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Aurora Montoya Pinto" initials="NAMP" lastIdx="0" clrIdx="0">
    <p:extLst>
      <p:ext uri="{19B8F6BF-5375-455C-9EA6-DF929625EA0E}">
        <p15:presenceInfo xmlns:p15="http://schemas.microsoft.com/office/powerpoint/2012/main" xmlns="" userId="S-1-5-21-1292428093-1383384898-842925246-250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nmontoyap\Desktop\MATRIZ%204o.%20TRIMESTRE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nmontoyap\Desktop\MATRIZ%204o.%20TRIMESTR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nmontoyap\Desktop\MATRIZ%204o.%20TRIMESTR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nmontoyap\Desktop\MATRIZ%204o.%20TRIMESTRE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nmontoyap\Desktop\MATRIZ%204o.%20TRIMESTRE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nmontoyap\Desktop\MATRIZ%204o.%20TRIMESTR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montoyap\Desktop\MATRIZ%204o.%20TRIMESTR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585439977897534E-2"/>
          <c:y val="9.2544987146529631E-2"/>
          <c:w val="0.90569830087028591"/>
          <c:h val="0.52729456375793571"/>
        </c:manualLayout>
      </c:layout>
      <c:bar3DChart>
        <c:barDir val="col"/>
        <c:grouping val="standard"/>
        <c:ser>
          <c:idx val="0"/>
          <c:order val="0"/>
          <c:tx>
            <c:strRef>
              <c:f>'PREGUNTA 1'!$B$33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8"/>
              <c:layout>
                <c:manualLayout>
                  <c:x val="1.0526314335362035E-2"/>
                  <c:y val="6.855184233076139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1'!$A$34:$A$54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1'!$B$34:$B$54</c:f>
              <c:numCache>
                <c:formatCode>General</c:formatCode>
                <c:ptCount val="21"/>
                <c:pt idx="8">
                  <c:v>1</c:v>
                </c:pt>
                <c:pt idx="11">
                  <c:v>1</c:v>
                </c:pt>
                <c:pt idx="14">
                  <c:v>2</c:v>
                </c:pt>
                <c:pt idx="19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1'!$C$33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dLbls>
            <c:dLbl>
              <c:idx val="13"/>
              <c:layout>
                <c:manualLayout>
                  <c:x val="-7.017542890241351E-3"/>
                  <c:y val="-2.05655526992287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1'!$A$34:$A$54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1'!$C$34:$C$54</c:f>
              <c:numCache>
                <c:formatCode>General</c:formatCode>
                <c:ptCount val="21"/>
                <c:pt idx="0">
                  <c:v>69</c:v>
                </c:pt>
                <c:pt idx="1">
                  <c:v>68</c:v>
                </c:pt>
                <c:pt idx="2">
                  <c:v>10</c:v>
                </c:pt>
                <c:pt idx="3">
                  <c:v>159</c:v>
                </c:pt>
                <c:pt idx="4">
                  <c:v>36</c:v>
                </c:pt>
                <c:pt idx="5">
                  <c:v>50</c:v>
                </c:pt>
                <c:pt idx="6">
                  <c:v>70</c:v>
                </c:pt>
                <c:pt idx="7">
                  <c:v>100</c:v>
                </c:pt>
                <c:pt idx="8">
                  <c:v>96</c:v>
                </c:pt>
                <c:pt idx="9">
                  <c:v>30</c:v>
                </c:pt>
                <c:pt idx="10">
                  <c:v>48</c:v>
                </c:pt>
                <c:pt idx="11">
                  <c:v>44</c:v>
                </c:pt>
                <c:pt idx="12">
                  <c:v>40</c:v>
                </c:pt>
                <c:pt idx="13">
                  <c:v>54</c:v>
                </c:pt>
                <c:pt idx="14">
                  <c:v>76</c:v>
                </c:pt>
                <c:pt idx="15">
                  <c:v>71</c:v>
                </c:pt>
                <c:pt idx="16">
                  <c:v>78</c:v>
                </c:pt>
                <c:pt idx="17">
                  <c:v>94</c:v>
                </c:pt>
                <c:pt idx="18">
                  <c:v>96</c:v>
                </c:pt>
                <c:pt idx="19">
                  <c:v>146</c:v>
                </c:pt>
                <c:pt idx="2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'PREGUNTA 1'!$D$33</c:f>
              <c:strCache>
                <c:ptCount val="1"/>
                <c:pt idx="0">
                  <c:v>NS/NR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25400">
              <a:noFill/>
            </a:ln>
          </c:spPr>
          <c:dLbls>
            <c:dLbl>
              <c:idx val="3"/>
              <c:layout>
                <c:manualLayout>
                  <c:x val="5.2631571676810124E-3"/>
                  <c:y val="-6.2838462887913889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7719286128016844E-3"/>
                  <c:y val="6.8551842330762626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8.7719286128016202E-3"/>
                  <c:y val="3.427592116538135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8.7719286128015491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7.017542890241351E-3"/>
                  <c:y val="-6.2838462887913889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7.0175428902412218E-3"/>
                  <c:y val="1.028277634961434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1'!$A$34:$A$54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1'!$D$34:$D$54</c:f>
              <c:numCache>
                <c:formatCode>General</c:formatCode>
                <c:ptCount val="21"/>
                <c:pt idx="3">
                  <c:v>2</c:v>
                </c:pt>
                <c:pt idx="7">
                  <c:v>1</c:v>
                </c:pt>
                <c:pt idx="11">
                  <c:v>1</c:v>
                </c:pt>
                <c:pt idx="13">
                  <c:v>17</c:v>
                </c:pt>
                <c:pt idx="14">
                  <c:v>1</c:v>
                </c:pt>
                <c:pt idx="17">
                  <c:v>1</c:v>
                </c:pt>
              </c:numCache>
            </c:numRef>
          </c:val>
        </c:ser>
        <c:dLbls/>
        <c:shape val="box"/>
        <c:axId val="70711552"/>
        <c:axId val="70733824"/>
        <c:axId val="70506240"/>
      </c:bar3DChart>
      <c:catAx>
        <c:axId val="70711552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0733824"/>
        <c:crosses val="autoZero"/>
        <c:auto val="1"/>
        <c:lblAlgn val="ctr"/>
        <c:lblOffset val="100"/>
      </c:catAx>
      <c:valAx>
        <c:axId val="707338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one"/>
        <c:crossAx val="70711552"/>
        <c:crosses val="autoZero"/>
        <c:crossBetween val="between"/>
      </c:valAx>
      <c:serAx>
        <c:axId val="70506240"/>
        <c:scaling>
          <c:orientation val="minMax"/>
        </c:scaling>
        <c:delete val="1"/>
        <c:axPos val="b"/>
        <c:tickLblPos val="none"/>
        <c:crossAx val="70733824"/>
        <c:crosses val="autoZero"/>
      </c:serAx>
      <c:spPr>
        <a:noFill/>
        <a:ln w="25400">
          <a:noFill/>
        </a:ln>
      </c:spPr>
    </c:plotArea>
    <c:legend>
      <c:legendPos val="b"/>
      <c:layout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'PREGUNTA 7'!$B$34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7'!$A$35:$A$55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7'!$B$35:$B$55</c:f>
              <c:numCache>
                <c:formatCode>General</c:formatCode>
                <c:ptCount val="21"/>
                <c:pt idx="1">
                  <c:v>1</c:v>
                </c:pt>
                <c:pt idx="6">
                  <c:v>15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6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4</c:v>
                </c:pt>
                <c:pt idx="19">
                  <c:v>7</c:v>
                </c:pt>
                <c:pt idx="20">
                  <c:v>7</c:v>
                </c:pt>
              </c:numCache>
            </c:numRef>
          </c:val>
        </c:ser>
        <c:ser>
          <c:idx val="1"/>
          <c:order val="1"/>
          <c:tx>
            <c:strRef>
              <c:f>'PREGUNTA 7'!$C$34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dLbl>
              <c:idx val="10"/>
              <c:layout>
                <c:manualLayout>
                  <c:x val="-1.1283497884344146E-2"/>
                  <c:y val="-6.5040650406504074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1.8805829807241642E-3"/>
                  <c:y val="-3.2520325203251451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7'!$A$35:$A$55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7'!$C$35:$C$55</c:f>
              <c:numCache>
                <c:formatCode>General</c:formatCode>
                <c:ptCount val="21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124</c:v>
                </c:pt>
                <c:pt idx="4">
                  <c:v>33</c:v>
                </c:pt>
                <c:pt idx="5">
                  <c:v>35</c:v>
                </c:pt>
                <c:pt idx="6">
                  <c:v>55</c:v>
                </c:pt>
                <c:pt idx="7">
                  <c:v>8</c:v>
                </c:pt>
                <c:pt idx="8">
                  <c:v>50</c:v>
                </c:pt>
                <c:pt idx="9">
                  <c:v>27</c:v>
                </c:pt>
                <c:pt idx="10">
                  <c:v>21</c:v>
                </c:pt>
                <c:pt idx="11">
                  <c:v>16</c:v>
                </c:pt>
                <c:pt idx="12">
                  <c:v>7</c:v>
                </c:pt>
                <c:pt idx="13">
                  <c:v>33</c:v>
                </c:pt>
                <c:pt idx="14">
                  <c:v>74</c:v>
                </c:pt>
                <c:pt idx="15">
                  <c:v>38</c:v>
                </c:pt>
                <c:pt idx="16">
                  <c:v>37</c:v>
                </c:pt>
                <c:pt idx="17">
                  <c:v>45</c:v>
                </c:pt>
                <c:pt idx="18">
                  <c:v>47</c:v>
                </c:pt>
                <c:pt idx="19">
                  <c:v>60</c:v>
                </c:pt>
                <c:pt idx="20">
                  <c:v>50</c:v>
                </c:pt>
              </c:numCache>
            </c:numRef>
          </c:val>
        </c:ser>
        <c:ser>
          <c:idx val="2"/>
          <c:order val="2"/>
          <c:tx>
            <c:strRef>
              <c:f>'PREGUNTA 7'!$D$34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dLbl>
              <c:idx val="1"/>
              <c:layout>
                <c:manualLayout>
                  <c:x val="0"/>
                  <c:y val="-3.2520325203253255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8805829807240265E-3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7'!$A$35:$A$55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7'!$D$35:$D$55</c:f>
              <c:numCache>
                <c:formatCode>General</c:formatCode>
                <c:ptCount val="21"/>
                <c:pt idx="1">
                  <c:v>1</c:v>
                </c:pt>
                <c:pt idx="4">
                  <c:v>1</c:v>
                </c:pt>
                <c:pt idx="7">
                  <c:v>1</c:v>
                </c:pt>
                <c:pt idx="13">
                  <c:v>2</c:v>
                </c:pt>
                <c:pt idx="15">
                  <c:v>1</c:v>
                </c:pt>
                <c:pt idx="17">
                  <c:v>1</c:v>
                </c:pt>
                <c:pt idx="20">
                  <c:v>1</c:v>
                </c:pt>
              </c:numCache>
            </c:numRef>
          </c:val>
        </c:ser>
        <c:ser>
          <c:idx val="3"/>
          <c:order val="3"/>
          <c:tx>
            <c:strRef>
              <c:f>'PREGUNTA 7'!$E$34</c:f>
              <c:strCache>
                <c:ptCount val="1"/>
                <c:pt idx="0">
                  <c:v>Excelente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dLbl>
              <c:idx val="17"/>
              <c:layout>
                <c:manualLayout>
                  <c:x val="9.4029149036199949E-3"/>
                  <c:y val="3.2520325203251451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1.1283497884344146E-2"/>
                  <c:y val="3.2520325203251451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7'!$A$35:$A$55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7'!$E$35:$E$55</c:f>
              <c:numCache>
                <c:formatCode>General</c:formatCode>
                <c:ptCount val="21"/>
                <c:pt idx="0">
                  <c:v>68</c:v>
                </c:pt>
                <c:pt idx="1">
                  <c:v>62</c:v>
                </c:pt>
                <c:pt idx="2">
                  <c:v>8</c:v>
                </c:pt>
                <c:pt idx="3">
                  <c:v>36</c:v>
                </c:pt>
                <c:pt idx="4">
                  <c:v>2</c:v>
                </c:pt>
                <c:pt idx="5">
                  <c:v>15</c:v>
                </c:pt>
                <c:pt idx="7">
                  <c:v>90</c:v>
                </c:pt>
                <c:pt idx="8">
                  <c:v>41</c:v>
                </c:pt>
                <c:pt idx="10">
                  <c:v>21</c:v>
                </c:pt>
                <c:pt idx="11">
                  <c:v>24</c:v>
                </c:pt>
                <c:pt idx="12">
                  <c:v>30</c:v>
                </c:pt>
                <c:pt idx="13">
                  <c:v>30</c:v>
                </c:pt>
                <c:pt idx="14">
                  <c:v>3</c:v>
                </c:pt>
                <c:pt idx="15">
                  <c:v>31</c:v>
                </c:pt>
                <c:pt idx="16">
                  <c:v>38</c:v>
                </c:pt>
                <c:pt idx="17">
                  <c:v>47</c:v>
                </c:pt>
                <c:pt idx="18">
                  <c:v>45</c:v>
                </c:pt>
                <c:pt idx="19">
                  <c:v>77</c:v>
                </c:pt>
                <c:pt idx="20">
                  <c:v>42</c:v>
                </c:pt>
              </c:numCache>
            </c:numRef>
          </c:val>
        </c:ser>
        <c:ser>
          <c:idx val="4"/>
          <c:order val="4"/>
          <c:tx>
            <c:strRef>
              <c:f>'PREGUNTA 7'!$F$34</c:f>
              <c:strCache>
                <c:ptCount val="1"/>
                <c:pt idx="0">
                  <c:v>NS/NR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7'!$A$35:$A$55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7'!$F$35:$F$55</c:f>
              <c:numCache>
                <c:formatCode>General</c:formatCode>
                <c:ptCount val="21"/>
                <c:pt idx="3">
                  <c:v>1</c:v>
                </c:pt>
                <c:pt idx="7">
                  <c:v>1</c:v>
                </c:pt>
                <c:pt idx="8">
                  <c:v>5</c:v>
                </c:pt>
                <c:pt idx="11">
                  <c:v>3</c:v>
                </c:pt>
                <c:pt idx="13">
                  <c:v>5</c:v>
                </c:pt>
                <c:pt idx="15">
                  <c:v>1</c:v>
                </c:pt>
                <c:pt idx="16">
                  <c:v>1</c:v>
                </c:pt>
                <c:pt idx="19">
                  <c:v>3</c:v>
                </c:pt>
              </c:numCache>
            </c:numRef>
          </c:val>
        </c:ser>
        <c:dLbls/>
        <c:gapWidth val="219"/>
        <c:overlap val="-27"/>
        <c:axId val="76843264"/>
        <c:axId val="76861440"/>
      </c:barChart>
      <c:catAx>
        <c:axId val="768432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6861440"/>
        <c:crosses val="autoZero"/>
        <c:auto val="1"/>
        <c:lblAlgn val="ctr"/>
        <c:lblOffset val="100"/>
      </c:catAx>
      <c:valAx>
        <c:axId val="76861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one"/>
        <c:crossAx val="76843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rotX val="30"/>
      <c:perspective val="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'PREGUNTA 7'!$B$62:$B$66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NS/NR</c:v>
                </c:pt>
              </c:strCache>
            </c:strRef>
          </c:cat>
          <c:val>
            <c:numRef>
              <c:f>'PREGUNTA 7'!$C$62:$C$66</c:f>
              <c:numCache>
                <c:formatCode>General</c:formatCode>
                <c:ptCount val="5"/>
                <c:pt idx="0">
                  <c:v>58</c:v>
                </c:pt>
                <c:pt idx="1">
                  <c:v>767</c:v>
                </c:pt>
                <c:pt idx="2">
                  <c:v>8</c:v>
                </c:pt>
                <c:pt idx="3">
                  <c:v>710</c:v>
                </c:pt>
                <c:pt idx="4">
                  <c:v>20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74035173399876E-2"/>
          <c:y val="3.1801787385099103E-2"/>
          <c:w val="0.90458756166545351"/>
          <c:h val="0.56708038906215208"/>
        </c:manualLayout>
      </c:layout>
      <c:bar3DChart>
        <c:barDir val="col"/>
        <c:grouping val="clustered"/>
        <c:ser>
          <c:idx val="0"/>
          <c:order val="0"/>
          <c:tx>
            <c:strRef>
              <c:f>'PREGUNTA 8'!$B$32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dLbl>
              <c:idx val="1"/>
              <c:layout>
                <c:manualLayout>
                  <c:x val="-7.3059360730593614E-3"/>
                  <c:y val="3.8872691933915732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8'!$A$33:$A$53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8'!$B$33:$B$53</c:f>
              <c:numCache>
                <c:formatCode>General</c:formatCode>
                <c:ptCount val="21"/>
                <c:pt idx="1">
                  <c:v>1</c:v>
                </c:pt>
                <c:pt idx="4">
                  <c:v>1</c:v>
                </c:pt>
                <c:pt idx="6">
                  <c:v>17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1</c:v>
                </c:pt>
                <c:pt idx="13">
                  <c:v>1</c:v>
                </c:pt>
                <c:pt idx="14">
                  <c:v>2</c:v>
                </c:pt>
                <c:pt idx="16">
                  <c:v>2</c:v>
                </c:pt>
                <c:pt idx="17">
                  <c:v>4</c:v>
                </c:pt>
                <c:pt idx="18">
                  <c:v>7</c:v>
                </c:pt>
                <c:pt idx="19">
                  <c:v>5</c:v>
                </c:pt>
                <c:pt idx="20">
                  <c:v>5</c:v>
                </c:pt>
              </c:numCache>
            </c:numRef>
          </c:val>
        </c:ser>
        <c:ser>
          <c:idx val="1"/>
          <c:order val="1"/>
          <c:tx>
            <c:strRef>
              <c:f>'PREGUNTA 8'!$C$32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dLbls>
            <c:dLbl>
              <c:idx val="11"/>
              <c:layout>
                <c:manualLayout>
                  <c:x val="-1.0958904109588975E-2"/>
                  <c:y val="7.774538386783287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-3.6529680365296798E-3"/>
                  <c:y val="-6.5710113073651839E-17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8'!$A$33:$A$53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8'!$C$33:$C$53</c:f>
              <c:numCache>
                <c:formatCode>General</c:formatCode>
                <c:ptCount val="21"/>
                <c:pt idx="0">
                  <c:v>1</c:v>
                </c:pt>
                <c:pt idx="1">
                  <c:v>3</c:v>
                </c:pt>
                <c:pt idx="3">
                  <c:v>124</c:v>
                </c:pt>
                <c:pt idx="4">
                  <c:v>31</c:v>
                </c:pt>
                <c:pt idx="5">
                  <c:v>26</c:v>
                </c:pt>
                <c:pt idx="6">
                  <c:v>52</c:v>
                </c:pt>
                <c:pt idx="7">
                  <c:v>11</c:v>
                </c:pt>
                <c:pt idx="8">
                  <c:v>50</c:v>
                </c:pt>
                <c:pt idx="9">
                  <c:v>25</c:v>
                </c:pt>
                <c:pt idx="10">
                  <c:v>23</c:v>
                </c:pt>
                <c:pt idx="11">
                  <c:v>18</c:v>
                </c:pt>
                <c:pt idx="12">
                  <c:v>9</c:v>
                </c:pt>
                <c:pt idx="13">
                  <c:v>18</c:v>
                </c:pt>
                <c:pt idx="14">
                  <c:v>74</c:v>
                </c:pt>
                <c:pt idx="15">
                  <c:v>31</c:v>
                </c:pt>
                <c:pt idx="16">
                  <c:v>36</c:v>
                </c:pt>
                <c:pt idx="17">
                  <c:v>41</c:v>
                </c:pt>
                <c:pt idx="18">
                  <c:v>43</c:v>
                </c:pt>
                <c:pt idx="19">
                  <c:v>59</c:v>
                </c:pt>
                <c:pt idx="20">
                  <c:v>51</c:v>
                </c:pt>
              </c:numCache>
            </c:numRef>
          </c:val>
        </c:ser>
        <c:ser>
          <c:idx val="2"/>
          <c:order val="2"/>
          <c:tx>
            <c:strRef>
              <c:f>'PREGUNTA 8'!$D$32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cat>
            <c:strRef>
              <c:f>'PREGUNTA 8'!$A$33:$A$53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8'!$D$33:$D$53</c:f>
              <c:numCache>
                <c:formatCode>General</c:formatCode>
                <c:ptCount val="21"/>
                <c:pt idx="1">
                  <c:v>1</c:v>
                </c:pt>
                <c:pt idx="4">
                  <c:v>1</c:v>
                </c:pt>
                <c:pt idx="13">
                  <c:v>1</c:v>
                </c:pt>
                <c:pt idx="15">
                  <c:v>1</c:v>
                </c:pt>
                <c:pt idx="17">
                  <c:v>1</c:v>
                </c:pt>
                <c:pt idx="18">
                  <c:v>2</c:v>
                </c:pt>
              </c:numCache>
            </c:numRef>
          </c:val>
        </c:ser>
        <c:ser>
          <c:idx val="3"/>
          <c:order val="3"/>
          <c:tx>
            <c:strRef>
              <c:f>'PREGUNTA 8'!$E$32</c:f>
              <c:strCache>
                <c:ptCount val="1"/>
                <c:pt idx="0">
                  <c:v>Excelente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8'!$A$33:$A$53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8'!$E$33:$E$53</c:f>
              <c:numCache>
                <c:formatCode>General</c:formatCode>
                <c:ptCount val="21"/>
                <c:pt idx="0">
                  <c:v>68</c:v>
                </c:pt>
                <c:pt idx="1">
                  <c:v>63</c:v>
                </c:pt>
                <c:pt idx="2">
                  <c:v>10</c:v>
                </c:pt>
                <c:pt idx="3">
                  <c:v>36</c:v>
                </c:pt>
                <c:pt idx="4">
                  <c:v>2</c:v>
                </c:pt>
                <c:pt idx="5">
                  <c:v>24</c:v>
                </c:pt>
                <c:pt idx="6">
                  <c:v>1</c:v>
                </c:pt>
                <c:pt idx="7">
                  <c:v>87</c:v>
                </c:pt>
                <c:pt idx="8">
                  <c:v>38</c:v>
                </c:pt>
                <c:pt idx="10">
                  <c:v>24</c:v>
                </c:pt>
                <c:pt idx="11">
                  <c:v>22</c:v>
                </c:pt>
                <c:pt idx="12">
                  <c:v>31</c:v>
                </c:pt>
                <c:pt idx="13">
                  <c:v>44</c:v>
                </c:pt>
                <c:pt idx="14">
                  <c:v>3</c:v>
                </c:pt>
                <c:pt idx="15">
                  <c:v>38</c:v>
                </c:pt>
                <c:pt idx="16">
                  <c:v>38</c:v>
                </c:pt>
                <c:pt idx="17">
                  <c:v>49</c:v>
                </c:pt>
                <c:pt idx="18">
                  <c:v>44</c:v>
                </c:pt>
                <c:pt idx="19">
                  <c:v>79</c:v>
                </c:pt>
                <c:pt idx="20">
                  <c:v>44</c:v>
                </c:pt>
              </c:numCache>
            </c:numRef>
          </c:val>
        </c:ser>
        <c:ser>
          <c:idx val="4"/>
          <c:order val="4"/>
          <c:tx>
            <c:strRef>
              <c:f>'PREGUNTA 8'!$F$32</c:f>
              <c:strCache>
                <c:ptCount val="1"/>
                <c:pt idx="0">
                  <c:v>NS/NR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8'!$A$33:$A$53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8'!$F$33:$F$53</c:f>
              <c:numCache>
                <c:formatCode>General</c:formatCode>
                <c:ptCount val="21"/>
                <c:pt idx="3">
                  <c:v>1</c:v>
                </c:pt>
                <c:pt idx="4">
                  <c:v>1</c:v>
                </c:pt>
                <c:pt idx="7">
                  <c:v>2</c:v>
                </c:pt>
                <c:pt idx="8">
                  <c:v>7</c:v>
                </c:pt>
                <c:pt idx="9">
                  <c:v>1</c:v>
                </c:pt>
                <c:pt idx="11">
                  <c:v>6</c:v>
                </c:pt>
                <c:pt idx="13">
                  <c:v>7</c:v>
                </c:pt>
                <c:pt idx="15">
                  <c:v>1</c:v>
                </c:pt>
                <c:pt idx="16">
                  <c:v>2</c:v>
                </c:pt>
                <c:pt idx="19">
                  <c:v>4</c:v>
                </c:pt>
              </c:numCache>
            </c:numRef>
          </c:val>
        </c:ser>
        <c:dLbls/>
        <c:shape val="box"/>
        <c:axId val="77036160"/>
        <c:axId val="77062528"/>
        <c:axId val="0"/>
      </c:bar3DChart>
      <c:catAx>
        <c:axId val="77036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7062528"/>
        <c:crosses val="autoZero"/>
        <c:auto val="1"/>
        <c:lblAlgn val="ctr"/>
        <c:lblOffset val="100"/>
      </c:catAx>
      <c:valAx>
        <c:axId val="77062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one"/>
        <c:crossAx val="770361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1.6629403718901349E-2"/>
                  <c:y val="-3.4424088948680409E-4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737933085096985E-3"/>
                  <c:y val="6.0942674668851308E-3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5732957763102547E-3"/>
                  <c:y val="7.0402062058232831E-3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388081771468706E-3"/>
                  <c:y val="-1.2513222279375879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'PREGUNTA 8'!$B$59:$B$63</c:f>
              <c:strCache>
                <c:ptCount val="5"/>
                <c:pt idx="0">
                  <c:v>Aceptable</c:v>
                </c:pt>
                <c:pt idx="1">
                  <c:v>Bueno</c:v>
                </c:pt>
                <c:pt idx="2">
                  <c:v>Deficiente</c:v>
                </c:pt>
                <c:pt idx="3">
                  <c:v>Excelente</c:v>
                </c:pt>
                <c:pt idx="4">
                  <c:v>NS/NR</c:v>
                </c:pt>
              </c:strCache>
            </c:strRef>
          </c:cat>
          <c:val>
            <c:numRef>
              <c:f>'PREGUNTA 8'!$C$59:$C$63</c:f>
              <c:numCache>
                <c:formatCode>General</c:formatCode>
                <c:ptCount val="5"/>
                <c:pt idx="0">
                  <c:v>53</c:v>
                </c:pt>
                <c:pt idx="1">
                  <c:v>726</c:v>
                </c:pt>
                <c:pt idx="2">
                  <c:v>7</c:v>
                </c:pt>
                <c:pt idx="3">
                  <c:v>745</c:v>
                </c:pt>
                <c:pt idx="4">
                  <c:v>32</c:v>
                </c:pt>
              </c:numCache>
            </c:numRef>
          </c:val>
        </c:ser>
        <c:dLbls/>
        <c:firstSliceAng val="0"/>
      </c:pieChart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697188885872019"/>
          <c:y val="5.6140350877192942E-2"/>
          <c:w val="0.80300653452801163"/>
          <c:h val="0.65250283188285652"/>
        </c:manualLayout>
      </c:layout>
      <c:bar3DChart>
        <c:barDir val="col"/>
        <c:grouping val="clustered"/>
        <c:ser>
          <c:idx val="0"/>
          <c:order val="0"/>
          <c:tx>
            <c:strRef>
              <c:f>'PREGUNTA 10'!$B$33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10'!$A$34:$A$54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10'!$B$34:$B$54</c:f>
              <c:numCache>
                <c:formatCode>General</c:formatCode>
                <c:ptCount val="21"/>
                <c:pt idx="0">
                  <c:v>68</c:v>
                </c:pt>
                <c:pt idx="1">
                  <c:v>49</c:v>
                </c:pt>
                <c:pt idx="2">
                  <c:v>10</c:v>
                </c:pt>
                <c:pt idx="3">
                  <c:v>7</c:v>
                </c:pt>
                <c:pt idx="4">
                  <c:v>28</c:v>
                </c:pt>
                <c:pt idx="5">
                  <c:v>24</c:v>
                </c:pt>
                <c:pt idx="6">
                  <c:v>13</c:v>
                </c:pt>
                <c:pt idx="7">
                  <c:v>77</c:v>
                </c:pt>
                <c:pt idx="8">
                  <c:v>63</c:v>
                </c:pt>
                <c:pt idx="9">
                  <c:v>1</c:v>
                </c:pt>
                <c:pt idx="10">
                  <c:v>34</c:v>
                </c:pt>
                <c:pt idx="11">
                  <c:v>28</c:v>
                </c:pt>
                <c:pt idx="12">
                  <c:v>17</c:v>
                </c:pt>
                <c:pt idx="13">
                  <c:v>34</c:v>
                </c:pt>
                <c:pt idx="14">
                  <c:v>76</c:v>
                </c:pt>
                <c:pt idx="15">
                  <c:v>40</c:v>
                </c:pt>
                <c:pt idx="16">
                  <c:v>39</c:v>
                </c:pt>
                <c:pt idx="17">
                  <c:v>28</c:v>
                </c:pt>
                <c:pt idx="18">
                  <c:v>62</c:v>
                </c:pt>
                <c:pt idx="19">
                  <c:v>60</c:v>
                </c:pt>
                <c:pt idx="20">
                  <c:v>50</c:v>
                </c:pt>
              </c:numCache>
            </c:numRef>
          </c:val>
        </c:ser>
        <c:ser>
          <c:idx val="1"/>
          <c:order val="1"/>
          <c:tx>
            <c:strRef>
              <c:f>'PREGUNTA 10'!$C$33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5"/>
              <c:layout>
                <c:manualLayout>
                  <c:x val="1.2873635623133321E-2"/>
                  <c:y val="-6.4326742272101261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dLbl>
              <c:idx val="13"/>
              <c:layout>
                <c:manualLayout>
                  <c:x val="9.195402298850585E-3"/>
                  <c:y val="1.4035087719298246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1.2873563218390812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1034482758620689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2.0229957462213673E-2"/>
                  <c:y val="8.7719298245614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10'!$A$34:$A$54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10'!$C$34:$C$54</c:f>
              <c:numCache>
                <c:formatCode>General</c:formatCode>
                <c:ptCount val="21"/>
                <c:pt idx="0">
                  <c:v>1</c:v>
                </c:pt>
                <c:pt idx="1">
                  <c:v>19</c:v>
                </c:pt>
                <c:pt idx="3">
                  <c:v>152</c:v>
                </c:pt>
                <c:pt idx="4">
                  <c:v>8</c:v>
                </c:pt>
                <c:pt idx="5">
                  <c:v>26</c:v>
                </c:pt>
                <c:pt idx="6">
                  <c:v>57</c:v>
                </c:pt>
                <c:pt idx="7">
                  <c:v>23</c:v>
                </c:pt>
                <c:pt idx="8">
                  <c:v>29</c:v>
                </c:pt>
                <c:pt idx="9">
                  <c:v>29</c:v>
                </c:pt>
                <c:pt idx="10">
                  <c:v>13</c:v>
                </c:pt>
                <c:pt idx="11">
                  <c:v>18</c:v>
                </c:pt>
                <c:pt idx="12">
                  <c:v>23</c:v>
                </c:pt>
                <c:pt idx="13">
                  <c:v>37</c:v>
                </c:pt>
                <c:pt idx="14">
                  <c:v>3</c:v>
                </c:pt>
                <c:pt idx="15">
                  <c:v>29</c:v>
                </c:pt>
                <c:pt idx="16">
                  <c:v>39</c:v>
                </c:pt>
                <c:pt idx="17">
                  <c:v>67</c:v>
                </c:pt>
                <c:pt idx="18">
                  <c:v>34</c:v>
                </c:pt>
                <c:pt idx="19">
                  <c:v>87</c:v>
                </c:pt>
                <c:pt idx="20">
                  <c:v>49</c:v>
                </c:pt>
              </c:numCache>
            </c:numRef>
          </c:val>
        </c:ser>
        <c:ser>
          <c:idx val="2"/>
          <c:order val="2"/>
          <c:tx>
            <c:strRef>
              <c:f>'PREGUNTA 10'!$D$33</c:f>
              <c:strCache>
                <c:ptCount val="1"/>
                <c:pt idx="0">
                  <c:v>N/S N/R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dLbls>
            <c:dLbl>
              <c:idx val="20"/>
              <c:layout>
                <c:manualLayout>
                  <c:x val="2.2068965517241398E-2"/>
                  <c:y val="-1.0526315789473753E-2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10'!$A$34:$A$54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10'!$D$34:$D$54</c:f>
              <c:numCache>
                <c:formatCode>General</c:formatCode>
                <c:ptCount val="21"/>
                <c:pt idx="3">
                  <c:v>2</c:v>
                </c:pt>
                <c:pt idx="7">
                  <c:v>1</c:v>
                </c:pt>
                <c:pt idx="8">
                  <c:v>5</c:v>
                </c:pt>
                <c:pt idx="10">
                  <c:v>1</c:v>
                </c:pt>
                <c:pt idx="15">
                  <c:v>2</c:v>
                </c:pt>
                <c:pt idx="20">
                  <c:v>1</c:v>
                </c:pt>
              </c:numCache>
            </c:numRef>
          </c:val>
        </c:ser>
        <c:dLbls/>
        <c:shape val="box"/>
        <c:axId val="77430144"/>
        <c:axId val="77071488"/>
        <c:axId val="0"/>
      </c:bar3DChart>
      <c:catAx>
        <c:axId val="774301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7071488"/>
        <c:crosses val="autoZero"/>
        <c:auto val="1"/>
        <c:lblAlgn val="ctr"/>
        <c:lblOffset val="100"/>
      </c:catAx>
      <c:valAx>
        <c:axId val="7707148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74301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38296692913385894"/>
          <c:y val="0.90592043099875674"/>
          <c:w val="0.21427445017648677"/>
          <c:h val="6.88608923884515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autoTitleDeleted val="1"/>
    <c:plotArea>
      <c:layout>
        <c:manualLayout>
          <c:layoutTarget val="inner"/>
          <c:xMode val="edge"/>
          <c:yMode val="edge"/>
          <c:x val="0.28699533692309076"/>
          <c:y val="4.4214101720257096E-2"/>
          <c:w val="0.46436578859910671"/>
          <c:h val="0.80634842519685035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9.1725229803590307E-3"/>
                  <c:y val="0.11351495726495725"/>
                </c:manualLayout>
              </c:layout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'PREGUNTA 10'!$B$61:$B$63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'PREGUNTA 10'!$C$61:$C$63</c:f>
              <c:numCache>
                <c:formatCode>General</c:formatCode>
                <c:ptCount val="3"/>
                <c:pt idx="0">
                  <c:v>808</c:v>
                </c:pt>
                <c:pt idx="1">
                  <c:v>743</c:v>
                </c:pt>
                <c:pt idx="2">
                  <c:v>12</c:v>
                </c:pt>
              </c:numCache>
            </c:numRef>
          </c:val>
        </c:ser>
        <c:dLbls/>
        <c:firstSliceAng val="0"/>
      </c:pieChart>
      <c:spPr>
        <a:noFill/>
        <a:ln w="25400">
          <a:noFill/>
        </a:ln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/>
      <c:barChart>
        <c:barDir val="col"/>
        <c:grouping val="clustered"/>
        <c:ser>
          <c:idx val="0"/>
          <c:order val="0"/>
          <c:tx>
            <c:strRef>
              <c:f>'PREGUNTA 11'!$B$32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11'!$A$33:$A$53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11'!$B$33:$B$53</c:f>
              <c:numCache>
                <c:formatCode>General</c:formatCode>
                <c:ptCount val="21"/>
                <c:pt idx="0">
                  <c:v>2</c:v>
                </c:pt>
                <c:pt idx="1">
                  <c:v>1</c:v>
                </c:pt>
                <c:pt idx="4">
                  <c:v>1</c:v>
                </c:pt>
                <c:pt idx="7">
                  <c:v>1</c:v>
                </c:pt>
                <c:pt idx="10">
                  <c:v>6</c:v>
                </c:pt>
                <c:pt idx="12">
                  <c:v>2</c:v>
                </c:pt>
                <c:pt idx="13">
                  <c:v>5</c:v>
                </c:pt>
                <c:pt idx="14">
                  <c:v>1</c:v>
                </c:pt>
                <c:pt idx="16">
                  <c:v>5</c:v>
                </c:pt>
                <c:pt idx="17">
                  <c:v>3</c:v>
                </c:pt>
                <c:pt idx="18">
                  <c:v>14</c:v>
                </c:pt>
                <c:pt idx="19">
                  <c:v>13</c:v>
                </c:pt>
                <c:pt idx="20">
                  <c:v>4</c:v>
                </c:pt>
              </c:numCache>
            </c:numRef>
          </c:val>
        </c:ser>
        <c:ser>
          <c:idx val="1"/>
          <c:order val="1"/>
          <c:tx>
            <c:strRef>
              <c:f>'PREGUNTA 11'!$C$32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11'!$A$33:$A$53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11'!$C$33:$C$53</c:f>
              <c:numCache>
                <c:formatCode>General</c:formatCode>
                <c:ptCount val="21"/>
                <c:pt idx="0">
                  <c:v>67</c:v>
                </c:pt>
                <c:pt idx="1">
                  <c:v>67</c:v>
                </c:pt>
                <c:pt idx="2">
                  <c:v>10</c:v>
                </c:pt>
                <c:pt idx="3">
                  <c:v>156</c:v>
                </c:pt>
                <c:pt idx="4">
                  <c:v>35</c:v>
                </c:pt>
                <c:pt idx="5">
                  <c:v>50</c:v>
                </c:pt>
                <c:pt idx="6">
                  <c:v>70</c:v>
                </c:pt>
                <c:pt idx="7">
                  <c:v>98</c:v>
                </c:pt>
                <c:pt idx="8">
                  <c:v>88</c:v>
                </c:pt>
                <c:pt idx="9">
                  <c:v>30</c:v>
                </c:pt>
                <c:pt idx="10">
                  <c:v>42</c:v>
                </c:pt>
                <c:pt idx="11">
                  <c:v>45</c:v>
                </c:pt>
                <c:pt idx="12">
                  <c:v>38</c:v>
                </c:pt>
                <c:pt idx="13">
                  <c:v>65</c:v>
                </c:pt>
                <c:pt idx="14">
                  <c:v>78</c:v>
                </c:pt>
                <c:pt idx="15">
                  <c:v>69</c:v>
                </c:pt>
                <c:pt idx="16">
                  <c:v>72</c:v>
                </c:pt>
                <c:pt idx="17">
                  <c:v>92</c:v>
                </c:pt>
                <c:pt idx="18">
                  <c:v>82</c:v>
                </c:pt>
                <c:pt idx="19">
                  <c:v>133</c:v>
                </c:pt>
                <c:pt idx="20">
                  <c:v>95</c:v>
                </c:pt>
              </c:numCache>
            </c:numRef>
          </c:val>
        </c:ser>
        <c:ser>
          <c:idx val="2"/>
          <c:order val="2"/>
          <c:tx>
            <c:strRef>
              <c:f>'PREGUNTA 11'!$D$32</c:f>
              <c:strCache>
                <c:ptCount val="1"/>
                <c:pt idx="0">
                  <c:v>NS/NR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'PREGUNTA 11'!$A$33:$A$53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11'!$D$33:$D$53</c:f>
              <c:numCache>
                <c:formatCode>General</c:formatCode>
                <c:ptCount val="21"/>
                <c:pt idx="3">
                  <c:v>5</c:v>
                </c:pt>
                <c:pt idx="7">
                  <c:v>2</c:v>
                </c:pt>
                <c:pt idx="8">
                  <c:v>9</c:v>
                </c:pt>
                <c:pt idx="11">
                  <c:v>1</c:v>
                </c:pt>
                <c:pt idx="13">
                  <c:v>1</c:v>
                </c:pt>
                <c:pt idx="15">
                  <c:v>2</c:v>
                </c:pt>
                <c:pt idx="16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dLbls/>
        <c:gapWidth val="219"/>
        <c:overlap val="-27"/>
        <c:axId val="77486336"/>
        <c:axId val="77500416"/>
      </c:barChart>
      <c:catAx>
        <c:axId val="774863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7500416"/>
        <c:crosses val="autoZero"/>
        <c:auto val="1"/>
        <c:lblAlgn val="ctr"/>
        <c:lblOffset val="100"/>
      </c:catAx>
      <c:valAx>
        <c:axId val="775004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tickLblPos val="none"/>
        <c:crossAx val="774863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style val="7"/>
  <c:chart>
    <c:view3D>
      <c:rotX val="30"/>
      <c:perspective val="0"/>
    </c:view3D>
    <c:floor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6"/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5"/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1.6864177948979413E-2"/>
                  <c:y val="2.1440936904163601E-3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0874450046262198E-2"/>
                  <c:y val="-0.2804234577060846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'PREGUNTA 11'!$B$60:$B$62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'PREGUNTA 11'!$C$60:$C$62</c:f>
              <c:numCache>
                <c:formatCode>General</c:formatCode>
                <c:ptCount val="3"/>
                <c:pt idx="0">
                  <c:v>58</c:v>
                </c:pt>
                <c:pt idx="1">
                  <c:v>1482</c:v>
                </c:pt>
                <c:pt idx="2">
                  <c:v>23</c:v>
                </c:pt>
              </c:numCache>
            </c:numRef>
          </c:val>
        </c:ser>
        <c:dLbls/>
      </c:pie3DChart>
      <c:spPr>
        <a:noFill/>
        <a:ln w="25400"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rotX val="30"/>
      <c:perspective val="0"/>
    </c:view3D>
    <c:plotArea>
      <c:layout>
        <c:manualLayout>
          <c:layoutTarget val="inner"/>
          <c:xMode val="edge"/>
          <c:yMode val="edge"/>
          <c:x val="0.15915038877299476"/>
          <c:y val="0.13312541224488669"/>
          <c:w val="0.71388888888888935"/>
          <c:h val="0.6177841574285855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2.4510070115474944E-2"/>
                  <c:y val="-7.6572060967149622E-3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340770791075165E-2"/>
                  <c:y val="-1.5317754757304024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Percent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'PREGUNTA 1'!$H$34:$H$36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'PREGUNTA 1'!$I$34:$I$36</c:f>
              <c:numCache>
                <c:formatCode>General</c:formatCode>
                <c:ptCount val="3"/>
                <c:pt idx="0">
                  <c:v>5</c:v>
                </c:pt>
                <c:pt idx="1">
                  <c:v>1535</c:v>
                </c:pt>
                <c:pt idx="2">
                  <c:v>23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legend>
      <c:legendPos val="b"/>
      <c:layout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'PREGUNTA 2'!$B$34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solidFill>
                <a:schemeClr val="accent6">
                  <a:lumMod val="75000"/>
                </a:schemeClr>
              </a:solidFill>
            </a:ln>
          </c:spPr>
          <c:dLbls>
            <c:dLbl>
              <c:idx val="11"/>
              <c:layout>
                <c:manualLayout>
                  <c:x val="-6.8185338487859208E-3"/>
                  <c:y val="4.4263348100561329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2'!$A$35:$A$55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2'!$B$35:$B$55</c:f>
              <c:numCache>
                <c:formatCode>General</c:formatCode>
                <c:ptCount val="21"/>
                <c:pt idx="1">
                  <c:v>2</c:v>
                </c:pt>
                <c:pt idx="2">
                  <c:v>1</c:v>
                </c:pt>
                <c:pt idx="6">
                  <c:v>10</c:v>
                </c:pt>
                <c:pt idx="8">
                  <c:v>2</c:v>
                </c:pt>
                <c:pt idx="9">
                  <c:v>1</c:v>
                </c:pt>
                <c:pt idx="10">
                  <c:v>23</c:v>
                </c:pt>
                <c:pt idx="11">
                  <c:v>11</c:v>
                </c:pt>
                <c:pt idx="12">
                  <c:v>10</c:v>
                </c:pt>
                <c:pt idx="14">
                  <c:v>1</c:v>
                </c:pt>
                <c:pt idx="15">
                  <c:v>2</c:v>
                </c:pt>
                <c:pt idx="16">
                  <c:v>18</c:v>
                </c:pt>
                <c:pt idx="17">
                  <c:v>3</c:v>
                </c:pt>
                <c:pt idx="19">
                  <c:v>5</c:v>
                </c:pt>
              </c:numCache>
            </c:numRef>
          </c:val>
        </c:ser>
        <c:ser>
          <c:idx val="1"/>
          <c:order val="1"/>
          <c:tx>
            <c:strRef>
              <c:f>'PREGUNTA 2'!$C$34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</c:spPr>
          <c:dLbls>
            <c:dLbl>
              <c:idx val="10"/>
              <c:layout>
                <c:manualLayout>
                  <c:x val="8.5231673109823266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2'!$A$35:$A$55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2'!$C$35:$C$55</c:f>
              <c:numCache>
                <c:formatCode>General</c:formatCode>
                <c:ptCount val="21"/>
                <c:pt idx="0">
                  <c:v>69</c:v>
                </c:pt>
                <c:pt idx="1">
                  <c:v>65</c:v>
                </c:pt>
                <c:pt idx="2">
                  <c:v>9</c:v>
                </c:pt>
                <c:pt idx="3">
                  <c:v>158</c:v>
                </c:pt>
                <c:pt idx="4">
                  <c:v>36</c:v>
                </c:pt>
                <c:pt idx="5">
                  <c:v>50</c:v>
                </c:pt>
                <c:pt idx="6">
                  <c:v>58</c:v>
                </c:pt>
                <c:pt idx="7">
                  <c:v>99</c:v>
                </c:pt>
                <c:pt idx="8">
                  <c:v>93</c:v>
                </c:pt>
                <c:pt idx="9">
                  <c:v>29</c:v>
                </c:pt>
                <c:pt idx="10">
                  <c:v>25</c:v>
                </c:pt>
                <c:pt idx="11">
                  <c:v>28</c:v>
                </c:pt>
                <c:pt idx="12">
                  <c:v>30</c:v>
                </c:pt>
                <c:pt idx="13">
                  <c:v>54</c:v>
                </c:pt>
                <c:pt idx="14">
                  <c:v>76</c:v>
                </c:pt>
                <c:pt idx="15">
                  <c:v>68</c:v>
                </c:pt>
                <c:pt idx="16">
                  <c:v>59</c:v>
                </c:pt>
                <c:pt idx="17">
                  <c:v>92</c:v>
                </c:pt>
                <c:pt idx="18">
                  <c:v>96</c:v>
                </c:pt>
                <c:pt idx="19">
                  <c:v>142</c:v>
                </c:pt>
                <c:pt idx="20">
                  <c:v>95</c:v>
                </c:pt>
              </c:numCache>
            </c:numRef>
          </c:val>
        </c:ser>
        <c:ser>
          <c:idx val="2"/>
          <c:order val="2"/>
          <c:tx>
            <c:strRef>
              <c:f>'PREGUNTA 2'!$D$34</c:f>
              <c:strCache>
                <c:ptCount val="1"/>
                <c:pt idx="0">
                  <c:v>NS / NR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25400">
              <a:noFill/>
            </a:ln>
          </c:spPr>
          <c:dLbls>
            <c:dLbl>
              <c:idx val="3"/>
              <c:layout>
                <c:manualLayout>
                  <c:x val="6.8185338487858271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3.4092669243929292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1.6296295898598202E-2"/>
                      <c:h val="5.3049796963673734E-2"/>
                    </c:manualLayout>
                  </c15:layout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2'!$A$35:$A$55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2'!$D$35:$D$55</c:f>
              <c:numCache>
                <c:formatCode>General</c:formatCode>
                <c:ptCount val="21"/>
                <c:pt idx="1">
                  <c:v>1</c:v>
                </c:pt>
                <c:pt idx="3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11">
                  <c:v>7</c:v>
                </c:pt>
                <c:pt idx="13">
                  <c:v>17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20">
                  <c:v>5</c:v>
                </c:pt>
              </c:numCache>
            </c:numRef>
          </c:val>
        </c:ser>
        <c:dLbls/>
        <c:shape val="box"/>
        <c:axId val="75224576"/>
        <c:axId val="75226112"/>
        <c:axId val="0"/>
      </c:bar3DChart>
      <c:catAx>
        <c:axId val="7522457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5226112"/>
        <c:crosses val="autoZero"/>
        <c:auto val="1"/>
        <c:lblAlgn val="ctr"/>
        <c:lblOffset val="100"/>
      </c:catAx>
      <c:valAx>
        <c:axId val="752261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one"/>
        <c:crossAx val="75224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style val="7"/>
  <c:chart>
    <c:view3D>
      <c:rotX val="30"/>
      <c:perspective val="0"/>
    </c:view3D>
    <c:floor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358834954821724E-2"/>
          <c:y val="0.11201123326375689"/>
          <c:w val="0.81128233009035611"/>
          <c:h val="0.65763475761471657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5"/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5">
                  <a:tint val="65000"/>
                </a:schemeClr>
              </a:solidFill>
              <a:ln>
                <a:noFill/>
              </a:ln>
              <a:effectLst/>
              <a:sp3d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7.5952662621534238E-3"/>
                  <c:y val="-1.3878189732053209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6246464749256908E-2"/>
                  <c:y val="-0.28792663783636246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772887435920266E-2"/>
                  <c:y val="5.9595981696033149E-4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'PREGUNTA 2'!$C$63:$C$65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'PREGUNTA 2'!$D$63:$D$65</c:f>
              <c:numCache>
                <c:formatCode>General</c:formatCode>
                <c:ptCount val="3"/>
                <c:pt idx="0">
                  <c:v>89</c:v>
                </c:pt>
                <c:pt idx="1">
                  <c:v>1431</c:v>
                </c:pt>
                <c:pt idx="2">
                  <c:v>43</c:v>
                </c:pt>
              </c:numCache>
            </c:numRef>
          </c:val>
        </c:ser>
        <c:dLbls/>
      </c:pie3DChart>
      <c:spPr>
        <a:noFill/>
        <a:ln w="25400">
          <a:noFill/>
        </a:ln>
        <a:effectLst/>
      </c:spPr>
    </c:plotArea>
    <c:legend>
      <c:legendPos val="b"/>
      <c:layout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plotArea>
      <c:layout>
        <c:manualLayout>
          <c:layoutTarget val="inner"/>
          <c:xMode val="edge"/>
          <c:yMode val="edge"/>
          <c:x val="8.2550504575949576E-2"/>
          <c:y val="3.1698778393441561E-2"/>
          <c:w val="0.88718159568572552"/>
          <c:h val="0.51694173336636362"/>
        </c:manualLayout>
      </c:layout>
      <c:barChart>
        <c:barDir val="col"/>
        <c:grouping val="clustered"/>
        <c:ser>
          <c:idx val="0"/>
          <c:order val="0"/>
          <c:tx>
            <c:strRef>
              <c:f>'PREGUNTA 3'!$B$34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3'!$A$35:$A$55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3'!$B$35:$B$55</c:f>
              <c:numCache>
                <c:formatCode>General</c:formatCode>
                <c:ptCount val="21"/>
                <c:pt idx="6">
                  <c:v>1</c:v>
                </c:pt>
                <c:pt idx="8">
                  <c:v>1</c:v>
                </c:pt>
                <c:pt idx="10">
                  <c:v>2</c:v>
                </c:pt>
                <c:pt idx="11">
                  <c:v>2</c:v>
                </c:pt>
                <c:pt idx="14">
                  <c:v>2</c:v>
                </c:pt>
                <c:pt idx="17">
                  <c:v>1</c:v>
                </c:pt>
                <c:pt idx="19">
                  <c:v>8</c:v>
                </c:pt>
                <c:pt idx="20">
                  <c:v>2</c:v>
                </c:pt>
              </c:numCache>
            </c:numRef>
          </c:val>
        </c:ser>
        <c:ser>
          <c:idx val="1"/>
          <c:order val="1"/>
          <c:tx>
            <c:strRef>
              <c:f>'PREGUNTA 3'!$C$34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3'!$A$35:$A$55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3'!$C$35:$C$55</c:f>
              <c:numCache>
                <c:formatCode>General</c:formatCode>
                <c:ptCount val="21"/>
                <c:pt idx="0">
                  <c:v>1</c:v>
                </c:pt>
                <c:pt idx="1">
                  <c:v>3</c:v>
                </c:pt>
                <c:pt idx="3">
                  <c:v>117</c:v>
                </c:pt>
                <c:pt idx="4">
                  <c:v>32</c:v>
                </c:pt>
                <c:pt idx="5">
                  <c:v>17</c:v>
                </c:pt>
                <c:pt idx="6">
                  <c:v>58</c:v>
                </c:pt>
                <c:pt idx="7">
                  <c:v>1</c:v>
                </c:pt>
                <c:pt idx="8">
                  <c:v>46</c:v>
                </c:pt>
                <c:pt idx="9">
                  <c:v>30</c:v>
                </c:pt>
                <c:pt idx="10">
                  <c:v>18</c:v>
                </c:pt>
                <c:pt idx="11">
                  <c:v>16</c:v>
                </c:pt>
                <c:pt idx="12">
                  <c:v>9</c:v>
                </c:pt>
                <c:pt idx="13">
                  <c:v>5</c:v>
                </c:pt>
                <c:pt idx="14">
                  <c:v>76</c:v>
                </c:pt>
                <c:pt idx="15">
                  <c:v>25</c:v>
                </c:pt>
                <c:pt idx="16">
                  <c:v>31</c:v>
                </c:pt>
                <c:pt idx="17">
                  <c:v>37</c:v>
                </c:pt>
                <c:pt idx="18">
                  <c:v>3</c:v>
                </c:pt>
                <c:pt idx="19">
                  <c:v>67</c:v>
                </c:pt>
                <c:pt idx="20">
                  <c:v>49</c:v>
                </c:pt>
              </c:numCache>
            </c:numRef>
          </c:val>
        </c:ser>
        <c:ser>
          <c:idx val="2"/>
          <c:order val="2"/>
          <c:tx>
            <c:strRef>
              <c:f>'PREGUNTA 3'!$D$34</c:f>
              <c:strCache>
                <c:ptCount val="1"/>
                <c:pt idx="0">
                  <c:v>Excelente 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dLbls>
            <c:dLbl>
              <c:idx val="8"/>
              <c:layout>
                <c:manualLayout>
                  <c:x val="2.1968736797634069E-2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1.1829319814110579E-2"/>
                  <c:y val="-3.9158106868948965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0"/>
              <c:layout>
                <c:manualLayout>
                  <c:x val="1.351922264469806E-2"/>
                  <c:y val="3.9158106868948245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3'!$A$35:$A$55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3'!$D$35:$D$55</c:f>
              <c:numCache>
                <c:formatCode>General</c:formatCode>
                <c:ptCount val="21"/>
                <c:pt idx="0">
                  <c:v>68</c:v>
                </c:pt>
                <c:pt idx="1">
                  <c:v>65</c:v>
                </c:pt>
                <c:pt idx="2">
                  <c:v>10</c:v>
                </c:pt>
                <c:pt idx="3">
                  <c:v>35</c:v>
                </c:pt>
                <c:pt idx="4">
                  <c:v>4</c:v>
                </c:pt>
                <c:pt idx="5">
                  <c:v>33</c:v>
                </c:pt>
                <c:pt idx="6">
                  <c:v>11</c:v>
                </c:pt>
                <c:pt idx="7">
                  <c:v>97</c:v>
                </c:pt>
                <c:pt idx="8">
                  <c:v>49</c:v>
                </c:pt>
                <c:pt idx="10">
                  <c:v>28</c:v>
                </c:pt>
                <c:pt idx="11">
                  <c:v>25</c:v>
                </c:pt>
                <c:pt idx="12">
                  <c:v>31</c:v>
                </c:pt>
                <c:pt idx="13">
                  <c:v>47</c:v>
                </c:pt>
                <c:pt idx="15">
                  <c:v>43</c:v>
                </c:pt>
                <c:pt idx="16">
                  <c:v>46</c:v>
                </c:pt>
                <c:pt idx="17">
                  <c:v>57</c:v>
                </c:pt>
                <c:pt idx="18">
                  <c:v>93</c:v>
                </c:pt>
                <c:pt idx="19">
                  <c:v>71</c:v>
                </c:pt>
                <c:pt idx="20">
                  <c:v>49</c:v>
                </c:pt>
              </c:numCache>
            </c:numRef>
          </c:val>
        </c:ser>
        <c:ser>
          <c:idx val="3"/>
          <c:order val="3"/>
          <c:tx>
            <c:strRef>
              <c:f>'PREGUNTA 3'!$E$34</c:f>
              <c:strCache>
                <c:ptCount val="1"/>
                <c:pt idx="0">
                  <c:v>NS/NR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3'!$A$35:$A$55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3'!$E$35:$E$55</c:f>
              <c:numCache>
                <c:formatCode>General</c:formatCode>
                <c:ptCount val="21"/>
                <c:pt idx="3">
                  <c:v>9</c:v>
                </c:pt>
                <c:pt idx="7">
                  <c:v>3</c:v>
                </c:pt>
                <c:pt idx="8">
                  <c:v>1</c:v>
                </c:pt>
                <c:pt idx="11">
                  <c:v>3</c:v>
                </c:pt>
                <c:pt idx="13">
                  <c:v>19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9">
                  <c:v>1</c:v>
                </c:pt>
              </c:numCache>
            </c:numRef>
          </c:val>
        </c:ser>
        <c:dLbls/>
        <c:gapWidth val="219"/>
        <c:overlap val="-27"/>
        <c:axId val="76569600"/>
        <c:axId val="76219136"/>
      </c:barChart>
      <c:catAx>
        <c:axId val="76569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6219136"/>
        <c:crosses val="autoZero"/>
        <c:auto val="1"/>
        <c:lblAlgn val="ctr"/>
        <c:lblOffset val="100"/>
      </c:catAx>
      <c:valAx>
        <c:axId val="762191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tickLblPos val="none"/>
        <c:crossAx val="76569600"/>
        <c:crosses val="autoZero"/>
        <c:crossBetween val="between"/>
      </c:valAx>
      <c:spPr>
        <a:noFill/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</c:spPr>
    </c:plotArea>
    <c:legend>
      <c:legendPos val="b"/>
      <c:layout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style val="8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3.137254901960785E-2"/>
                  <c:y val="-7.8310162114692425E-2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672268907563197E-2"/>
                  <c:y val="8.2431749594412389E-3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2913165266106453E-2"/>
                  <c:y val="4.1215874797205778E-3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577030812325084E-2"/>
                  <c:y val="-7.8310162114692425E-2"/>
                </c:manualLayout>
              </c:layout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'PREGUNTA 3'!$B$61:$B$64</c:f>
              <c:strCache>
                <c:ptCount val="4"/>
                <c:pt idx="0">
                  <c:v>Aceptable</c:v>
                </c:pt>
                <c:pt idx="1">
                  <c:v>Bueno</c:v>
                </c:pt>
                <c:pt idx="2">
                  <c:v>Excelente</c:v>
                </c:pt>
                <c:pt idx="3">
                  <c:v>NS/NR</c:v>
                </c:pt>
              </c:strCache>
            </c:strRef>
          </c:cat>
          <c:val>
            <c:numRef>
              <c:f>'PREGUNTA 3'!$C$61:$C$64</c:f>
              <c:numCache>
                <c:formatCode>General</c:formatCode>
                <c:ptCount val="4"/>
                <c:pt idx="0">
                  <c:v>19</c:v>
                </c:pt>
                <c:pt idx="1">
                  <c:v>641</c:v>
                </c:pt>
                <c:pt idx="2">
                  <c:v>862</c:v>
                </c:pt>
                <c:pt idx="3">
                  <c:v>41</c:v>
                </c:pt>
              </c:numCache>
            </c:numRef>
          </c:val>
        </c:ser>
        <c:dLbls/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8999795905348387E-2"/>
          <c:w val="0.94736055722389245"/>
          <c:h val="0.68704726775135661"/>
        </c:manualLayout>
      </c:layout>
      <c:pie3D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4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5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6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Pt>
            <c:idx val="7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8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9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8.8833977053681346E-2"/>
                  <c:y val="7.625603258404047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0660222350255001E-2"/>
                  <c:y val="-0.1910235630667514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362503732452882E-3"/>
                  <c:y val="-0.13774942131164691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0488238288307773E-2"/>
                  <c:y val="-0.22307742728497773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8.3743536123025195E-2"/>
                  <c:y val="-0.10015138768480035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2467049342409518E-2"/>
                  <c:y val="4.5306166421660819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23556141260951818"/>
                  <c:y val="0.13315126307406006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9598190470093624E-2"/>
                  <c:y val="6.3479639118278391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0270504804785583E-2"/>
                  <c:y val="9.4279534432745171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'PREGUNTA 4'!$A$32:$A$42</c:f>
              <c:strCache>
                <c:ptCount val="11"/>
                <c:pt idx="0">
                  <c:v>Adulto Mayor</c:v>
                </c:pt>
                <c:pt idx="1">
                  <c:v>Ambito Familiar</c:v>
                </c:pt>
                <c:pt idx="2">
                  <c:v>Ambito Institucional</c:v>
                </c:pt>
                <c:pt idx="3">
                  <c:v>CDC</c:v>
                </c:pt>
                <c:pt idx="4">
                  <c:v>Comedores Comunitarios</c:v>
                </c:pt>
                <c:pt idx="5">
                  <c:v>Discapacidad</c:v>
                </c:pt>
                <c:pt idx="6">
                  <c:v>Emergencia Social</c:v>
                </c:pt>
                <c:pt idx="7">
                  <c:v>Familia</c:v>
                </c:pt>
                <c:pt idx="8">
                  <c:v>Infancia</c:v>
                </c:pt>
                <c:pt idx="9">
                  <c:v>LGTB</c:v>
                </c:pt>
                <c:pt idx="10">
                  <c:v>Otro</c:v>
                </c:pt>
              </c:strCache>
            </c:strRef>
          </c:cat>
          <c:val>
            <c:numRef>
              <c:f>'PREGUNTA 4'!$B$32:$B$42</c:f>
              <c:numCache>
                <c:formatCode>General</c:formatCode>
                <c:ptCount val="11"/>
                <c:pt idx="0">
                  <c:v>480</c:v>
                </c:pt>
                <c:pt idx="1">
                  <c:v>223</c:v>
                </c:pt>
                <c:pt idx="2">
                  <c:v>21</c:v>
                </c:pt>
                <c:pt idx="3">
                  <c:v>19</c:v>
                </c:pt>
                <c:pt idx="4">
                  <c:v>178</c:v>
                </c:pt>
                <c:pt idx="5">
                  <c:v>157</c:v>
                </c:pt>
                <c:pt idx="6">
                  <c:v>198</c:v>
                </c:pt>
                <c:pt idx="7">
                  <c:v>8</c:v>
                </c:pt>
                <c:pt idx="8">
                  <c:v>4</c:v>
                </c:pt>
                <c:pt idx="9">
                  <c:v>1</c:v>
                </c:pt>
                <c:pt idx="10">
                  <c:v>204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042704185057128E-2"/>
          <c:y val="0.77071292169057071"/>
          <c:w val="0.79183433564770755"/>
          <c:h val="0.2286910115344619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style val="7"/>
  <c:chart>
    <c:view3D>
      <c:depthPercent val="100"/>
      <c:rAngAx val="1"/>
    </c:view3D>
    <c:floor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spPr>
        <a:noFill/>
        <a:ln w="25400">
          <a:noFill/>
        </a:ln>
        <a:effectLst/>
        <a:sp3d/>
      </c:spPr>
    </c:sideWall>
    <c:backWall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791035261323668E-2"/>
          <c:y val="4.0749956449464608E-2"/>
          <c:w val="0.89352715525943849"/>
          <c:h val="0.48560417289610952"/>
        </c:manualLayout>
      </c:layout>
      <c:bar3DChart>
        <c:barDir val="col"/>
        <c:grouping val="clustered"/>
        <c:ser>
          <c:idx val="0"/>
          <c:order val="0"/>
          <c:tx>
            <c:strRef>
              <c:f>'PREGUNTA 5'!$B$32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5'!$A$33:$A$53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5'!$B$33:$B$53</c:f>
              <c:numCache>
                <c:formatCode>General</c:formatCode>
                <c:ptCount val="21"/>
                <c:pt idx="1">
                  <c:v>1</c:v>
                </c:pt>
                <c:pt idx="3">
                  <c:v>1</c:v>
                </c:pt>
                <c:pt idx="7">
                  <c:v>1</c:v>
                </c:pt>
                <c:pt idx="14">
                  <c:v>3</c:v>
                </c:pt>
                <c:pt idx="16">
                  <c:v>2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'PREGUNTA 5'!$C$32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5'!$A$33:$A$53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5'!$C$33:$C$53</c:f>
              <c:numCache>
                <c:formatCode>General</c:formatCode>
                <c:ptCount val="21"/>
                <c:pt idx="0">
                  <c:v>69</c:v>
                </c:pt>
                <c:pt idx="1">
                  <c:v>67</c:v>
                </c:pt>
                <c:pt idx="2">
                  <c:v>10</c:v>
                </c:pt>
                <c:pt idx="3">
                  <c:v>154</c:v>
                </c:pt>
                <c:pt idx="4">
                  <c:v>35</c:v>
                </c:pt>
                <c:pt idx="5">
                  <c:v>50</c:v>
                </c:pt>
                <c:pt idx="6">
                  <c:v>70</c:v>
                </c:pt>
                <c:pt idx="7">
                  <c:v>98</c:v>
                </c:pt>
                <c:pt idx="8">
                  <c:v>92</c:v>
                </c:pt>
                <c:pt idx="9">
                  <c:v>30</c:v>
                </c:pt>
                <c:pt idx="10">
                  <c:v>48</c:v>
                </c:pt>
                <c:pt idx="11">
                  <c:v>46</c:v>
                </c:pt>
                <c:pt idx="12">
                  <c:v>40</c:v>
                </c:pt>
                <c:pt idx="13">
                  <c:v>67</c:v>
                </c:pt>
                <c:pt idx="14">
                  <c:v>76</c:v>
                </c:pt>
                <c:pt idx="15">
                  <c:v>70</c:v>
                </c:pt>
                <c:pt idx="16">
                  <c:v>76</c:v>
                </c:pt>
                <c:pt idx="17">
                  <c:v>95</c:v>
                </c:pt>
                <c:pt idx="18">
                  <c:v>95</c:v>
                </c:pt>
                <c:pt idx="19">
                  <c:v>146</c:v>
                </c:pt>
                <c:pt idx="20">
                  <c:v>100</c:v>
                </c:pt>
              </c:numCache>
            </c:numRef>
          </c:val>
        </c:ser>
        <c:ser>
          <c:idx val="2"/>
          <c:order val="2"/>
          <c:tx>
            <c:strRef>
              <c:f>'PREGUNTA 5'!$D$32</c:f>
              <c:strCache>
                <c:ptCount val="1"/>
                <c:pt idx="0">
                  <c:v>NS/NR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dLbls>
            <c:dLbl>
              <c:idx val="4"/>
              <c:layout>
                <c:manualLayout>
                  <c:x val="1.1494251139733441E-2"/>
                  <c:y val="-1.388888888888890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9"/>
              <c:layout>
                <c:manualLayout>
                  <c:x val="9.5785426164445471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'PREGUNTA 5'!$A$33:$A$53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CASA ROSADA</c:v>
                </c:pt>
                <c:pt idx="3">
                  <c:v>CIUDAD BOLIVAR</c:v>
                </c:pt>
                <c:pt idx="4">
                  <c:v>ENGATIVA</c:v>
                </c:pt>
                <c:pt idx="5">
                  <c:v>FONTIBON</c:v>
                </c:pt>
                <c:pt idx="6">
                  <c:v>KENNEDY PAS BELLAVISTA</c:v>
                </c:pt>
                <c:pt idx="7">
                  <c:v>LAGO TIMIZA</c:v>
                </c:pt>
                <c:pt idx="8">
                  <c:v>MARTIRES</c:v>
                </c:pt>
                <c:pt idx="9">
                  <c:v>PAS KENNEDY</c:v>
                </c:pt>
                <c:pt idx="10">
                  <c:v>PAS MOLINOS</c:v>
                </c:pt>
                <c:pt idx="11">
                  <c:v>PORVENIR</c:v>
                </c:pt>
                <c:pt idx="12">
                  <c:v>PUENTE ARANDA</c:v>
                </c:pt>
                <c:pt idx="13">
                  <c:v>RAFAEL URIBE</c:v>
                </c:pt>
                <c:pt idx="14">
                  <c:v>SAN CRISTOBAL</c:v>
                </c:pt>
                <c:pt idx="15">
                  <c:v>SANTAFE </c:v>
                </c:pt>
                <c:pt idx="16">
                  <c:v>SUBA</c:v>
                </c:pt>
                <c:pt idx="17">
                  <c:v>TEUSAQUILLO</c:v>
                </c:pt>
                <c:pt idx="18">
                  <c:v>TUNJUELITO</c:v>
                </c:pt>
                <c:pt idx="19">
                  <c:v>USAQUEN</c:v>
                </c:pt>
                <c:pt idx="20">
                  <c:v>USME</c:v>
                </c:pt>
              </c:strCache>
            </c:strRef>
          </c:cat>
          <c:val>
            <c:numRef>
              <c:f>'PREGUNTA 5'!$D$33:$D$53</c:f>
              <c:numCache>
                <c:formatCode>General</c:formatCode>
                <c:ptCount val="21"/>
                <c:pt idx="3">
                  <c:v>6</c:v>
                </c:pt>
                <c:pt idx="4">
                  <c:v>1</c:v>
                </c:pt>
                <c:pt idx="7">
                  <c:v>2</c:v>
                </c:pt>
                <c:pt idx="8">
                  <c:v>5</c:v>
                </c:pt>
                <c:pt idx="13">
                  <c:v>4</c:v>
                </c:pt>
                <c:pt idx="15">
                  <c:v>1</c:v>
                </c:pt>
                <c:pt idx="19">
                  <c:v>1</c:v>
                </c:pt>
              </c:numCache>
            </c:numRef>
          </c:val>
        </c:ser>
        <c:dLbls/>
        <c:shape val="box"/>
        <c:axId val="76769536"/>
        <c:axId val="76795904"/>
        <c:axId val="0"/>
      </c:bar3DChart>
      <c:catAx>
        <c:axId val="767695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76795904"/>
        <c:crosses val="autoZero"/>
        <c:auto val="1"/>
        <c:lblAlgn val="ctr"/>
        <c:lblOffset val="100"/>
      </c:catAx>
      <c:valAx>
        <c:axId val="767959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tickLblPos val="none"/>
        <c:crossAx val="7676953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view3D>
      <c:rotX val="30"/>
      <c:perspective val="0"/>
    </c:view3D>
    <c:plotArea>
      <c:layout>
        <c:manualLayout>
          <c:layoutTarget val="inner"/>
          <c:xMode val="edge"/>
          <c:yMode val="edge"/>
          <c:x val="0.10324059915610009"/>
          <c:y val="0.14090264838280991"/>
          <c:w val="0.8003089238244534"/>
          <c:h val="0.61294203967614014"/>
        </c:manualLayout>
      </c:layout>
      <c:pie3D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</c:dPt>
          <c:dPt>
            <c:idx val="1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</c:dPt>
          <c:dPt>
            <c:idx val="2"/>
            <c:spPr>
              <a:solidFill>
                <a:schemeClr val="accent6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</c:dPt>
          <c:dLbls>
            <c:dLbl>
              <c:idx val="0"/>
              <c:layout>
                <c:manualLayout>
                  <c:x val="4.3995238768074055E-2"/>
                  <c:y val="-2.455969534831387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000316844570642E-2"/>
                  <c:y val="-1.4038415249695509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'PREGUNTA 5'!$B$60:$B$62</c:f>
              <c:strCache>
                <c:ptCount val="3"/>
                <c:pt idx="0">
                  <c:v>NO</c:v>
                </c:pt>
                <c:pt idx="1">
                  <c:v>SI</c:v>
                </c:pt>
                <c:pt idx="2">
                  <c:v>NS/NR</c:v>
                </c:pt>
              </c:strCache>
            </c:strRef>
          </c:cat>
          <c:val>
            <c:numRef>
              <c:f>'PREGUNTA 5'!$C$60:$C$62</c:f>
              <c:numCache>
                <c:formatCode>General</c:formatCode>
                <c:ptCount val="3"/>
                <c:pt idx="0">
                  <c:v>9</c:v>
                </c:pt>
                <c:pt idx="1">
                  <c:v>1534</c:v>
                </c:pt>
                <c:pt idx="2">
                  <c:v>20</c:v>
                </c:pt>
              </c:numCache>
            </c:numRef>
          </c:val>
        </c:ser>
        <c:dLbls/>
      </c:pie3DChart>
      <c:spPr>
        <a:noFill/>
        <a:ln w="25400">
          <a:noFill/>
        </a:ln>
      </c:spPr>
    </c:plotArea>
    <c:legend>
      <c:legendPos val="b"/>
      <c:layout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8AEED-0F36-4B2D-AA99-940078E595AC}" type="datetimeFigureOut">
              <a:rPr lang="es-CO" smtClean="0"/>
              <a:pPr/>
              <a:t>22/01/2016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1B1C2-5246-48F6-8608-6189DCD9BA1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97015" y="1031630"/>
            <a:ext cx="66469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CO" sz="2400" b="1" dirty="0" smtClean="0">
                <a:latin typeface="Tahoma" pitchFamily="34" charset="0"/>
              </a:rPr>
              <a:t>PERCEPCIÓN CIUDADANA EN LOS SERVICIOS SOCIALES DE LA SECRETARIA DISTRITAL DE INTEGRACIÓN SOCIAL</a:t>
            </a:r>
          </a:p>
          <a:p>
            <a:pPr algn="ctr"/>
            <a:r>
              <a:rPr lang="es-ES" altLang="es-CO" sz="2400" b="1" dirty="0" smtClean="0">
                <a:latin typeface="Tahoma" pitchFamily="34" charset="0"/>
              </a:rPr>
              <a:t> –SDIS-</a:t>
            </a:r>
          </a:p>
          <a:p>
            <a:pPr algn="ctr"/>
            <a:endParaRPr lang="es-ES" altLang="es-CO" sz="2400" b="1" dirty="0" smtClean="0">
              <a:latin typeface="Tahoma" pitchFamily="34" charset="0"/>
            </a:endParaRPr>
          </a:p>
          <a:p>
            <a:pPr algn="ctr"/>
            <a:r>
              <a:rPr lang="es-CO" altLang="es-CO" sz="2400" b="1" dirty="0" smtClean="0">
                <a:latin typeface="Tahoma" pitchFamily="34" charset="0"/>
              </a:rPr>
              <a:t>OCTUBRE A DICIEMBRE DE 2015</a:t>
            </a:r>
          </a:p>
          <a:p>
            <a:pPr algn="ctr"/>
            <a:endParaRPr lang="es-CO" altLang="es-CO" sz="2400" b="1" dirty="0" smtClean="0">
              <a:latin typeface="Tahoma" pitchFamily="34" charset="0"/>
            </a:endParaRPr>
          </a:p>
          <a:p>
            <a:pPr algn="ctr"/>
            <a:r>
              <a:rPr lang="es-CO" altLang="es-CO" sz="2400" b="1" dirty="0" smtClean="0">
                <a:latin typeface="Tahoma" pitchFamily="34" charset="0"/>
              </a:rPr>
              <a:t>Encuestas SIAC</a:t>
            </a:r>
          </a:p>
          <a:p>
            <a:pPr algn="ctr"/>
            <a:r>
              <a:rPr lang="es-CO" altLang="es-CO" sz="2400" b="1" dirty="0" smtClean="0">
                <a:latin typeface="Tahoma" pitchFamily="34" charset="0"/>
              </a:rPr>
              <a:t>Encuestas  SS</a:t>
            </a:r>
          </a:p>
          <a:p>
            <a:pPr algn="ctr"/>
            <a:endParaRPr lang="es-CO" altLang="es-CO" sz="2400" b="1" dirty="0" smtClean="0">
              <a:latin typeface="Tahoma" pitchFamily="34" charset="0"/>
            </a:endParaRPr>
          </a:p>
          <a:p>
            <a:pPr algn="ctr"/>
            <a:r>
              <a:rPr lang="es-CO" altLang="es-CO" sz="2400" b="1" dirty="0" smtClean="0">
                <a:latin typeface="Tahoma" pitchFamily="34" charset="0"/>
              </a:rPr>
              <a:t>TOTAL: 1.563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xmlns="" val="194568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83230" y="365125"/>
            <a:ext cx="8370570" cy="606425"/>
          </a:xfrm>
        </p:spPr>
        <p:txBody>
          <a:bodyPr>
            <a:normAutofit/>
          </a:bodyPr>
          <a:lstStyle/>
          <a:p>
            <a:r>
              <a:rPr lang="es-CO" sz="1600" b="1" dirty="0" smtClean="0"/>
              <a:t>9.¿Qué sugerencia haría para mejorar el servicio donde fue atendido?: </a:t>
            </a:r>
            <a:endParaRPr lang="es-CO" sz="16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070198"/>
              </p:ext>
            </p:extLst>
          </p:nvPr>
        </p:nvGraphicFramePr>
        <p:xfrm>
          <a:off x="1275418" y="1406768"/>
          <a:ext cx="9394536" cy="4693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5996"/>
                <a:gridCol w="7578540"/>
              </a:tblGrid>
              <a:tr h="163036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FONTIBON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agilizar </a:t>
                      </a:r>
                      <a:r>
                        <a:rPr lang="es-CO" sz="1100" u="none" strike="noStrike" dirty="0">
                          <a:effectLst/>
                        </a:rPr>
                        <a:t>las ayudas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0689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Que </a:t>
                      </a:r>
                      <a:r>
                        <a:rPr lang="es-CO" sz="1100" u="none" strike="noStrike" dirty="0">
                          <a:effectLst/>
                        </a:rPr>
                        <a:t>los funcionarios </a:t>
                      </a:r>
                      <a:r>
                        <a:rPr lang="es-CO" sz="1100" u="none" strike="noStrike" dirty="0" smtClean="0">
                          <a:effectLst/>
                        </a:rPr>
                        <a:t>estén </a:t>
                      </a:r>
                      <a:r>
                        <a:rPr lang="es-CO" sz="1100" u="none" strike="noStrike" dirty="0">
                          <a:effectLst/>
                        </a:rPr>
                        <a:t>mas atentos para atender a los ciudadanos </a:t>
                      </a:r>
                      <a:endParaRPr lang="es-CO" sz="11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0689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KENNEDY </a:t>
                      </a:r>
                      <a:r>
                        <a:rPr lang="es-CO" sz="1100" u="none" strike="noStrike" dirty="0">
                          <a:effectLst/>
                        </a:rPr>
                        <a:t>PAS BELLAVISTA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agilizar bono</a:t>
                      </a:r>
                    </a:p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0689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LAGO </a:t>
                      </a:r>
                      <a:r>
                        <a:rPr lang="es-CO" sz="1100" u="none" strike="noStrike" dirty="0">
                          <a:effectLst/>
                        </a:rPr>
                        <a:t>TIMIZA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*Que </a:t>
                      </a:r>
                      <a:r>
                        <a:rPr lang="es-CO" sz="1100" u="none" strike="noStrike" dirty="0">
                          <a:effectLst/>
                        </a:rPr>
                        <a:t>tengan mas calidad humana para </a:t>
                      </a:r>
                      <a:r>
                        <a:rPr lang="es-CO" sz="1100" u="none" strike="noStrike" dirty="0" smtClean="0">
                          <a:effectLst/>
                        </a:rPr>
                        <a:t>atender</a:t>
                      </a:r>
                    </a:p>
                    <a:p>
                      <a:pPr algn="l" fontAlgn="b"/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SANTAFE 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Dar </a:t>
                      </a:r>
                      <a:r>
                        <a:rPr lang="es-CO" sz="1100" u="none" strike="noStrike" dirty="0">
                          <a:effectLst/>
                        </a:rPr>
                        <a:t>los bonos a personas que realmente lo necesiten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0410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que </a:t>
                      </a:r>
                      <a:r>
                        <a:rPr lang="es-CO" sz="1100" u="none" strike="noStrike" dirty="0">
                          <a:effectLst/>
                        </a:rPr>
                        <a:t>las personas que atienden sean idóneas para tratar población </a:t>
                      </a:r>
                      <a:r>
                        <a:rPr lang="es-CO" sz="1100" u="none" strike="noStrike" dirty="0" smtClean="0">
                          <a:effectLst/>
                        </a:rPr>
                        <a:t>vulnerable</a:t>
                      </a:r>
                    </a:p>
                    <a:p>
                      <a:pPr algn="l" fontAlgn="b"/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SUBA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Que </a:t>
                      </a:r>
                      <a:r>
                        <a:rPr lang="es-CO" sz="1100" u="none" strike="noStrike" dirty="0">
                          <a:effectLst/>
                        </a:rPr>
                        <a:t>haya mas calidad humana para la atención - ámbito familiar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TEUSAQUILLO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CO" sz="1100" u="none" strike="noStrike" dirty="0" smtClean="0">
                          <a:effectLst/>
                        </a:rPr>
                        <a:t>* Falta </a:t>
                      </a:r>
                      <a:r>
                        <a:rPr lang="es-CO" sz="1100" u="none" strike="noStrike" dirty="0">
                          <a:effectLst/>
                        </a:rPr>
                        <a:t>calidad en la </a:t>
                      </a:r>
                      <a:r>
                        <a:rPr lang="es-CO" sz="1100" u="none" strike="noStrike" dirty="0" smtClean="0">
                          <a:effectLst/>
                        </a:rPr>
                        <a:t>atención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*Que </a:t>
                      </a:r>
                      <a:r>
                        <a:rPr lang="es-CO" sz="1100" u="none" strike="noStrike" dirty="0">
                          <a:effectLst/>
                        </a:rPr>
                        <a:t>haya mas libertad para escoger el mercado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0410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TUNJUELITO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Mayor </a:t>
                      </a:r>
                      <a:r>
                        <a:rPr lang="es-CO" sz="1100" u="none" strike="noStrike" dirty="0">
                          <a:effectLst/>
                        </a:rPr>
                        <a:t>claridad para divulgar la información de fechas de reuniones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Mejorar </a:t>
                      </a:r>
                      <a:r>
                        <a:rPr lang="es-CO" sz="1100" u="none" strike="noStrike" dirty="0">
                          <a:effectLst/>
                        </a:rPr>
                        <a:t>la calidad del servicio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Puntualidad </a:t>
                      </a:r>
                      <a:r>
                        <a:rPr lang="es-CO" sz="1100" u="none" strike="noStrike" dirty="0">
                          <a:effectLst/>
                        </a:rPr>
                        <a:t>de los  funcionarios para atender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Que </a:t>
                      </a:r>
                      <a:r>
                        <a:rPr lang="es-CO" sz="1100" u="none" strike="noStrike" dirty="0">
                          <a:effectLst/>
                        </a:rPr>
                        <a:t>las personas encargadas para atender tengan </a:t>
                      </a:r>
                      <a:r>
                        <a:rPr lang="es-CO" sz="1100" u="none" strike="noStrike" dirty="0" smtClean="0">
                          <a:effectLst/>
                        </a:rPr>
                        <a:t>vocación </a:t>
                      </a:r>
                      <a:r>
                        <a:rPr lang="es-CO" sz="1100" u="none" strike="noStrike" dirty="0">
                          <a:effectLst/>
                        </a:rPr>
                        <a:t>de servicio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 que </a:t>
                      </a:r>
                      <a:r>
                        <a:rPr lang="es-CO" sz="1100" u="none" strike="noStrike" dirty="0">
                          <a:effectLst/>
                        </a:rPr>
                        <a:t>realicen las visitas rápido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0410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USAQUEN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*Que </a:t>
                      </a:r>
                      <a:r>
                        <a:rPr lang="es-CO" sz="1100" u="none" strike="noStrike" dirty="0">
                          <a:effectLst/>
                        </a:rPr>
                        <a:t>exijan puntualidad para el ingreso a las reuniones 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*Que </a:t>
                      </a:r>
                      <a:r>
                        <a:rPr lang="es-CO" sz="1100" u="none" strike="noStrike" dirty="0">
                          <a:effectLst/>
                        </a:rPr>
                        <a:t>sea mas rápida la atención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0410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USME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*Ampliar </a:t>
                      </a:r>
                      <a:r>
                        <a:rPr lang="es-CO" sz="1100" u="none" strike="noStrike" dirty="0">
                          <a:effectLst/>
                        </a:rPr>
                        <a:t>la cobertura para los bonos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*Mejorar </a:t>
                      </a:r>
                      <a:r>
                        <a:rPr lang="es-CO" sz="1100" u="none" strike="noStrike" dirty="0">
                          <a:effectLst/>
                        </a:rPr>
                        <a:t>los productos y que hayan promociones para los beneficiarios del bono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>
                          <a:effectLst/>
                        </a:rPr>
                        <a:t> </a:t>
                      </a:r>
                      <a:endParaRPr lang="es-CO" sz="1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*Que </a:t>
                      </a:r>
                      <a:r>
                        <a:rPr lang="es-CO" sz="1100" u="none" strike="noStrike" dirty="0">
                          <a:effectLst/>
                        </a:rPr>
                        <a:t>hayan mas funcionarios para atender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303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*Que </a:t>
                      </a:r>
                      <a:r>
                        <a:rPr lang="es-CO" sz="1100" u="none" strike="noStrike" dirty="0">
                          <a:effectLst/>
                        </a:rPr>
                        <a:t>los productos de la canasta sean más </a:t>
                      </a:r>
                      <a:r>
                        <a:rPr lang="es-CO" sz="1100" u="none" strike="noStrike" dirty="0" smtClean="0">
                          <a:effectLst/>
                        </a:rPr>
                        <a:t>económicos </a:t>
                      </a:r>
                      <a:r>
                        <a:rPr lang="es-CO" sz="1100" u="none" strike="noStrike" dirty="0">
                          <a:effectLst/>
                        </a:rPr>
                        <a:t>y variados</a:t>
                      </a:r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405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4590" y="102871"/>
            <a:ext cx="8919210" cy="457200"/>
          </a:xfrm>
        </p:spPr>
        <p:txBody>
          <a:bodyPr>
            <a:normAutofit/>
          </a:bodyPr>
          <a:lstStyle/>
          <a:p>
            <a:r>
              <a:rPr lang="es-CO" sz="1600" b="1" dirty="0" smtClean="0"/>
              <a:t>10.¿Usted realizó usted varias visitas a la Subdirección Local para ingresar al servicio solicitado?</a:t>
            </a:r>
            <a:endParaRPr lang="es-CO" sz="16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07742597"/>
              </p:ext>
            </p:extLst>
          </p:nvPr>
        </p:nvGraphicFramePr>
        <p:xfrm>
          <a:off x="2034540" y="560071"/>
          <a:ext cx="8481060" cy="3531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2227865"/>
              </p:ext>
            </p:extLst>
          </p:nvPr>
        </p:nvGraphicFramePr>
        <p:xfrm>
          <a:off x="249382" y="4389121"/>
          <a:ext cx="4128308" cy="237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309755" y="4603173"/>
            <a:ext cx="5091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47% de los ciudadanos ha tenido que realizar varias visitas para que atiendan su solicitud.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918997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4273" y="103908"/>
            <a:ext cx="8905010" cy="446809"/>
          </a:xfrm>
        </p:spPr>
        <p:txBody>
          <a:bodyPr>
            <a:normAutofit/>
          </a:bodyPr>
          <a:lstStyle/>
          <a:p>
            <a:r>
              <a:rPr lang="es-CO" sz="1600" dirty="0" smtClean="0"/>
              <a:t> </a:t>
            </a:r>
            <a:r>
              <a:rPr lang="es-CO" sz="1600" b="1" dirty="0" smtClean="0"/>
              <a:t>11. ¿Considera que las instalaciones de la Entidad son cómodas para la atención a la ciudadanía?:</a:t>
            </a:r>
            <a:endParaRPr lang="es-CO" sz="16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9112908"/>
              </p:ext>
            </p:extLst>
          </p:nvPr>
        </p:nvGraphicFramePr>
        <p:xfrm>
          <a:off x="1766455" y="655494"/>
          <a:ext cx="8323118" cy="331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1371655"/>
              </p:ext>
            </p:extLst>
          </p:nvPr>
        </p:nvGraphicFramePr>
        <p:xfrm>
          <a:off x="290945" y="4229100"/>
          <a:ext cx="4468091" cy="235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299363" y="5008419"/>
            <a:ext cx="4790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95%  de los ciudadanos opina que las instalaciones  son cómodas para la atención.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8096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3262" y="304800"/>
            <a:ext cx="7514492" cy="574430"/>
          </a:xfrm>
        </p:spPr>
        <p:txBody>
          <a:bodyPr>
            <a:normAutofit/>
          </a:bodyPr>
          <a:lstStyle/>
          <a:p>
            <a:r>
              <a:rPr lang="es-CO" sz="1600" b="1" dirty="0" smtClean="0"/>
              <a:t>12. Si su respuesta es negativa indique por qué:</a:t>
            </a:r>
            <a:endParaRPr lang="es-CO" sz="16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93140341"/>
              </p:ext>
            </p:extLst>
          </p:nvPr>
        </p:nvGraphicFramePr>
        <p:xfrm>
          <a:off x="2146300" y="1672929"/>
          <a:ext cx="8244609" cy="43953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4955"/>
                <a:gridCol w="6389654"/>
              </a:tblGrid>
              <a:tr h="2441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BARRIOS UNIDOS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Baño </a:t>
                      </a:r>
                      <a:r>
                        <a:rPr lang="es-CO" sz="1000" u="none" strike="noStrike" dirty="0">
                          <a:effectLst/>
                        </a:rPr>
                        <a:t>incómodo para personas en condición de discapacidad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Mejorar </a:t>
                      </a:r>
                      <a:r>
                        <a:rPr lang="es-CO" sz="1000" u="none" strike="noStrike" dirty="0">
                          <a:effectLst/>
                        </a:rPr>
                        <a:t>las instalaciones, baños inadecuados para personas en condición de discapacidad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ENGATIVA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sala </a:t>
                      </a:r>
                      <a:r>
                        <a:rPr lang="es-CO" sz="1000" u="none" strike="noStrike" dirty="0">
                          <a:effectLst/>
                        </a:rPr>
                        <a:t>de espera incómoda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MARTIRES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Goteras </a:t>
                      </a:r>
                      <a:r>
                        <a:rPr lang="es-CO" sz="1000" u="none" strike="noStrike" dirty="0">
                          <a:effectLst/>
                        </a:rPr>
                        <a:t>en la entrada, y la oficina es demasiado pequeña para la atención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PAS MOLINOS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falta </a:t>
                      </a:r>
                      <a:r>
                        <a:rPr lang="es-CO" sz="1000" u="none" strike="noStrike" dirty="0">
                          <a:effectLst/>
                        </a:rPr>
                        <a:t>ventilación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poco </a:t>
                      </a:r>
                      <a:r>
                        <a:rPr lang="es-CO" sz="1000" u="none" strike="noStrike" dirty="0">
                          <a:effectLst/>
                        </a:rPr>
                        <a:t>espacio para atender público. No hay ventilación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que </a:t>
                      </a:r>
                      <a:r>
                        <a:rPr lang="es-CO" sz="1000" u="none" strike="noStrike" dirty="0">
                          <a:effectLst/>
                        </a:rPr>
                        <a:t>los </a:t>
                      </a:r>
                      <a:r>
                        <a:rPr lang="es-CO" sz="1000" u="none" strike="noStrike" dirty="0" smtClean="0">
                          <a:effectLst/>
                        </a:rPr>
                        <a:t>espacios sean </a:t>
                      </a:r>
                      <a:r>
                        <a:rPr lang="es-CO" sz="1000" u="none" strike="noStrike" dirty="0">
                          <a:effectLst/>
                        </a:rPr>
                        <a:t>mas grandes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salones </a:t>
                      </a:r>
                      <a:r>
                        <a:rPr lang="es-CO" sz="1000" u="none" strike="noStrike" dirty="0">
                          <a:effectLst/>
                        </a:rPr>
                        <a:t>muy pequeños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PUENTE ARANDA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espacio </a:t>
                      </a:r>
                      <a:r>
                        <a:rPr lang="es-CO" sz="1000" u="none" strike="noStrike" dirty="0">
                          <a:effectLst/>
                        </a:rPr>
                        <a:t>reducido 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RAFAEL URIBE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falta </a:t>
                      </a:r>
                      <a:r>
                        <a:rPr lang="es-CO" sz="1000" u="none" strike="noStrike" dirty="0">
                          <a:effectLst/>
                        </a:rPr>
                        <a:t>espacio para la atención en reuniones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salones </a:t>
                      </a:r>
                      <a:r>
                        <a:rPr lang="es-CO" sz="1000" u="none" strike="noStrike" dirty="0">
                          <a:effectLst/>
                        </a:rPr>
                        <a:t>muy pequeños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sillas </a:t>
                      </a:r>
                      <a:r>
                        <a:rPr lang="es-CO" sz="1000" u="none" strike="noStrike" dirty="0">
                          <a:effectLst/>
                        </a:rPr>
                        <a:t>incomodas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SUBA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espacio </a:t>
                      </a:r>
                      <a:r>
                        <a:rPr lang="es-CO" sz="1000" u="none" strike="noStrike" dirty="0">
                          <a:effectLst/>
                        </a:rPr>
                        <a:t>muy reducido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</a:t>
                      </a:r>
                      <a:r>
                        <a:rPr lang="es-CO" sz="1000" u="none" strike="noStrike" dirty="0" err="1" smtClean="0">
                          <a:effectLst/>
                        </a:rPr>
                        <a:t>asinamiento</a:t>
                      </a:r>
                      <a:r>
                        <a:rPr lang="es-CO" sz="1000" u="none" strike="noStrike" dirty="0" smtClean="0">
                          <a:effectLst/>
                        </a:rPr>
                        <a:t> </a:t>
                      </a:r>
                      <a:r>
                        <a:rPr lang="es-CO" sz="1000" u="none" strike="noStrike" dirty="0">
                          <a:effectLst/>
                        </a:rPr>
                        <a:t>en la oficina de contratación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 Instalaciones </a:t>
                      </a:r>
                      <a:r>
                        <a:rPr lang="es-CO" sz="1000" u="none" strike="noStrike" dirty="0">
                          <a:effectLst/>
                        </a:rPr>
                        <a:t>incómodas para la cantidad de gente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effectLst/>
                        </a:rPr>
                        <a:t> </a:t>
                      </a:r>
                      <a:r>
                        <a:rPr lang="es-CO" sz="1000" b="1" u="none" strike="noStrike" dirty="0" smtClean="0">
                          <a:effectLst/>
                        </a:rPr>
                        <a:t>USAQUEN</a:t>
                      </a:r>
                    </a:p>
                    <a:p>
                      <a:pPr algn="ctr" fontAlgn="b"/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*Faltan </a:t>
                      </a:r>
                      <a:r>
                        <a:rPr lang="es-CO" sz="1000" u="none" strike="noStrike" dirty="0">
                          <a:effectLst/>
                        </a:rPr>
                        <a:t>carpas y silla para recibir las canastas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*Faltan </a:t>
                      </a:r>
                      <a:r>
                        <a:rPr lang="es-CO" sz="1000" u="none" strike="noStrike" dirty="0">
                          <a:effectLst/>
                        </a:rPr>
                        <a:t>rampas para poder acceder con coches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4418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u="none" strike="noStrike" dirty="0" smtClean="0">
                          <a:effectLst/>
                        </a:rPr>
                        <a:t>*Instalaciones </a:t>
                      </a:r>
                      <a:r>
                        <a:rPr lang="es-CO" sz="1000" u="none" strike="noStrike" dirty="0">
                          <a:effectLst/>
                        </a:rPr>
                        <a:t>descuidadas, los baños deberían tener suministros como agua, jabón</a:t>
                      </a:r>
                      <a:endParaRPr lang="es-CO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0431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6645"/>
            <a:ext cx="8794173" cy="581891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 </a:t>
            </a:r>
            <a:r>
              <a:rPr lang="es-CO" sz="1800" b="1" dirty="0" smtClean="0"/>
              <a:t>1. La información suministrada por el servidor/ servidora en el SIAC fue clara y precisa?:</a:t>
            </a:r>
            <a:endParaRPr lang="es-CO" sz="1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50201797"/>
              </p:ext>
            </p:extLst>
          </p:nvPr>
        </p:nvGraphicFramePr>
        <p:xfrm>
          <a:off x="2327564" y="955964"/>
          <a:ext cx="7626927" cy="2618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09353225"/>
              </p:ext>
            </p:extLst>
          </p:nvPr>
        </p:nvGraphicFramePr>
        <p:xfrm>
          <a:off x="166254" y="3957637"/>
          <a:ext cx="3777095" cy="261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683827" y="4540827"/>
            <a:ext cx="34497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98% de los ciudadanos encuestados piensa que la información recibida por el SIAC fue clara y precisa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99642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69" y="176646"/>
            <a:ext cx="8663354" cy="561110"/>
          </a:xfrm>
        </p:spPr>
        <p:txBody>
          <a:bodyPr>
            <a:normAutofit fontScale="90000"/>
          </a:bodyPr>
          <a:lstStyle/>
          <a:p>
            <a:r>
              <a:rPr lang="es-CO" sz="1600" b="1" dirty="0" smtClean="0"/>
              <a:t>2.  Antes de ser direccionado/a al Servicio Social para su atención, sus datos fueron</a:t>
            </a:r>
            <a:br>
              <a:rPr lang="es-CO" sz="1600" b="1" dirty="0" smtClean="0"/>
            </a:br>
            <a:r>
              <a:rPr lang="es-CO" sz="1600" b="1" dirty="0" smtClean="0"/>
              <a:t>                                      fueron registrados en el sistema ?</a:t>
            </a:r>
            <a:endParaRPr lang="es-CO" sz="16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57022842"/>
              </p:ext>
            </p:extLst>
          </p:nvPr>
        </p:nvGraphicFramePr>
        <p:xfrm>
          <a:off x="2171700" y="840364"/>
          <a:ext cx="7450282" cy="2869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1872694"/>
              </p:ext>
            </p:extLst>
          </p:nvPr>
        </p:nvGraphicFramePr>
        <p:xfrm>
          <a:off x="238992" y="3914776"/>
          <a:ext cx="4384963" cy="2454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600701" y="4177145"/>
            <a:ext cx="470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91% de los ciudadanos fueron registrados en el sistema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171822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0831" y="166256"/>
            <a:ext cx="7224639" cy="38473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 </a:t>
            </a:r>
            <a:r>
              <a:rPr lang="es-CO" sz="1800" b="1" dirty="0" smtClean="0"/>
              <a:t>3. Indique el grado de satisfacción con el servicio recibido en el SIAC:</a:t>
            </a:r>
            <a:endParaRPr lang="es-CO" sz="18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38526676"/>
              </p:ext>
            </p:extLst>
          </p:nvPr>
        </p:nvGraphicFramePr>
        <p:xfrm>
          <a:off x="1267691" y="741651"/>
          <a:ext cx="9008917" cy="267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52389964"/>
              </p:ext>
            </p:extLst>
          </p:nvPr>
        </p:nvGraphicFramePr>
        <p:xfrm>
          <a:off x="519545" y="3992707"/>
          <a:ext cx="4197927" cy="2345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403273" y="4572001"/>
            <a:ext cx="4925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55% de los ciudadanos opinan que el grado de satisfacción con el servicio recibido del SIAC es Excelente  y el 41% dice que el Bueno.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637546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54922" y="135082"/>
            <a:ext cx="6002215" cy="519545"/>
          </a:xfrm>
        </p:spPr>
        <p:txBody>
          <a:bodyPr>
            <a:normAutofit/>
          </a:bodyPr>
          <a:lstStyle/>
          <a:p>
            <a:r>
              <a:rPr lang="es-CO" sz="1600" b="1" dirty="0" smtClean="0"/>
              <a:t>4. Nombre del Servicio Social </a:t>
            </a:r>
            <a:r>
              <a:rPr lang="es-CO" sz="1600" b="1" dirty="0" err="1" smtClean="0"/>
              <a:t>ó</a:t>
            </a:r>
            <a:r>
              <a:rPr lang="es-CO" sz="1600" b="1" dirty="0" smtClean="0"/>
              <a:t> la oficina donde fue atendido/a</a:t>
            </a:r>
            <a:r>
              <a:rPr lang="es-CO" sz="1600" dirty="0" smtClean="0"/>
              <a:t>:</a:t>
            </a:r>
            <a:endParaRPr lang="es-CO" sz="16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7598025"/>
              </p:ext>
            </p:extLst>
          </p:nvPr>
        </p:nvGraphicFramePr>
        <p:xfrm>
          <a:off x="2254827" y="654627"/>
          <a:ext cx="6826827" cy="38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275608" y="5476009"/>
            <a:ext cx="7148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En la gráfica se observa que el servicio social más visitado es adulto mayor con el 32%, seguido de ámbito familiar con 15%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3736097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9518" y="207818"/>
            <a:ext cx="7065818" cy="550718"/>
          </a:xfrm>
        </p:spPr>
        <p:txBody>
          <a:bodyPr>
            <a:normAutofit fontScale="90000"/>
          </a:bodyPr>
          <a:lstStyle/>
          <a:p>
            <a:r>
              <a:rPr lang="es-CO" sz="1600" b="1" dirty="0" smtClean="0"/>
              <a:t>5.¿Considera que el servidor/a que le atendió en el servicio social fue    respetuoso y receptivo al momento de escuchar su solicitud?</a:t>
            </a:r>
            <a:endParaRPr lang="es-CO" sz="16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78728744"/>
              </p:ext>
            </p:extLst>
          </p:nvPr>
        </p:nvGraphicFramePr>
        <p:xfrm>
          <a:off x="1995056" y="926522"/>
          <a:ext cx="7325590" cy="277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22277959"/>
              </p:ext>
            </p:extLst>
          </p:nvPr>
        </p:nvGraphicFramePr>
        <p:xfrm>
          <a:off x="509153" y="3990110"/>
          <a:ext cx="4156365" cy="2524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527964" y="4457700"/>
            <a:ext cx="3917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 los ciudadanos encuestados, el 98% dice que el servidor que le atendió fue receptivo y respetuoso al escuchar su solicitud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62595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800" y="396297"/>
            <a:ext cx="5275385" cy="684358"/>
          </a:xfrm>
        </p:spPr>
        <p:txBody>
          <a:bodyPr>
            <a:normAutofit/>
          </a:bodyPr>
          <a:lstStyle/>
          <a:p>
            <a:r>
              <a:rPr lang="es-CO" sz="1600" b="1" dirty="0" smtClean="0"/>
              <a:t>6. Si su respuesta es negativa indique por qué: </a:t>
            </a:r>
            <a:endParaRPr lang="es-CO" sz="16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2067085"/>
              </p:ext>
            </p:extLst>
          </p:nvPr>
        </p:nvGraphicFramePr>
        <p:xfrm>
          <a:off x="561109" y="1745671"/>
          <a:ext cx="10764983" cy="3030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5008"/>
                <a:gridCol w="9579975"/>
              </a:tblGrid>
              <a:tr h="46002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 smtClean="0">
                          <a:effectLst/>
                        </a:rPr>
                        <a:t>               BOSA</a:t>
                      </a:r>
                      <a:endParaRPr lang="es-CO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smtClean="0">
                          <a:effectLst/>
                          <a:latin typeface="+mn-lt"/>
                        </a:rPr>
                        <a:t>Falta</a:t>
                      </a:r>
                      <a:r>
                        <a:rPr lang="es-CO" sz="1100" b="0" i="0" u="none" strike="noStrike" baseline="0" dirty="0" smtClean="0">
                          <a:effectLst/>
                          <a:latin typeface="+mn-lt"/>
                        </a:rPr>
                        <a:t> calidad para el servicio en el proyecto 730</a:t>
                      </a:r>
                    </a:p>
                    <a:p>
                      <a:pPr algn="l" fontAlgn="b"/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</a:tr>
              <a:tr h="46002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u="none" strike="noStrike" dirty="0" smtClean="0">
                          <a:effectLst/>
                        </a:rPr>
                        <a:t>  CIUDAD </a:t>
                      </a:r>
                      <a:r>
                        <a:rPr lang="es-CO" sz="1100" b="1" u="none" strike="noStrike" dirty="0">
                          <a:effectLst/>
                        </a:rPr>
                        <a:t>BOLIVAR</a:t>
                      </a:r>
                      <a:endParaRPr lang="es-CO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Demora</a:t>
                      </a:r>
                      <a:r>
                        <a:rPr lang="es-CO" sz="1100" u="none" strike="noStrike" baseline="0" dirty="0" smtClean="0">
                          <a:effectLst/>
                        </a:rPr>
                        <a:t> en la atención y entrega de las ayudas</a:t>
                      </a:r>
                    </a:p>
                    <a:p>
                      <a:pPr algn="l" fontAlgn="b"/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</a:tr>
              <a:tr h="46002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     </a:t>
                      </a:r>
                      <a:r>
                        <a:rPr lang="es-CO" sz="1100" b="1" u="none" strike="noStrike" dirty="0" smtClean="0">
                          <a:effectLst/>
                        </a:rPr>
                        <a:t>LAGO </a:t>
                      </a:r>
                      <a:r>
                        <a:rPr lang="es-CO" sz="1100" b="1" u="none" strike="noStrike" dirty="0">
                          <a:effectLst/>
                        </a:rPr>
                        <a:t>TIMIZA</a:t>
                      </a:r>
                      <a:endParaRPr lang="es-CO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Funcionarios </a:t>
                      </a:r>
                      <a:r>
                        <a:rPr lang="es-CO" sz="1100" u="none" strike="noStrike" dirty="0" smtClean="0">
                          <a:effectLst/>
                        </a:rPr>
                        <a:t>poco</a:t>
                      </a:r>
                      <a:r>
                        <a:rPr lang="es-CO" sz="1100" u="none" strike="noStrike" baseline="0" dirty="0" smtClean="0">
                          <a:effectLst/>
                        </a:rPr>
                        <a:t> sensibles, y con mala actitud para atender</a:t>
                      </a:r>
                    </a:p>
                    <a:p>
                      <a:pPr algn="l" fontAlgn="b"/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</a:tr>
              <a:tr h="46002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           </a:t>
                      </a:r>
                      <a:r>
                        <a:rPr lang="es-CO" sz="1100" b="1" u="none" strike="noStrike" dirty="0" smtClean="0">
                          <a:effectLst/>
                        </a:rPr>
                        <a:t>SUBA</a:t>
                      </a:r>
                      <a:endParaRPr lang="es-CO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Que en Emergencia</a:t>
                      </a:r>
                      <a:r>
                        <a:rPr lang="es-CO" sz="1100" u="none" strike="noStrike" baseline="0" dirty="0" smtClean="0">
                          <a:effectLst/>
                        </a:rPr>
                        <a:t> Social </a:t>
                      </a:r>
                      <a:r>
                        <a:rPr lang="es-CO" sz="1100" u="none" strike="noStrike" dirty="0" smtClean="0">
                          <a:effectLst/>
                        </a:rPr>
                        <a:t> </a:t>
                      </a:r>
                      <a:r>
                        <a:rPr lang="es-CO" sz="1100" u="none" strike="noStrike" dirty="0">
                          <a:effectLst/>
                        </a:rPr>
                        <a:t>cumplan con los horarios de las citas, en dos </a:t>
                      </a:r>
                      <a:r>
                        <a:rPr lang="es-CO" sz="1100" u="none" strike="noStrike" dirty="0" smtClean="0">
                          <a:effectLst/>
                        </a:rPr>
                        <a:t>ha perdido </a:t>
                      </a:r>
                      <a:r>
                        <a:rPr lang="es-CO" sz="1100" u="none" strike="noStrike" dirty="0">
                          <a:effectLst/>
                        </a:rPr>
                        <a:t>el </a:t>
                      </a:r>
                      <a:r>
                        <a:rPr lang="es-CO" sz="1100" u="none" strike="noStrike" dirty="0" smtClean="0">
                          <a:effectLst/>
                        </a:rPr>
                        <a:t>tiempo</a:t>
                      </a:r>
                    </a:p>
                    <a:p>
                      <a:pPr algn="l" fontAlgn="b"/>
                      <a:endParaRPr lang="es-CO" sz="1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</a:tr>
              <a:tr h="46002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    </a:t>
                      </a:r>
                      <a:r>
                        <a:rPr lang="es-CO" sz="1100" b="1" u="none" strike="noStrike" dirty="0" smtClean="0">
                          <a:effectLst/>
                        </a:rPr>
                        <a:t>TUNJUELITO</a:t>
                      </a:r>
                      <a:endParaRPr lang="es-CO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Que haya puntualidad en la atención en el proyecto de adulto mayor</a:t>
                      </a:r>
                    </a:p>
                    <a:p>
                      <a:pPr algn="l" fontAlgn="b"/>
                      <a:r>
                        <a:rPr lang="es-CO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falta calidad humana</a:t>
                      </a:r>
                    </a:p>
                    <a:p>
                      <a:pPr algn="l" fontAlgn="b"/>
                      <a:r>
                        <a:rPr lang="es-CO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No hay personal idóneo para trabajar con población vulnerable</a:t>
                      </a:r>
                      <a:endParaRPr lang="es-CO" sz="11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1" marR="8471" marT="8471" marB="0" anchor="b"/>
                </a:tc>
              </a:tr>
              <a:tr h="59612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smtClean="0">
                          <a:effectLst/>
                        </a:rPr>
                        <a:t>          </a:t>
                      </a:r>
                      <a:r>
                        <a:rPr lang="es-CO" sz="1100" b="1" u="none" strike="noStrike" dirty="0" smtClean="0">
                          <a:effectLst/>
                        </a:rPr>
                        <a:t>USME</a:t>
                      </a:r>
                      <a:endParaRPr lang="es-CO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71" marR="8471" marT="847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CO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No tienen paciencia </a:t>
                      </a:r>
                      <a:r>
                        <a:rPr lang="es-CO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atender al adulto </a:t>
                      </a:r>
                      <a:r>
                        <a:rPr lang="es-CO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mayor</a:t>
                      </a: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CO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 Puntualidad para atender en ámbito familiar</a:t>
                      </a:r>
                    </a:p>
                    <a:p>
                      <a:pPr algn="l" fontAlgn="b"/>
                      <a:endParaRPr lang="es-CO" sz="11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71" marR="8471" marT="847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682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1473" y="155864"/>
            <a:ext cx="7886700" cy="519545"/>
          </a:xfrm>
        </p:spPr>
        <p:txBody>
          <a:bodyPr>
            <a:normAutofit/>
          </a:bodyPr>
          <a:lstStyle/>
          <a:p>
            <a:r>
              <a:rPr lang="es-CO" sz="1600" b="1" dirty="0" smtClean="0"/>
              <a:t>7. El cumplimiento del horario y fecha establecida para la atención en el servicio social fue:</a:t>
            </a:r>
            <a:endParaRPr lang="es-CO" sz="1600" b="1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90342847"/>
              </p:ext>
            </p:extLst>
          </p:nvPr>
        </p:nvGraphicFramePr>
        <p:xfrm>
          <a:off x="1808017" y="675409"/>
          <a:ext cx="8042564" cy="2826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4298253"/>
              </p:ext>
            </p:extLst>
          </p:nvPr>
        </p:nvGraphicFramePr>
        <p:xfrm>
          <a:off x="225136" y="4021281"/>
          <a:ext cx="4284519" cy="246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476009" y="4873336"/>
            <a:ext cx="43849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El 49% de los ciudadanos respondió que el horario de atención fue Bueno y el 45% dice que fue Excelente.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89073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61140" y="187568"/>
            <a:ext cx="8095210" cy="404713"/>
          </a:xfrm>
        </p:spPr>
        <p:txBody>
          <a:bodyPr>
            <a:normAutofit/>
          </a:bodyPr>
          <a:lstStyle/>
          <a:p>
            <a:r>
              <a:rPr lang="es-CO" sz="1600" b="1" dirty="0" smtClean="0"/>
              <a:t>8. Por favor indique el grado de satisfacción con el servicio social donde fue atendido/a</a:t>
            </a:r>
            <a:r>
              <a:rPr lang="es-CO" sz="1600" dirty="0" smtClean="0"/>
              <a:t>:</a:t>
            </a:r>
            <a:endParaRPr lang="es-CO" sz="16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16788571"/>
              </p:ext>
            </p:extLst>
          </p:nvPr>
        </p:nvGraphicFramePr>
        <p:xfrm>
          <a:off x="1797626" y="696192"/>
          <a:ext cx="9129453" cy="3109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4724783"/>
              </p:ext>
            </p:extLst>
          </p:nvPr>
        </p:nvGraphicFramePr>
        <p:xfrm>
          <a:off x="166255" y="4062845"/>
          <a:ext cx="4405745" cy="2493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808518" y="4665519"/>
            <a:ext cx="5060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De los ciudadanos encuestados, el 48%  calificó Excelente el servicio social donde fue atendido, y el 47%  Bueno.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24614589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</TotalTime>
  <Words>937</Words>
  <Application>Microsoft Office PowerPoint</Application>
  <PresentationFormat>Personalizado</PresentationFormat>
  <Paragraphs>175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 1. La información suministrada por el servidor/ servidora en el SIAC fue clara y precisa?:</vt:lpstr>
      <vt:lpstr>2.  Antes de ser direccionado/a al Servicio Social para su atención, sus datos fueron                                       fueron registrados en el sistema ?</vt:lpstr>
      <vt:lpstr> 3. Indique el grado de satisfacción con el servicio recibido en el SIAC:</vt:lpstr>
      <vt:lpstr>4. Nombre del Servicio Social ó la oficina donde fue atendido/a:</vt:lpstr>
      <vt:lpstr>5.¿Considera que el servidor/a que le atendió en el servicio social fue    respetuoso y receptivo al momento de escuchar su solicitud?</vt:lpstr>
      <vt:lpstr>6. Si su respuesta es negativa indique por qué: </vt:lpstr>
      <vt:lpstr>7. El cumplimiento del horario y fecha establecida para la atención en el servicio social fue:</vt:lpstr>
      <vt:lpstr>8. Por favor indique el grado de satisfacción con el servicio social donde fue atendido/a:</vt:lpstr>
      <vt:lpstr>9.¿Qué sugerencia haría para mejorar el servicio donde fue atendido?: </vt:lpstr>
      <vt:lpstr>10.¿Usted realizó usted varias visitas a la Subdirección Local para ingresar al servicio solicitado?</vt:lpstr>
      <vt:lpstr> 11. ¿Considera que las instalaciones de la Entidad son cómodas para la atención a la ciudadanía?:</vt:lpstr>
      <vt:lpstr>12. Si su respuesta es negativa indique por qué: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La información suministrada por el servidor/ servidora en el SIAC fue clara y precisa?:</dc:title>
  <dc:creator>Nancy Aurora Montoya Pinto</dc:creator>
  <cp:lastModifiedBy>cjasbleydy</cp:lastModifiedBy>
  <cp:revision>49</cp:revision>
  <dcterms:created xsi:type="dcterms:W3CDTF">2016-01-19T14:27:29Z</dcterms:created>
  <dcterms:modified xsi:type="dcterms:W3CDTF">2016-01-22T13:34:42Z</dcterms:modified>
</cp:coreProperties>
</file>