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8" r:id="rId5"/>
    <p:sldId id="259" r:id="rId6"/>
    <p:sldId id="485" r:id="rId7"/>
    <p:sldId id="486" r:id="rId8"/>
    <p:sldId id="260" r:id="rId9"/>
    <p:sldId id="487" r:id="rId10"/>
    <p:sldId id="488" r:id="rId11"/>
    <p:sldId id="489" r:id="rId12"/>
    <p:sldId id="500" r:id="rId13"/>
    <p:sldId id="502" r:id="rId14"/>
    <p:sldId id="503" r:id="rId15"/>
    <p:sldId id="490" r:id="rId16"/>
    <p:sldId id="501" r:id="rId17"/>
    <p:sldId id="493" r:id="rId18"/>
    <p:sldId id="491" r:id="rId19"/>
    <p:sldId id="494" r:id="rId20"/>
    <p:sldId id="499" r:id="rId21"/>
    <p:sldId id="492" r:id="rId22"/>
    <p:sldId id="495" r:id="rId23"/>
    <p:sldId id="496" r:id="rId24"/>
    <p:sldId id="497" r:id="rId25"/>
    <p:sldId id="498" r:id="rId26"/>
    <p:sldId id="505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5F5F5F"/>
    <a:srgbClr val="F2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90" d="100"/>
          <a:sy n="9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A9EF3-B4D6-4456-91CD-59D1D212A8E6}" type="datetimeFigureOut">
              <a:rPr lang="es-MX" smtClean="0"/>
              <a:t>31/01/2020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DC9CB-E64D-4FD2-AE7B-99D7211553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8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DBED-6C25-46B4-8887-83522A5BD73D}" type="datetimeFigureOut">
              <a:rPr lang="es-CO" smtClean="0"/>
              <a:pPr/>
              <a:t>31/01/2020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5806-9B12-41BC-B73C-E522A8A8418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12" name="Recortar rectángulo de esquina sencilla 17">
            <a:extLst>
              <a:ext uri="{FF2B5EF4-FFF2-40B4-BE49-F238E27FC236}">
                <a16:creationId xmlns:a16="http://schemas.microsoft.com/office/drawing/2014/main" id="{B0285CEC-7EAE-4AA5-9F3D-3E2D81B05BAC}"/>
              </a:ext>
            </a:extLst>
          </p:cNvPr>
          <p:cNvSpPr/>
          <p:nvPr/>
        </p:nvSpPr>
        <p:spPr>
          <a:xfrm>
            <a:off x="-1" y="2952722"/>
            <a:ext cx="9144001" cy="538618"/>
          </a:xfrm>
          <a:prstGeom prst="snip1Rect">
            <a:avLst/>
          </a:prstGeom>
          <a:solidFill>
            <a:schemeClr val="bg1">
              <a:lumMod val="7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_tradnl" sz="2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Seguimiento al Plan Estratégico</a:t>
            </a:r>
            <a:endParaRPr lang="es-MX" sz="2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ortar rectángulo de esquina sencilla 20">
            <a:extLst>
              <a:ext uri="{FF2B5EF4-FFF2-40B4-BE49-F238E27FC236}">
                <a16:creationId xmlns:a16="http://schemas.microsoft.com/office/drawing/2014/main" id="{88E8C96E-1B8B-4CD0-8387-CCCBB1AEF87D}"/>
              </a:ext>
            </a:extLst>
          </p:cNvPr>
          <p:cNvSpPr/>
          <p:nvPr/>
        </p:nvSpPr>
        <p:spPr>
          <a:xfrm>
            <a:off x="0" y="3476127"/>
            <a:ext cx="9144000" cy="538617"/>
          </a:xfrm>
          <a:prstGeom prst="snip1Rect">
            <a:avLst/>
          </a:prstGeom>
          <a:solidFill>
            <a:schemeClr val="accent1">
              <a:lumMod val="75000"/>
              <a:alpha val="61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r">
              <a:defRPr/>
            </a:pPr>
            <a:r>
              <a:rPr lang="es-ES_tradnl" sz="280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Secretaría Distrital de Integración Social</a:t>
            </a:r>
            <a:endParaRPr lang="es-MX" sz="28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8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2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42.000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Cumplimiento:98%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946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83 %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3.289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99%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10.181 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59%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E2C56827-F375-423D-8E9E-D078AFE7EA0F}"/>
              </a:ext>
            </a:extLst>
          </p:cNvPr>
          <p:cNvSpPr/>
          <p:nvPr/>
        </p:nvSpPr>
        <p:spPr>
          <a:xfrm>
            <a:off x="204467" y="1208857"/>
            <a:ext cx="3200251" cy="1653758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41.368</a:t>
            </a:r>
            <a:r>
              <a:rPr lang="es-CO" sz="1600" b="1" dirty="0"/>
              <a:t> </a:t>
            </a:r>
            <a:r>
              <a:rPr lang="es-CO" sz="1600" dirty="0"/>
              <a:t>personas mayores en condición de fragilidad social a través del servicio Centros Día</a:t>
            </a:r>
            <a:endParaRPr lang="es-CO" sz="1600" b="1" dirty="0"/>
          </a:p>
        </p:txBody>
      </p:sp>
      <p:sp>
        <p:nvSpPr>
          <p:cNvPr id="14" name="Rectángulo redondeado 26">
            <a:extLst>
              <a:ext uri="{FF2B5EF4-FFF2-40B4-BE49-F238E27FC236}">
                <a16:creationId xmlns:a16="http://schemas.microsoft.com/office/drawing/2014/main" id="{25728508-3056-45B4-8A13-C65A14EA6232}"/>
              </a:ext>
            </a:extLst>
          </p:cNvPr>
          <p:cNvSpPr/>
          <p:nvPr/>
        </p:nvSpPr>
        <p:spPr>
          <a:xfrm>
            <a:off x="227941" y="3924298"/>
            <a:ext cx="3412211" cy="172484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3.259</a:t>
            </a:r>
            <a:r>
              <a:rPr lang="es-CO" sz="1600" dirty="0"/>
              <a:t> personas con discapacidad en centros crecer, centros de protección, centro renacer y centros integrarte</a:t>
            </a:r>
            <a:endParaRPr lang="es-ES" sz="1600" dirty="0"/>
          </a:p>
        </p:txBody>
      </p:sp>
      <p:sp>
        <p:nvSpPr>
          <p:cNvPr id="15" name="Rectángulo redondeado 32">
            <a:extLst>
              <a:ext uri="{FF2B5EF4-FFF2-40B4-BE49-F238E27FC236}">
                <a16:creationId xmlns:a16="http://schemas.microsoft.com/office/drawing/2014/main" id="{CC1A3CA2-371C-41C4-B146-BE44FB095EC2}"/>
              </a:ext>
            </a:extLst>
          </p:cNvPr>
          <p:cNvSpPr/>
          <p:nvPr/>
        </p:nvSpPr>
        <p:spPr>
          <a:xfrm>
            <a:off x="5515033" y="1490301"/>
            <a:ext cx="3168000" cy="153155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789 </a:t>
            </a:r>
            <a:r>
              <a:rPr lang="es-CO" sz="1600" dirty="0"/>
              <a:t>personas (ciudadanos habitantes de calle) en comunidades de vida</a:t>
            </a:r>
            <a:endParaRPr lang="es-ES" sz="1600" dirty="0"/>
          </a:p>
        </p:txBody>
      </p:sp>
      <p:sp>
        <p:nvSpPr>
          <p:cNvPr id="16" name="Rectángulo redondeado 36">
            <a:extLst>
              <a:ext uri="{FF2B5EF4-FFF2-40B4-BE49-F238E27FC236}">
                <a16:creationId xmlns:a16="http://schemas.microsoft.com/office/drawing/2014/main" id="{FEB964C7-E346-481B-B2F2-2D19CD31D763}"/>
              </a:ext>
            </a:extLst>
          </p:cNvPr>
          <p:cNvSpPr/>
          <p:nvPr/>
        </p:nvSpPr>
        <p:spPr>
          <a:xfrm>
            <a:off x="5515033" y="3367719"/>
            <a:ext cx="3237668" cy="186148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6.015 </a:t>
            </a:r>
            <a:r>
              <a:rPr lang="es-CO" sz="1600" dirty="0"/>
              <a:t>personas (ciudadanos habitantes de calle) en centros de atención transitoria para la inclusión social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4256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2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Cumplimiento:100 %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378255" y="2346423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500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104%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94%</a:t>
            </a:r>
          </a:p>
        </p:txBody>
      </p:sp>
      <p:sp>
        <p:nvSpPr>
          <p:cNvPr id="13" name="Rectángulo redondeado 21">
            <a:extLst>
              <a:ext uri="{FF2B5EF4-FFF2-40B4-BE49-F238E27FC236}">
                <a16:creationId xmlns:a16="http://schemas.microsoft.com/office/drawing/2014/main" id="{49AF17B4-1E1F-4704-9A87-131D62608FAE}"/>
              </a:ext>
            </a:extLst>
          </p:cNvPr>
          <p:cNvSpPr/>
          <p:nvPr/>
        </p:nvSpPr>
        <p:spPr>
          <a:xfrm>
            <a:off x="5212360" y="3343551"/>
            <a:ext cx="3348000" cy="139595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implementó una estrategia de abordaje territorial en </a:t>
            </a:r>
            <a:r>
              <a:rPr lang="es-CO" sz="1600" b="1" dirty="0">
                <a:latin typeface="Arial Rounded MT Bold" panose="020F0704030504030204" pitchFamily="34" charset="0"/>
              </a:rPr>
              <a:t>20</a:t>
            </a:r>
            <a:r>
              <a:rPr lang="es-CO" sz="1600" dirty="0">
                <a:latin typeface="Arial Rounded MT Bold" panose="020F0704030504030204" pitchFamily="34" charset="0"/>
              </a:rPr>
              <a:t> </a:t>
            </a:r>
            <a:r>
              <a:rPr lang="es-CO" sz="1600" dirty="0"/>
              <a:t>localidades del Distrito</a:t>
            </a:r>
            <a:endParaRPr lang="es-ES" sz="1600" dirty="0"/>
          </a:p>
        </p:txBody>
      </p:sp>
      <p:sp>
        <p:nvSpPr>
          <p:cNvPr id="14" name="Elipse 22">
            <a:extLst>
              <a:ext uri="{FF2B5EF4-FFF2-40B4-BE49-F238E27FC236}">
                <a16:creationId xmlns:a16="http://schemas.microsoft.com/office/drawing/2014/main" id="{279572D7-86AD-4A8F-A8BB-5181B34E0A29}"/>
              </a:ext>
            </a:extLst>
          </p:cNvPr>
          <p:cNvSpPr/>
          <p:nvPr/>
        </p:nvSpPr>
        <p:spPr>
          <a:xfrm>
            <a:off x="196015" y="3480860"/>
            <a:ext cx="3348000" cy="2122024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94%</a:t>
            </a:r>
            <a:r>
              <a:rPr lang="es-CO" sz="1600" dirty="0"/>
              <a:t> de avance en establecer 4 alianzas públicas y privadas para el desarrollo de capacidades, potencialidades y habilidades para las personas LGBTI</a:t>
            </a:r>
          </a:p>
        </p:txBody>
      </p:sp>
      <p:sp>
        <p:nvSpPr>
          <p:cNvPr id="15" name="Elipse 22">
            <a:extLst>
              <a:ext uri="{FF2B5EF4-FFF2-40B4-BE49-F238E27FC236}">
                <a16:creationId xmlns:a16="http://schemas.microsoft.com/office/drawing/2014/main" id="{61F77082-4B61-4DAF-8765-C4EA29320FE8}"/>
              </a:ext>
            </a:extLst>
          </p:cNvPr>
          <p:cNvSpPr/>
          <p:nvPr/>
        </p:nvSpPr>
        <p:spPr>
          <a:xfrm>
            <a:off x="5252662" y="1321717"/>
            <a:ext cx="3348000" cy="1516939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cualificaron </a:t>
            </a:r>
            <a:r>
              <a:rPr lang="es-CO" sz="1600" b="1" dirty="0">
                <a:latin typeface="Arial Rounded MT Bold" panose="020F0704030504030204" pitchFamily="34" charset="0"/>
              </a:rPr>
              <a:t>530 cuidadoras y cuidadores</a:t>
            </a:r>
            <a:r>
              <a:rPr lang="es-CO" sz="1600" dirty="0"/>
              <a:t> de personas mayores en el Distrito</a:t>
            </a:r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3D9D99D3-F483-40D2-9B58-C037DC74A1AA}"/>
              </a:ext>
            </a:extLst>
          </p:cNvPr>
          <p:cNvSpPr/>
          <p:nvPr/>
        </p:nvSpPr>
        <p:spPr>
          <a:xfrm>
            <a:off x="59905" y="1372081"/>
            <a:ext cx="3348000" cy="1466575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han integrado </a:t>
            </a:r>
            <a:r>
              <a:rPr lang="es-CO" sz="1600" b="1" dirty="0">
                <a:latin typeface="Arial Rounded MT Bold" panose="020F0704030504030204" pitchFamily="34" charset="0"/>
              </a:rPr>
              <a:t>203.627 personas </a:t>
            </a:r>
            <a:r>
              <a:rPr lang="es-CO" sz="1600" dirty="0"/>
              <a:t>a procesos de desarrollo de capacidades</a:t>
            </a:r>
          </a:p>
        </p:txBody>
      </p:sp>
      <p:sp>
        <p:nvSpPr>
          <p:cNvPr id="17" name="Rectángulo redondeado 29">
            <a:extLst>
              <a:ext uri="{FF2B5EF4-FFF2-40B4-BE49-F238E27FC236}">
                <a16:creationId xmlns:a16="http://schemas.microsoft.com/office/drawing/2014/main" id="{A732EF0F-C5E0-4B11-A166-BBDF1B23EBBA}"/>
              </a:ext>
            </a:extLst>
          </p:cNvPr>
          <p:cNvSpPr/>
          <p:nvPr/>
        </p:nvSpPr>
        <p:spPr>
          <a:xfrm>
            <a:off x="5409025" y="421656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Cumplimiento:100 %</a:t>
            </a:r>
          </a:p>
        </p:txBody>
      </p:sp>
    </p:spTree>
    <p:extLst>
      <p:ext uri="{BB962C8B-B14F-4D97-AF65-F5344CB8AC3E}">
        <p14:creationId xmlns:p14="http://schemas.microsoft.com/office/powerpoint/2010/main" val="32310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  <a:endParaRPr kumimoji="0" lang="es-CO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5">
            <a:extLst>
              <a:ext uri="{FF2B5EF4-FFF2-40B4-BE49-F238E27FC236}">
                <a16:creationId xmlns:a16="http://schemas.microsoft.com/office/drawing/2014/main" id="{95D2BF7B-C739-4F81-BFE4-D45B01651A21}"/>
              </a:ext>
            </a:extLst>
          </p:cNvPr>
          <p:cNvSpPr/>
          <p:nvPr/>
        </p:nvSpPr>
        <p:spPr>
          <a:xfrm>
            <a:off x="2784180" y="4950427"/>
            <a:ext cx="1434677" cy="95720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476329" y="1782034"/>
            <a:ext cx="4774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Objetivo 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C5750E-9EC7-4668-98DC-F4E842A75E8E}"/>
              </a:ext>
            </a:extLst>
          </p:cNvPr>
          <p:cNvSpPr txBox="1"/>
          <p:nvPr/>
        </p:nvSpPr>
        <p:spPr>
          <a:xfrm>
            <a:off x="2784180" y="5167418"/>
            <a:ext cx="153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s-ES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82%</a:t>
            </a: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056FFA10-4772-4FFF-9516-F9CFB957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8" y="1059023"/>
            <a:ext cx="8568310" cy="646986"/>
          </a:xfrm>
          <a:prstGeom prst="roundRect">
            <a:avLst/>
          </a:prstGeom>
          <a:noFill/>
          <a:ln w="12700">
            <a:noFill/>
            <a:prstDash val="sysDash"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Propósito misional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8CA10F6-91ED-40AB-9204-FF305B5A6848}"/>
              </a:ext>
            </a:extLst>
          </p:cNvPr>
          <p:cNvSpPr/>
          <p:nvPr/>
        </p:nvSpPr>
        <p:spPr>
          <a:xfrm>
            <a:off x="554526" y="2289013"/>
            <a:ext cx="82466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dirty="0">
                <a:latin typeface="Arial Rounded MT Bold" panose="020F0704030504030204" pitchFamily="34" charset="0"/>
              </a:rPr>
              <a:t>Diseñar e implementar estrategias de prevención de forma coordinada con otros sectores, que permitan reducir los factores sociales generadores de violencia y la vulneración de derechos promoviendo una cultura de convivencia y reconciliación.</a:t>
            </a:r>
          </a:p>
        </p:txBody>
      </p:sp>
    </p:spTree>
    <p:extLst>
      <p:ext uri="{BB962C8B-B14F-4D97-AF65-F5344CB8AC3E}">
        <p14:creationId xmlns:p14="http://schemas.microsoft.com/office/powerpoint/2010/main" val="15347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28719" y="2989160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3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50332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90 %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88%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12.000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109%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35.360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D665304D-6793-4279-A3C0-752B928D1454}"/>
              </a:ext>
            </a:extLst>
          </p:cNvPr>
          <p:cNvSpPr/>
          <p:nvPr/>
        </p:nvSpPr>
        <p:spPr>
          <a:xfrm>
            <a:off x="59905" y="999032"/>
            <a:ext cx="3348000" cy="1956713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90%</a:t>
            </a:r>
            <a:r>
              <a:rPr lang="es-CO" sz="1600" dirty="0">
                <a:latin typeface="Arial Rounded MT Bold" panose="020F0704030504030204" pitchFamily="34" charset="0"/>
              </a:rPr>
              <a:t> </a:t>
            </a:r>
            <a:r>
              <a:rPr lang="es-CO" sz="1600" dirty="0"/>
              <a:t>de avance en la implementación de una estrategia distrital de prevención de la maternidad y la paternidad temprana</a:t>
            </a:r>
          </a:p>
        </p:txBody>
      </p:sp>
      <p:sp>
        <p:nvSpPr>
          <p:cNvPr id="14" name="Elipse 22">
            <a:extLst>
              <a:ext uri="{FF2B5EF4-FFF2-40B4-BE49-F238E27FC236}">
                <a16:creationId xmlns:a16="http://schemas.microsoft.com/office/drawing/2014/main" id="{12B152F1-84A3-42FB-9389-023A25AA9763}"/>
              </a:ext>
            </a:extLst>
          </p:cNvPr>
          <p:cNvSpPr/>
          <p:nvPr/>
        </p:nvSpPr>
        <p:spPr>
          <a:xfrm>
            <a:off x="5398956" y="1134011"/>
            <a:ext cx="3348000" cy="1887846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88% </a:t>
            </a:r>
            <a:r>
              <a:rPr lang="es-CO" sz="1600" dirty="0"/>
              <a:t>de avance en el diseño e implementación de una (1) estrategia Distrital para la prevención de la violencia intrafamiliar</a:t>
            </a:r>
          </a:p>
        </p:txBody>
      </p:sp>
      <p:sp>
        <p:nvSpPr>
          <p:cNvPr id="15" name="Rectángulo redondeado 26">
            <a:extLst>
              <a:ext uri="{FF2B5EF4-FFF2-40B4-BE49-F238E27FC236}">
                <a16:creationId xmlns:a16="http://schemas.microsoft.com/office/drawing/2014/main" id="{2DE78883-786B-4CF1-9BE3-EA6B4F1B75A0}"/>
              </a:ext>
            </a:extLst>
          </p:cNvPr>
          <p:cNvSpPr/>
          <p:nvPr/>
        </p:nvSpPr>
        <p:spPr>
          <a:xfrm>
            <a:off x="204467" y="3663810"/>
            <a:ext cx="3348000" cy="193907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13.126 personas </a:t>
            </a:r>
            <a:r>
              <a:rPr lang="es-CO" sz="1600" dirty="0"/>
              <a:t>orientadas en procesos de prevención de la violencia intrafamiliar atendidas por los servicios sociales de la Secretaría</a:t>
            </a:r>
            <a:endParaRPr lang="es-ES" sz="1600" dirty="0"/>
          </a:p>
        </p:txBody>
      </p:sp>
      <p:sp>
        <p:nvSpPr>
          <p:cNvPr id="16" name="Rectángulo redondeado 21">
            <a:extLst>
              <a:ext uri="{FF2B5EF4-FFF2-40B4-BE49-F238E27FC236}">
                <a16:creationId xmlns:a16="http://schemas.microsoft.com/office/drawing/2014/main" id="{50E074A9-5CD8-449D-80A2-341C368D67AA}"/>
              </a:ext>
            </a:extLst>
          </p:cNvPr>
          <p:cNvSpPr/>
          <p:nvPr/>
        </p:nvSpPr>
        <p:spPr>
          <a:xfrm>
            <a:off x="5297912" y="3495414"/>
            <a:ext cx="3489304" cy="173051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han capacitado </a:t>
            </a:r>
          </a:p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35.243 hogares </a:t>
            </a:r>
            <a:r>
              <a:rPr lang="es-CO" sz="1600" dirty="0"/>
              <a:t>en educación </a:t>
            </a:r>
          </a:p>
          <a:p>
            <a:pPr algn="ctr"/>
            <a:r>
              <a:rPr lang="es-CO" sz="1600" dirty="0"/>
              <a:t>nutricional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85486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3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Cumplimiento:62 %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30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80%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80%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90%</a:t>
            </a:r>
          </a:p>
        </p:txBody>
      </p:sp>
      <p:sp>
        <p:nvSpPr>
          <p:cNvPr id="16" name="Rectángulo redondeado 26">
            <a:extLst>
              <a:ext uri="{FF2B5EF4-FFF2-40B4-BE49-F238E27FC236}">
                <a16:creationId xmlns:a16="http://schemas.microsoft.com/office/drawing/2014/main" id="{C5F411DC-AA62-4205-9B0F-E6518789212B}"/>
              </a:ext>
            </a:extLst>
          </p:cNvPr>
          <p:cNvSpPr/>
          <p:nvPr/>
        </p:nvSpPr>
        <p:spPr>
          <a:xfrm>
            <a:off x="21288" y="1198873"/>
            <a:ext cx="3348000" cy="169672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62%  </a:t>
            </a:r>
            <a:r>
              <a:rPr lang="es-CO" sz="1600" dirty="0"/>
              <a:t>de avance en el diseño e implementación de una Ruta de Prevención para Jóvenes – RPJ</a:t>
            </a:r>
            <a:endParaRPr lang="es-ES" sz="1600" dirty="0"/>
          </a:p>
        </p:txBody>
      </p:sp>
      <p:sp>
        <p:nvSpPr>
          <p:cNvPr id="17" name="Elipse 22">
            <a:extLst>
              <a:ext uri="{FF2B5EF4-FFF2-40B4-BE49-F238E27FC236}">
                <a16:creationId xmlns:a16="http://schemas.microsoft.com/office/drawing/2014/main" id="{1E986A8B-6905-4450-A51D-B98C0B3F3D75}"/>
              </a:ext>
            </a:extLst>
          </p:cNvPr>
          <p:cNvSpPr/>
          <p:nvPr/>
        </p:nvSpPr>
        <p:spPr>
          <a:xfrm>
            <a:off x="247706" y="3747594"/>
            <a:ext cx="3289687" cy="1855290"/>
          </a:xfrm>
          <a:prstGeom prst="roundRect">
            <a:avLst>
              <a:gd name="adj" fmla="val 11939"/>
            </a:avLst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kern="0" dirty="0">
                <a:latin typeface="Arial Rounded MT Bold" panose="020F0704030504030204" pitchFamily="34" charset="0"/>
              </a:rPr>
              <a:t>80</a:t>
            </a: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%</a:t>
            </a:r>
            <a:r>
              <a:rPr kumimoji="0" lang="es-CO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avance en la implementación de 1 Estrategia de Prevención con poblaciones en alto riesgo en el Distrito</a:t>
            </a:r>
          </a:p>
        </p:txBody>
      </p:sp>
      <p:sp>
        <p:nvSpPr>
          <p:cNvPr id="18" name="Elipse 22">
            <a:extLst>
              <a:ext uri="{FF2B5EF4-FFF2-40B4-BE49-F238E27FC236}">
                <a16:creationId xmlns:a16="http://schemas.microsoft.com/office/drawing/2014/main" id="{A7D1DF7A-59AB-47E8-BC26-98CC6E230110}"/>
              </a:ext>
            </a:extLst>
          </p:cNvPr>
          <p:cNvSpPr/>
          <p:nvPr/>
        </p:nvSpPr>
        <p:spPr>
          <a:xfrm>
            <a:off x="5398956" y="1412297"/>
            <a:ext cx="3348000" cy="1635377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integraron </a:t>
            </a:r>
            <a:r>
              <a:rPr lang="es-CO" sz="1600" b="1" dirty="0">
                <a:latin typeface="Arial Rounded MT Bold" panose="020F0704030504030204" pitchFamily="34" charset="0"/>
              </a:rPr>
              <a:t>24 organizaciones </a:t>
            </a:r>
            <a:r>
              <a:rPr lang="es-CO" sz="1600" dirty="0"/>
              <a:t>públicas y privadas a la Ruta de oportunidades para jóvenes</a:t>
            </a:r>
          </a:p>
        </p:txBody>
      </p:sp>
      <p:sp>
        <p:nvSpPr>
          <p:cNvPr id="19" name="Rectángulo redondeado 32">
            <a:extLst>
              <a:ext uri="{FF2B5EF4-FFF2-40B4-BE49-F238E27FC236}">
                <a16:creationId xmlns:a16="http://schemas.microsoft.com/office/drawing/2014/main" id="{16C5C40A-B076-42C8-9AFE-DCFBC5CA6D98}"/>
              </a:ext>
            </a:extLst>
          </p:cNvPr>
          <p:cNvSpPr/>
          <p:nvPr/>
        </p:nvSpPr>
        <p:spPr>
          <a:xfrm>
            <a:off x="5379755" y="3406008"/>
            <a:ext cx="3348000" cy="184262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90%</a:t>
            </a:r>
            <a:r>
              <a:rPr lang="es-CO" sz="1600" dirty="0"/>
              <a:t> de avance en el diseño e implementación una estrategia de educación nutricional con enfoque familiar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626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  <a:endParaRPr kumimoji="0" lang="es-CO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5">
            <a:extLst>
              <a:ext uri="{FF2B5EF4-FFF2-40B4-BE49-F238E27FC236}">
                <a16:creationId xmlns:a16="http://schemas.microsoft.com/office/drawing/2014/main" id="{95D2BF7B-C739-4F81-BFE4-D45B01651A21}"/>
              </a:ext>
            </a:extLst>
          </p:cNvPr>
          <p:cNvSpPr/>
          <p:nvPr/>
        </p:nvSpPr>
        <p:spPr>
          <a:xfrm>
            <a:off x="3137323" y="5126708"/>
            <a:ext cx="1434677" cy="95720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476329" y="1782034"/>
            <a:ext cx="4774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Objetivo 4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C5750E-9EC7-4668-98DC-F4E842A75E8E}"/>
              </a:ext>
            </a:extLst>
          </p:cNvPr>
          <p:cNvSpPr txBox="1"/>
          <p:nvPr/>
        </p:nvSpPr>
        <p:spPr>
          <a:xfrm>
            <a:off x="3080474" y="5343699"/>
            <a:ext cx="153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s-ES" dirty="0">
                <a:solidFill>
                  <a:schemeClr val="bg1"/>
                </a:solidFill>
                <a:latin typeface="Arial Rounded MT Bold" panose="020F0704030504030204" pitchFamily="34" charset="0"/>
              </a:rPr>
              <a:t>78%</a:t>
            </a: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056FFA10-4772-4FFF-9516-F9CFB957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8" y="1059023"/>
            <a:ext cx="8568310" cy="646986"/>
          </a:xfrm>
          <a:prstGeom prst="roundRect">
            <a:avLst/>
          </a:prstGeom>
          <a:noFill/>
          <a:ln w="12700">
            <a:noFill/>
            <a:prstDash val="sysDash"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Propósito misional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84776EE-4E69-483C-8F34-7D0A10F775D5}"/>
              </a:ext>
            </a:extLst>
          </p:cNvPr>
          <p:cNvSpPr/>
          <p:nvPr/>
        </p:nvSpPr>
        <p:spPr>
          <a:xfrm>
            <a:off x="560039" y="2318170"/>
            <a:ext cx="804440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dirty="0">
                <a:latin typeface="Arial Rounded MT Bold" panose="020F0704030504030204" pitchFamily="34" charset="0"/>
              </a:rPr>
              <a:t>Generar información oportuna, veraz y de calidad</a:t>
            </a:r>
            <a:r>
              <a:rPr lang="es-ES" sz="2400" b="1" dirty="0"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latin typeface="Arial Rounded MT Bold" panose="020F0704030504030204" pitchFamily="34" charset="0"/>
              </a:rPr>
              <a:t>mediante el desarrollo de un sistema de información y de gestión del conocimiento con el propósito de soportar la toma de decisiones,  realizar  el  seguimiento, la evaluación de la gestión y la rendición de cuentas institucional</a:t>
            </a:r>
            <a:r>
              <a:rPr lang="es-ES" sz="2800" dirty="0">
                <a:latin typeface="Arial Rounded MT Bold" panose="020F0704030504030204" pitchFamily="34" charset="0"/>
              </a:rPr>
              <a:t>.            </a:t>
            </a:r>
          </a:p>
        </p:txBody>
      </p:sp>
    </p:spTree>
    <p:extLst>
      <p:ext uri="{BB962C8B-B14F-4D97-AF65-F5344CB8AC3E}">
        <p14:creationId xmlns:p14="http://schemas.microsoft.com/office/powerpoint/2010/main" val="22052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24330" y="3072785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4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86211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3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81 %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0415" y="3775466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3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4AD34B44-B9E0-439B-AF62-8C642DB05E71}"/>
              </a:ext>
            </a:extLst>
          </p:cNvPr>
          <p:cNvSpPr/>
          <p:nvPr/>
        </p:nvSpPr>
        <p:spPr>
          <a:xfrm>
            <a:off x="5279090" y="2546458"/>
            <a:ext cx="3526189" cy="1719100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400" b="1" dirty="0">
                <a:latin typeface="Arial Rounded MT Bold" panose="020F0704030504030204" pitchFamily="34" charset="0"/>
              </a:rPr>
              <a:t>100% </a:t>
            </a:r>
            <a:r>
              <a:rPr lang="es-CO" sz="1400" dirty="0"/>
              <a:t>del cumplimiento en el diseño e implementación de un instrumento de validación de condiciones para identificar y priorizar personas en inseguridad alimentaria severa y moderada</a:t>
            </a:r>
          </a:p>
        </p:txBody>
      </p:sp>
      <p:sp>
        <p:nvSpPr>
          <p:cNvPr id="14" name="Rectángulo redondeado 26">
            <a:extLst>
              <a:ext uri="{FF2B5EF4-FFF2-40B4-BE49-F238E27FC236}">
                <a16:creationId xmlns:a16="http://schemas.microsoft.com/office/drawing/2014/main" id="{C6C3DDD3-FEE3-4E9A-9252-39984924C626}"/>
              </a:ext>
            </a:extLst>
          </p:cNvPr>
          <p:cNvSpPr/>
          <p:nvPr/>
        </p:nvSpPr>
        <p:spPr>
          <a:xfrm>
            <a:off x="271054" y="1248438"/>
            <a:ext cx="3348000" cy="179784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400" b="1" dirty="0">
                <a:latin typeface="Arial Rounded MT Bold" panose="020F0704030504030204" pitchFamily="34" charset="0"/>
              </a:rPr>
              <a:t>81% </a:t>
            </a:r>
            <a:r>
              <a:rPr lang="es-CO" sz="1400" dirty="0"/>
              <a:t>de avance en el desarrollo de 3 investigaciones en torno a la diversidad de orientaciones sexuales e identidades de género</a:t>
            </a:r>
          </a:p>
        </p:txBody>
      </p:sp>
      <p:sp>
        <p:nvSpPr>
          <p:cNvPr id="16" name="Rectángulo redondeado 32">
            <a:extLst>
              <a:ext uri="{FF2B5EF4-FFF2-40B4-BE49-F238E27FC236}">
                <a16:creationId xmlns:a16="http://schemas.microsoft.com/office/drawing/2014/main" id="{60B6CEB3-5A52-4A74-805E-78F094388F3A}"/>
              </a:ext>
            </a:extLst>
          </p:cNvPr>
          <p:cNvSpPr/>
          <p:nvPr/>
        </p:nvSpPr>
        <p:spPr>
          <a:xfrm>
            <a:off x="285862" y="4074380"/>
            <a:ext cx="3348000" cy="154139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400" b="1" dirty="0">
                <a:latin typeface="Arial Rounded MT Bold" panose="020F0704030504030204" pitchFamily="34" charset="0"/>
              </a:rPr>
              <a:t>3  </a:t>
            </a:r>
            <a:r>
              <a:rPr lang="es-CO" sz="1400" dirty="0"/>
              <a:t>evaluaciones realizadas a modalidades de atención o servicios sociales que presta la Secretaría</a:t>
            </a:r>
          </a:p>
        </p:txBody>
      </p:sp>
    </p:spTree>
    <p:extLst>
      <p:ext uri="{BB962C8B-B14F-4D97-AF65-F5344CB8AC3E}">
        <p14:creationId xmlns:p14="http://schemas.microsoft.com/office/powerpoint/2010/main" val="32555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404718" y="3396303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4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317917" y="2464048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87 %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738887" y="3218042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72,5%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798160CE-6EAB-42CC-9B49-FF22EF9EB27B}"/>
              </a:ext>
            </a:extLst>
          </p:cNvPr>
          <p:cNvSpPr/>
          <p:nvPr/>
        </p:nvSpPr>
        <p:spPr>
          <a:xfrm>
            <a:off x="176757" y="1267893"/>
            <a:ext cx="3526189" cy="1719100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87%</a:t>
            </a:r>
            <a:r>
              <a:rPr lang="es-CO" sz="1600" dirty="0"/>
              <a:t> de avance en el diseño e implementación de una herramienta de información que permita el seguimiento niño a niño</a:t>
            </a:r>
            <a:endParaRPr lang="es-CO" sz="1600" b="1" dirty="0"/>
          </a:p>
        </p:txBody>
      </p:sp>
      <p:sp>
        <p:nvSpPr>
          <p:cNvPr id="14" name="Rectángulo redondeado 26">
            <a:extLst>
              <a:ext uri="{FF2B5EF4-FFF2-40B4-BE49-F238E27FC236}">
                <a16:creationId xmlns:a16="http://schemas.microsoft.com/office/drawing/2014/main" id="{70CFCB1F-871E-4259-8DB5-A45F3040B01C}"/>
              </a:ext>
            </a:extLst>
          </p:cNvPr>
          <p:cNvSpPr/>
          <p:nvPr/>
        </p:nvSpPr>
        <p:spPr>
          <a:xfrm>
            <a:off x="279630" y="3871008"/>
            <a:ext cx="3348000" cy="179784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72,5% </a:t>
            </a:r>
            <a:r>
              <a:rPr lang="es-CO" sz="1600" dirty="0"/>
              <a:t>de avance en la actualización de los sistemas de información estratégicos y de apoyo de la entidad</a:t>
            </a:r>
            <a:endParaRPr lang="es-ES" sz="1600" dirty="0"/>
          </a:p>
        </p:txBody>
      </p:sp>
      <p:sp>
        <p:nvSpPr>
          <p:cNvPr id="15" name="Rectángulo redondeado 32">
            <a:extLst>
              <a:ext uri="{FF2B5EF4-FFF2-40B4-BE49-F238E27FC236}">
                <a16:creationId xmlns:a16="http://schemas.microsoft.com/office/drawing/2014/main" id="{42F6E6E9-3D0B-43B1-B9C1-EDB60234D762}"/>
              </a:ext>
            </a:extLst>
          </p:cNvPr>
          <p:cNvSpPr/>
          <p:nvPr/>
        </p:nvSpPr>
        <p:spPr>
          <a:xfrm>
            <a:off x="5613294" y="2329617"/>
            <a:ext cx="3348000" cy="154139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realizó análisis y seguimiento al </a:t>
            </a:r>
            <a:r>
              <a:rPr lang="es-CO" sz="1600" b="1" dirty="0">
                <a:latin typeface="Arial Rounded MT Bold" panose="020F0704030504030204" pitchFamily="34" charset="0"/>
              </a:rPr>
              <a:t>100% </a:t>
            </a:r>
            <a:r>
              <a:rPr lang="es-CO" sz="1600" dirty="0"/>
              <a:t>de las políticas sociales que lidera la Secretaría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2428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  <a:endParaRPr kumimoji="0" lang="es-CO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5">
            <a:extLst>
              <a:ext uri="{FF2B5EF4-FFF2-40B4-BE49-F238E27FC236}">
                <a16:creationId xmlns:a16="http://schemas.microsoft.com/office/drawing/2014/main" id="{95D2BF7B-C739-4F81-BFE4-D45B01651A21}"/>
              </a:ext>
            </a:extLst>
          </p:cNvPr>
          <p:cNvSpPr/>
          <p:nvPr/>
        </p:nvSpPr>
        <p:spPr>
          <a:xfrm>
            <a:off x="2784180" y="4950427"/>
            <a:ext cx="1434677" cy="95720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476329" y="1782034"/>
            <a:ext cx="4774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C5750E-9EC7-4668-98DC-F4E842A75E8E}"/>
              </a:ext>
            </a:extLst>
          </p:cNvPr>
          <p:cNvSpPr txBox="1"/>
          <p:nvPr/>
        </p:nvSpPr>
        <p:spPr>
          <a:xfrm>
            <a:off x="2684185" y="5144064"/>
            <a:ext cx="153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s-ES" dirty="0">
                <a:solidFill>
                  <a:schemeClr val="bg1"/>
                </a:solidFill>
                <a:latin typeface="Arial Rounded MT Bold" panose="020F0704030504030204" pitchFamily="34" charset="0"/>
              </a:rPr>
              <a:t>77%</a:t>
            </a: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056FFA10-4772-4FFF-9516-F9CFB957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8" y="1059023"/>
            <a:ext cx="8568310" cy="646986"/>
          </a:xfrm>
          <a:prstGeom prst="roundRect">
            <a:avLst/>
          </a:prstGeom>
          <a:noFill/>
          <a:ln w="12700">
            <a:noFill/>
            <a:prstDash val="sysDash"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Propósito misional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AC0B3C2-676D-47E0-9652-EB09C140F7D8}"/>
              </a:ext>
            </a:extLst>
          </p:cNvPr>
          <p:cNvSpPr/>
          <p:nvPr/>
        </p:nvSpPr>
        <p:spPr>
          <a:xfrm>
            <a:off x="527748" y="2285427"/>
            <a:ext cx="81399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dirty="0">
                <a:latin typeface="Arial Rounded MT Bold" panose="020F0704030504030204" pitchFamily="34" charset="0"/>
              </a:rPr>
              <a:t>Fortalecer la capacidad institucional y el talento humano a través de la optimización de la operación interna, el mejoramiento de los procesos y los procedimientos, y el desarrollo de competencias, con el propósito de incrementar la productividad organizacional y  la calidad de los servicios que presta la Secretaría Distrital de Integración Social.</a:t>
            </a:r>
          </a:p>
        </p:txBody>
      </p:sp>
    </p:spTree>
    <p:extLst>
      <p:ext uri="{BB962C8B-B14F-4D97-AF65-F5344CB8AC3E}">
        <p14:creationId xmlns:p14="http://schemas.microsoft.com/office/powerpoint/2010/main" val="174195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22">
            <a:extLst>
              <a:ext uri="{FF2B5EF4-FFF2-40B4-BE49-F238E27FC236}">
                <a16:creationId xmlns:a16="http://schemas.microsoft.com/office/drawing/2014/main" id="{62A6EE1B-F702-4BCA-9B34-5033CCDCA3BF}"/>
              </a:ext>
            </a:extLst>
          </p:cNvPr>
          <p:cNvSpPr/>
          <p:nvPr/>
        </p:nvSpPr>
        <p:spPr>
          <a:xfrm>
            <a:off x="5505498" y="3342992"/>
            <a:ext cx="3348000" cy="1922539"/>
          </a:xfrm>
          <a:prstGeom prst="roundRect">
            <a:avLst>
              <a:gd name="adj" fmla="val 11939"/>
            </a:avLst>
          </a:prstGeom>
          <a:solidFill>
            <a:schemeClr val="bg1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vincularon </a:t>
            </a:r>
            <a:r>
              <a:rPr lang="es-CO" sz="1600" b="1" dirty="0">
                <a:latin typeface="Arial Rounded MT Bold" panose="020F0704030504030204" pitchFamily="34" charset="0"/>
              </a:rPr>
              <a:t>1.384 servidores públicos </a:t>
            </a:r>
            <a:r>
              <a:rPr lang="es-CO" sz="1600" dirty="0"/>
              <a:t>en procesos de competencias para la atención inclusiva a personas con discapacidad</a:t>
            </a:r>
          </a:p>
        </p:txBody>
      </p:sp>
      <p:sp>
        <p:nvSpPr>
          <p:cNvPr id="14" name="Elipse 22">
            <a:extLst>
              <a:ext uri="{FF2B5EF4-FFF2-40B4-BE49-F238E27FC236}">
                <a16:creationId xmlns:a16="http://schemas.microsoft.com/office/drawing/2014/main" id="{3AD0FFEA-D523-47D1-9FFC-4C9E3FAF05C6}"/>
              </a:ext>
            </a:extLst>
          </p:cNvPr>
          <p:cNvSpPr/>
          <p:nvPr/>
        </p:nvSpPr>
        <p:spPr>
          <a:xfrm>
            <a:off x="328387" y="3942527"/>
            <a:ext cx="3348000" cy="1716176"/>
          </a:xfrm>
          <a:prstGeom prst="roundRect">
            <a:avLst>
              <a:gd name="adj" fmla="val 11939"/>
            </a:avLst>
          </a:prstGeom>
          <a:solidFill>
            <a:schemeClr val="bg1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90% </a:t>
            </a:r>
            <a:r>
              <a:rPr lang="es-CO" sz="1600" dirty="0"/>
              <a:t>de avance en la realización de un proceso de reorganización institucional del talento humano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958C11B8-6BC7-481D-8C23-5805921B2C7A}"/>
              </a:ext>
            </a:extLst>
          </p:cNvPr>
          <p:cNvSpPr/>
          <p:nvPr/>
        </p:nvSpPr>
        <p:spPr>
          <a:xfrm>
            <a:off x="218550" y="1189258"/>
            <a:ext cx="3348000" cy="1726415"/>
          </a:xfrm>
          <a:prstGeom prst="roundRect">
            <a:avLst>
              <a:gd name="adj" fmla="val 11939"/>
            </a:avLst>
          </a:prstGeom>
          <a:solidFill>
            <a:schemeClr val="bg1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formaron </a:t>
            </a:r>
            <a:r>
              <a:rPr lang="es-CO" sz="1600" b="1" dirty="0">
                <a:latin typeface="Arial Rounded MT Bold" panose="020F0704030504030204" pitchFamily="34" charset="0"/>
              </a:rPr>
              <a:t>502 servidores </a:t>
            </a:r>
            <a:r>
              <a:rPr lang="es-CO" sz="1600" dirty="0"/>
              <a:t>públicos y contratistas en derechos sexuales y derechos reproductivos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53622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440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Cumplimiento:114 %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90%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524551" y="4719235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 1.500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92%</a:t>
            </a:r>
          </a:p>
        </p:txBody>
      </p:sp>
      <p:sp>
        <p:nvSpPr>
          <p:cNvPr id="15" name="Elipse 22">
            <a:extLst>
              <a:ext uri="{FF2B5EF4-FFF2-40B4-BE49-F238E27FC236}">
                <a16:creationId xmlns:a16="http://schemas.microsoft.com/office/drawing/2014/main" id="{79CF2045-16F7-4E3D-BFE6-D3D5775321F3}"/>
              </a:ext>
            </a:extLst>
          </p:cNvPr>
          <p:cNvSpPr/>
          <p:nvPr/>
        </p:nvSpPr>
        <p:spPr>
          <a:xfrm>
            <a:off x="5403408" y="1221859"/>
            <a:ext cx="3522042" cy="1922539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aumentó en </a:t>
            </a:r>
            <a:r>
              <a:rPr lang="es-CO" sz="1600" b="1" dirty="0">
                <a:latin typeface="Arial Rounded MT Bold" panose="020F0704030504030204" pitchFamily="34" charset="0"/>
              </a:rPr>
              <a:t>13,54% </a:t>
            </a:r>
            <a:r>
              <a:rPr lang="es-CO" sz="1600" dirty="0"/>
              <a:t>la apropiación de la cultura del servicio, la transparencia, el cuidado de lo público y control social en la Secretaría</a:t>
            </a:r>
          </a:p>
        </p:txBody>
      </p:sp>
    </p:spTree>
    <p:extLst>
      <p:ext uri="{BB962C8B-B14F-4D97-AF65-F5344CB8AC3E}">
        <p14:creationId xmlns:p14="http://schemas.microsoft.com/office/powerpoint/2010/main" val="12521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AA22C9E-412B-486F-89D9-F227505A5EBE}"/>
              </a:ext>
            </a:extLst>
          </p:cNvPr>
          <p:cNvSpPr/>
          <p:nvPr/>
        </p:nvSpPr>
        <p:spPr>
          <a:xfrm>
            <a:off x="179512" y="1123962"/>
            <a:ext cx="1487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dirty="0">
                <a:solidFill>
                  <a:srgbClr val="5F5F5F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Misión</a:t>
            </a:r>
            <a:r>
              <a:rPr lang="es-CO" sz="2400" dirty="0">
                <a:solidFill>
                  <a:srgbClr val="5F5F5F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7D6C87B-94F0-4B0F-9F73-8D3B7B8D1C66}"/>
              </a:ext>
            </a:extLst>
          </p:cNvPr>
          <p:cNvSpPr/>
          <p:nvPr/>
        </p:nvSpPr>
        <p:spPr>
          <a:xfrm>
            <a:off x="609600" y="1784858"/>
            <a:ext cx="79778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2000" dirty="0">
                <a:latin typeface="Arial Rounded MT Bold" panose="020F0704030504030204" pitchFamily="34" charset="0"/>
                <a:ea typeface="Calibri" panose="020F0502020204030204" pitchFamily="34" charset="0"/>
              </a:rPr>
              <a:t>La Secretaría Distrital de Integración Social,  es una entidad pública del nivel central de la ciudad de Bogotá, líder del sector social, responsable de la formulación e implementación de políticas públicas poblacionales orientadas al ejercicio de derechos. Ofrece servicios sociales y promueve de forma articulada, la inclusión social, el desarrollo de capacidades y la mejora en la calidad de vida de la población en mayor condición de vulnerabilidad, con un enfoque territorial.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29" name="13 CuadroTexto">
            <a:extLst>
              <a:ext uri="{FF2B5EF4-FFF2-40B4-BE49-F238E27FC236}">
                <a16:creationId xmlns:a16="http://schemas.microsoft.com/office/drawing/2014/main" id="{1D4EDCA0-B79B-42F9-883D-0D78707C030A}"/>
              </a:ext>
            </a:extLst>
          </p:cNvPr>
          <p:cNvSpPr txBox="1"/>
          <p:nvPr/>
        </p:nvSpPr>
        <p:spPr>
          <a:xfrm>
            <a:off x="619360" y="4838599"/>
            <a:ext cx="2287014" cy="408623"/>
          </a:xfrm>
          <a:prstGeom prst="round2DiagRect">
            <a:avLst/>
          </a:prstGeom>
          <a:solidFill>
            <a:srgbClr val="003E65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Qué será la Secretaría</a:t>
            </a:r>
          </a:p>
        </p:txBody>
      </p:sp>
      <p:sp>
        <p:nvSpPr>
          <p:cNvPr id="30" name="13 CuadroTexto">
            <a:extLst>
              <a:ext uri="{FF2B5EF4-FFF2-40B4-BE49-F238E27FC236}">
                <a16:creationId xmlns:a16="http://schemas.microsoft.com/office/drawing/2014/main" id="{7F11C0C4-7CF1-4A36-B136-4E04CDF05D0A}"/>
              </a:ext>
            </a:extLst>
          </p:cNvPr>
          <p:cNvSpPr txBox="1"/>
          <p:nvPr/>
        </p:nvSpPr>
        <p:spPr>
          <a:xfrm>
            <a:off x="3312586" y="4838599"/>
            <a:ext cx="1115400" cy="408623"/>
          </a:xfrm>
          <a:prstGeom prst="round2Diag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Qué hace</a:t>
            </a:r>
          </a:p>
        </p:txBody>
      </p:sp>
      <p:sp>
        <p:nvSpPr>
          <p:cNvPr id="31" name="14 CuadroTexto">
            <a:extLst>
              <a:ext uri="{FF2B5EF4-FFF2-40B4-BE49-F238E27FC236}">
                <a16:creationId xmlns:a16="http://schemas.microsoft.com/office/drawing/2014/main" id="{D75449E5-B522-4B4B-8210-40221BB9A46E}"/>
              </a:ext>
            </a:extLst>
          </p:cNvPr>
          <p:cNvSpPr txBox="1"/>
          <p:nvPr/>
        </p:nvSpPr>
        <p:spPr>
          <a:xfrm>
            <a:off x="923427" y="5441264"/>
            <a:ext cx="1791266" cy="408623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Para qué lo hace</a:t>
            </a:r>
          </a:p>
        </p:txBody>
      </p:sp>
      <p:sp>
        <p:nvSpPr>
          <p:cNvPr id="32" name="14 CuadroTexto">
            <a:extLst>
              <a:ext uri="{FF2B5EF4-FFF2-40B4-BE49-F238E27FC236}">
                <a16:creationId xmlns:a16="http://schemas.microsoft.com/office/drawing/2014/main" id="{BB30BE18-13A7-42CA-83D5-8769A0D2D5F8}"/>
              </a:ext>
            </a:extLst>
          </p:cNvPr>
          <p:cNvSpPr txBox="1"/>
          <p:nvPr/>
        </p:nvSpPr>
        <p:spPr>
          <a:xfrm>
            <a:off x="3163603" y="5441264"/>
            <a:ext cx="1974275" cy="408623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Para quién lo hace</a:t>
            </a:r>
          </a:p>
        </p:txBody>
      </p:sp>
    </p:spTree>
    <p:extLst>
      <p:ext uri="{BB962C8B-B14F-4D97-AF65-F5344CB8AC3E}">
        <p14:creationId xmlns:p14="http://schemas.microsoft.com/office/powerpoint/2010/main" val="23614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22">
            <a:extLst>
              <a:ext uri="{FF2B5EF4-FFF2-40B4-BE49-F238E27FC236}">
                <a16:creationId xmlns:a16="http://schemas.microsoft.com/office/drawing/2014/main" id="{81EEC364-1383-419D-AEF7-3D3FA86FDE56}"/>
              </a:ext>
            </a:extLst>
          </p:cNvPr>
          <p:cNvSpPr/>
          <p:nvPr/>
        </p:nvSpPr>
        <p:spPr>
          <a:xfrm>
            <a:off x="178436" y="1189150"/>
            <a:ext cx="3348000" cy="1716175"/>
          </a:xfrm>
          <a:prstGeom prst="roundRect">
            <a:avLst>
              <a:gd name="adj" fmla="val 11939"/>
            </a:avLst>
          </a:prstGeom>
          <a:solidFill>
            <a:schemeClr val="bg1">
              <a:alpha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incluyó al </a:t>
            </a:r>
            <a:r>
              <a:rPr lang="es-CO" sz="1600" b="1" dirty="0">
                <a:latin typeface="Arial Rounded MT Bold" panose="020F0704030504030204" pitchFamily="34" charset="0"/>
              </a:rPr>
              <a:t>100%</a:t>
            </a:r>
            <a:r>
              <a:rPr lang="es-CO" sz="1600" dirty="0"/>
              <a:t> del talento humano vinculado a los procesos formativos institucionales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Cumplimiento:100 %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13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54%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95%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5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60%</a:t>
            </a:r>
          </a:p>
        </p:txBody>
      </p:sp>
      <p:sp>
        <p:nvSpPr>
          <p:cNvPr id="14" name="Rectángulo redondeado 26">
            <a:extLst>
              <a:ext uri="{FF2B5EF4-FFF2-40B4-BE49-F238E27FC236}">
                <a16:creationId xmlns:a16="http://schemas.microsoft.com/office/drawing/2014/main" id="{3FA5FAFC-70EB-43CD-8A4D-E9047870D9E6}"/>
              </a:ext>
            </a:extLst>
          </p:cNvPr>
          <p:cNvSpPr/>
          <p:nvPr/>
        </p:nvSpPr>
        <p:spPr>
          <a:xfrm>
            <a:off x="218550" y="3657654"/>
            <a:ext cx="3348000" cy="198351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95% </a:t>
            </a:r>
            <a:r>
              <a:rPr lang="es-CO" sz="1600" dirty="0"/>
              <a:t>de avance en la implementación de un sistema oral en las acciones jurisdiccionales en al menos 4 comisarías</a:t>
            </a:r>
            <a:endParaRPr lang="es-ES" sz="1600" dirty="0"/>
          </a:p>
        </p:txBody>
      </p:sp>
      <p:sp>
        <p:nvSpPr>
          <p:cNvPr id="15" name="Elipse 22">
            <a:extLst>
              <a:ext uri="{FF2B5EF4-FFF2-40B4-BE49-F238E27FC236}">
                <a16:creationId xmlns:a16="http://schemas.microsoft.com/office/drawing/2014/main" id="{B3328C54-89F9-433D-985C-C9FCD15344DB}"/>
              </a:ext>
            </a:extLst>
          </p:cNvPr>
          <p:cNvSpPr/>
          <p:nvPr/>
        </p:nvSpPr>
        <p:spPr>
          <a:xfrm>
            <a:off x="5467614" y="1118906"/>
            <a:ext cx="3348000" cy="1983517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avanzó en la construcción de </a:t>
            </a:r>
            <a:r>
              <a:rPr lang="es-CO" sz="1600" b="1" dirty="0">
                <a:latin typeface="Arial Rounded MT Bold" panose="020F0704030504030204" pitchFamily="34" charset="0"/>
              </a:rPr>
              <a:t>7 jardines infantiles</a:t>
            </a:r>
            <a:r>
              <a:rPr lang="es-CO" sz="1600" dirty="0"/>
              <a:t> para la prestación del servicio de ámbito institucional a la primera infancia vulnerable de la ciudad </a:t>
            </a:r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72CD0372-D259-4F5E-8896-E55E1FB15E50}"/>
              </a:ext>
            </a:extLst>
          </p:cNvPr>
          <p:cNvSpPr/>
          <p:nvPr/>
        </p:nvSpPr>
        <p:spPr>
          <a:xfrm>
            <a:off x="5391034" y="3696147"/>
            <a:ext cx="3348000" cy="1383792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avanzó en la construcción de </a:t>
            </a:r>
            <a:r>
              <a:rPr lang="es-CO" sz="1600" b="1" dirty="0">
                <a:latin typeface="Arial Rounded MT Bold" panose="020F0704030504030204" pitchFamily="34" charset="0"/>
              </a:rPr>
              <a:t>3 centros día</a:t>
            </a:r>
            <a:r>
              <a:rPr lang="es-CO" sz="1600" dirty="0"/>
              <a:t> para personas mayores</a:t>
            </a:r>
          </a:p>
        </p:txBody>
      </p:sp>
    </p:spTree>
    <p:extLst>
      <p:ext uri="{BB962C8B-B14F-4D97-AF65-F5344CB8AC3E}">
        <p14:creationId xmlns:p14="http://schemas.microsoft.com/office/powerpoint/2010/main" val="192113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70%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Cumplimiento:111 %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45,92%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45,49%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7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577886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17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82%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5A800393-D67D-4A4F-9549-51AF24500445}"/>
              </a:ext>
            </a:extLst>
          </p:cNvPr>
          <p:cNvSpPr/>
          <p:nvPr/>
        </p:nvSpPr>
        <p:spPr>
          <a:xfrm>
            <a:off x="59905" y="1474363"/>
            <a:ext cx="3348000" cy="1383792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realizó mantenimiento al </a:t>
            </a:r>
            <a:r>
              <a:rPr lang="es-CO" sz="1600" b="1" dirty="0">
                <a:latin typeface="Arial Rounded MT Bold" panose="020F0704030504030204" pitchFamily="34" charset="0"/>
              </a:rPr>
              <a:t>78% de los equipamientos </a:t>
            </a:r>
            <a:r>
              <a:rPr lang="es-CO" sz="1600" dirty="0"/>
              <a:t>de la Secretaría</a:t>
            </a:r>
          </a:p>
        </p:txBody>
      </p:sp>
      <p:sp>
        <p:nvSpPr>
          <p:cNvPr id="14" name="Elipse 22">
            <a:extLst>
              <a:ext uri="{FF2B5EF4-FFF2-40B4-BE49-F238E27FC236}">
                <a16:creationId xmlns:a16="http://schemas.microsoft.com/office/drawing/2014/main" id="{538EE949-CDBC-40F3-9156-7976C8289335}"/>
              </a:ext>
            </a:extLst>
          </p:cNvPr>
          <p:cNvSpPr/>
          <p:nvPr/>
        </p:nvSpPr>
        <p:spPr>
          <a:xfrm>
            <a:off x="5429464" y="1536565"/>
            <a:ext cx="3348000" cy="1499774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implementó el </a:t>
            </a:r>
            <a:r>
              <a:rPr lang="es-CO" sz="1600" b="1" dirty="0">
                <a:latin typeface="Arial Rounded MT Bold" panose="020F0704030504030204" pitchFamily="34" charset="0"/>
              </a:rPr>
              <a:t>45,49% </a:t>
            </a:r>
            <a:r>
              <a:rPr lang="es-CO" sz="1600" dirty="0"/>
              <a:t>del subsistema interno de Gestión Documental y Archivo</a:t>
            </a:r>
          </a:p>
        </p:txBody>
      </p:sp>
      <p:sp>
        <p:nvSpPr>
          <p:cNvPr id="15" name="Elipse 22">
            <a:extLst>
              <a:ext uri="{FF2B5EF4-FFF2-40B4-BE49-F238E27FC236}">
                <a16:creationId xmlns:a16="http://schemas.microsoft.com/office/drawing/2014/main" id="{32540A70-E5FE-4C98-8B39-F74052458CC4}"/>
              </a:ext>
            </a:extLst>
          </p:cNvPr>
          <p:cNvSpPr/>
          <p:nvPr/>
        </p:nvSpPr>
        <p:spPr>
          <a:xfrm>
            <a:off x="322975" y="3496967"/>
            <a:ext cx="3445839" cy="2164967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realizó a </a:t>
            </a:r>
            <a:r>
              <a:rPr lang="es-CO" sz="1600" b="1" dirty="0">
                <a:latin typeface="Arial Rounded MT Bold" panose="020F0704030504030204" pitchFamily="34" charset="0"/>
              </a:rPr>
              <a:t>7 jardines infantiles</a:t>
            </a:r>
            <a:r>
              <a:rPr lang="es-CO" sz="1600" dirty="0"/>
              <a:t> el reforzamiento  estructural y/o restitución para la atención integral a la primera infancia, en cumplimiento de la norma NSR-10</a:t>
            </a:r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999E5E85-85AB-416F-BECB-84475DE8F9F5}"/>
              </a:ext>
            </a:extLst>
          </p:cNvPr>
          <p:cNvSpPr/>
          <p:nvPr/>
        </p:nvSpPr>
        <p:spPr>
          <a:xfrm>
            <a:off x="5524551" y="3234509"/>
            <a:ext cx="3348000" cy="1845430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adecuaron </a:t>
            </a:r>
            <a:r>
              <a:rPr lang="es-CO" sz="1600" b="1" dirty="0">
                <a:latin typeface="Arial Rounded MT Bold" panose="020F0704030504030204" pitchFamily="34" charset="0"/>
              </a:rPr>
              <a:t>14 centros crecer a condiciones de ajuste razonable </a:t>
            </a:r>
            <a:r>
              <a:rPr lang="es-CO" sz="1600" dirty="0"/>
              <a:t>para atención de menores de 18 años con discapacidad</a:t>
            </a:r>
          </a:p>
        </p:txBody>
      </p:sp>
    </p:spTree>
    <p:extLst>
      <p:ext uri="{BB962C8B-B14F-4D97-AF65-F5344CB8AC3E}">
        <p14:creationId xmlns:p14="http://schemas.microsoft.com/office/powerpoint/2010/main" val="30081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85,40 %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92%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465701" y="5072772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76%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76.054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77%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BF794E61-FBB8-4873-81EA-5D60075F0C60}"/>
              </a:ext>
            </a:extLst>
          </p:cNvPr>
          <p:cNvSpPr/>
          <p:nvPr/>
        </p:nvSpPr>
        <p:spPr>
          <a:xfrm>
            <a:off x="198044" y="1141542"/>
            <a:ext cx="3348000" cy="1821093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gestionó la implementación del </a:t>
            </a:r>
            <a:r>
              <a:rPr lang="es-CO" sz="1600" b="1" dirty="0">
                <a:latin typeface="Arial Rounded MT Bold" panose="020F0704030504030204" pitchFamily="34" charset="0"/>
              </a:rPr>
              <a:t>85,40% de los lineamientos ambientales </a:t>
            </a:r>
            <a:r>
              <a:rPr lang="es-CO" sz="1600" dirty="0"/>
              <a:t>en las unidades operativas activas de la entidad</a:t>
            </a:r>
          </a:p>
        </p:txBody>
      </p:sp>
      <p:sp>
        <p:nvSpPr>
          <p:cNvPr id="14" name="Elipse 22">
            <a:extLst>
              <a:ext uri="{FF2B5EF4-FFF2-40B4-BE49-F238E27FC236}">
                <a16:creationId xmlns:a16="http://schemas.microsoft.com/office/drawing/2014/main" id="{5BB850C6-2AEA-47B9-B470-31AA780C5463}"/>
              </a:ext>
            </a:extLst>
          </p:cNvPr>
          <p:cNvSpPr/>
          <p:nvPr/>
        </p:nvSpPr>
        <p:spPr>
          <a:xfrm>
            <a:off x="5398956" y="1333485"/>
            <a:ext cx="3348000" cy="1688372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implementó el </a:t>
            </a:r>
            <a:r>
              <a:rPr lang="es-CO" sz="1600" b="1" dirty="0">
                <a:latin typeface="Arial Rounded MT Bold" panose="020F0704030504030204" pitchFamily="34" charset="0"/>
              </a:rPr>
              <a:t>92% de las normas internacionales </a:t>
            </a:r>
            <a:r>
              <a:rPr lang="es-CO" sz="1600" dirty="0"/>
              <a:t>de contabilidad para el sector público</a:t>
            </a:r>
          </a:p>
        </p:txBody>
      </p:sp>
      <p:sp>
        <p:nvSpPr>
          <p:cNvPr id="15" name="Rectángulo redondeado 26">
            <a:extLst>
              <a:ext uri="{FF2B5EF4-FFF2-40B4-BE49-F238E27FC236}">
                <a16:creationId xmlns:a16="http://schemas.microsoft.com/office/drawing/2014/main" id="{691950EC-C822-4957-BD6A-54C8E10AD9B1}"/>
              </a:ext>
            </a:extLst>
          </p:cNvPr>
          <p:cNvSpPr/>
          <p:nvPr/>
        </p:nvSpPr>
        <p:spPr>
          <a:xfrm>
            <a:off x="328387" y="3951975"/>
            <a:ext cx="3348000" cy="165872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76%</a:t>
            </a:r>
            <a:r>
              <a:rPr lang="es-CO" sz="1600" dirty="0"/>
              <a:t> de avance en la construcción de una </a:t>
            </a:r>
            <a:r>
              <a:rPr lang="es-CO" sz="1600" b="1" dirty="0">
                <a:latin typeface="Arial Rounded MT Bold" panose="020F0704030504030204" pitchFamily="34" charset="0"/>
              </a:rPr>
              <a:t>plataforma</a:t>
            </a:r>
            <a:r>
              <a:rPr lang="es-CO" sz="1600" dirty="0"/>
              <a:t> que orienta la planeación estratégica de la Secretaría 2016-2019</a:t>
            </a:r>
            <a:endParaRPr lang="es-ES" sz="1600" dirty="0"/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25CD5EC7-4DAC-409A-9385-0E62C5DDE6D1}"/>
              </a:ext>
            </a:extLst>
          </p:cNvPr>
          <p:cNvSpPr/>
          <p:nvPr/>
        </p:nvSpPr>
        <p:spPr>
          <a:xfrm>
            <a:off x="5415618" y="3519791"/>
            <a:ext cx="3348000" cy="1703118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alcanzaron </a:t>
            </a:r>
            <a:r>
              <a:rPr lang="es-CO" sz="1600" b="1" dirty="0">
                <a:latin typeface="Arial Rounded MT Bold" panose="020F0704030504030204" pitchFamily="34" charset="0"/>
              </a:rPr>
              <a:t>58.693 </a:t>
            </a:r>
            <a:r>
              <a:rPr lang="es-CO" sz="1600" dirty="0"/>
              <a:t>cupos de ámbito institucional con estándares de calidad superiores al 80%</a:t>
            </a:r>
          </a:p>
        </p:txBody>
      </p:sp>
    </p:spTree>
    <p:extLst>
      <p:ext uri="{BB962C8B-B14F-4D97-AF65-F5344CB8AC3E}">
        <p14:creationId xmlns:p14="http://schemas.microsoft.com/office/powerpoint/2010/main" val="32702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25750" y="1139404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5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507908" y="3513993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Cumplimiento:80,3 %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03849" y="3544706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100%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17" name="Rectángulo redondeado 32">
            <a:extLst>
              <a:ext uri="{FF2B5EF4-FFF2-40B4-BE49-F238E27FC236}">
                <a16:creationId xmlns:a16="http://schemas.microsoft.com/office/drawing/2014/main" id="{CAF52ADA-8347-4C46-B750-4D84FAF90DFA}"/>
              </a:ext>
            </a:extLst>
          </p:cNvPr>
          <p:cNvSpPr/>
          <p:nvPr/>
        </p:nvSpPr>
        <p:spPr>
          <a:xfrm>
            <a:off x="363346" y="2069833"/>
            <a:ext cx="3348000" cy="207924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ES" sz="1600" b="1" dirty="0">
                <a:latin typeface="Arial Rounded MT Bold" panose="020F0704030504030204" pitchFamily="34" charset="0"/>
              </a:rPr>
              <a:t>80,3%</a:t>
            </a:r>
            <a:r>
              <a:rPr lang="es-ES" sz="1600" dirty="0"/>
              <a:t> de avance la </a:t>
            </a:r>
            <a:r>
              <a:rPr lang="es-CO" sz="1600" b="1" dirty="0">
                <a:latin typeface="Arial Rounded MT Bold" panose="020F0704030504030204" pitchFamily="34" charset="0"/>
              </a:rPr>
              <a:t>modernización</a:t>
            </a:r>
            <a:r>
              <a:rPr lang="es-CO" sz="1600" dirty="0"/>
              <a:t> de la infraestructura tecnológica obsoleta de misión crítica</a:t>
            </a:r>
            <a:endParaRPr lang="es-ES" sz="1600" dirty="0"/>
          </a:p>
        </p:txBody>
      </p:sp>
      <p:sp>
        <p:nvSpPr>
          <p:cNvPr id="18" name="Rectángulo redondeado 36">
            <a:extLst>
              <a:ext uri="{FF2B5EF4-FFF2-40B4-BE49-F238E27FC236}">
                <a16:creationId xmlns:a16="http://schemas.microsoft.com/office/drawing/2014/main" id="{8549FB3B-40D6-483F-9776-C663A8BA3C45}"/>
              </a:ext>
            </a:extLst>
          </p:cNvPr>
          <p:cNvSpPr/>
          <p:nvPr/>
        </p:nvSpPr>
        <p:spPr>
          <a:xfrm>
            <a:off x="5418799" y="1998772"/>
            <a:ext cx="3384723" cy="207924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ES" sz="1600" b="1" dirty="0">
                <a:latin typeface="Arial Rounded MT Bold" panose="020F0704030504030204" pitchFamily="34" charset="0"/>
              </a:rPr>
              <a:t>100% </a:t>
            </a:r>
            <a:r>
              <a:rPr lang="es-ES" sz="1600" dirty="0"/>
              <a:t>de avance en la </a:t>
            </a:r>
            <a:r>
              <a:rPr lang="es-CO" sz="1600" dirty="0"/>
              <a:t>implementación del Sistema Integrado de Gestión en la Secretaría y sus subdirecciones locales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6574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AA22C9E-412B-486F-89D9-F227505A5EBE}"/>
              </a:ext>
            </a:extLst>
          </p:cNvPr>
          <p:cNvSpPr/>
          <p:nvPr/>
        </p:nvSpPr>
        <p:spPr>
          <a:xfrm>
            <a:off x="179512" y="1123962"/>
            <a:ext cx="1487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dirty="0">
                <a:solidFill>
                  <a:srgbClr val="5F5F5F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Visión</a:t>
            </a:r>
            <a:r>
              <a:rPr lang="es-CO" sz="2400" dirty="0">
                <a:solidFill>
                  <a:srgbClr val="5F5F5F"/>
                </a:solidFill>
                <a:latin typeface="Arial Rounded MT Bold" panose="020F070403050403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13 CuadroTexto">
            <a:extLst>
              <a:ext uri="{FF2B5EF4-FFF2-40B4-BE49-F238E27FC236}">
                <a16:creationId xmlns:a16="http://schemas.microsoft.com/office/drawing/2014/main" id="{1D4EDCA0-B79B-42F9-883D-0D78707C030A}"/>
              </a:ext>
            </a:extLst>
          </p:cNvPr>
          <p:cNvSpPr txBox="1"/>
          <p:nvPr/>
        </p:nvSpPr>
        <p:spPr>
          <a:xfrm>
            <a:off x="619360" y="4838599"/>
            <a:ext cx="2287014" cy="408623"/>
          </a:xfrm>
          <a:prstGeom prst="round2DiagRect">
            <a:avLst/>
          </a:prstGeom>
          <a:solidFill>
            <a:srgbClr val="003E65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Qué será la Secretaría</a:t>
            </a:r>
          </a:p>
        </p:txBody>
      </p:sp>
      <p:sp>
        <p:nvSpPr>
          <p:cNvPr id="30" name="13 CuadroTexto">
            <a:extLst>
              <a:ext uri="{FF2B5EF4-FFF2-40B4-BE49-F238E27FC236}">
                <a16:creationId xmlns:a16="http://schemas.microsoft.com/office/drawing/2014/main" id="{7F11C0C4-7CF1-4A36-B136-4E04CDF05D0A}"/>
              </a:ext>
            </a:extLst>
          </p:cNvPr>
          <p:cNvSpPr txBox="1"/>
          <p:nvPr/>
        </p:nvSpPr>
        <p:spPr>
          <a:xfrm>
            <a:off x="3312586" y="4838599"/>
            <a:ext cx="2191263" cy="408623"/>
          </a:xfrm>
          <a:prstGeom prst="round2Diag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Por haber hecho qué</a:t>
            </a:r>
          </a:p>
        </p:txBody>
      </p:sp>
      <p:sp>
        <p:nvSpPr>
          <p:cNvPr id="31" name="14 CuadroTexto">
            <a:extLst>
              <a:ext uri="{FF2B5EF4-FFF2-40B4-BE49-F238E27FC236}">
                <a16:creationId xmlns:a16="http://schemas.microsoft.com/office/drawing/2014/main" id="{D75449E5-B522-4B4B-8210-40221BB9A46E}"/>
              </a:ext>
            </a:extLst>
          </p:cNvPr>
          <p:cNvSpPr txBox="1"/>
          <p:nvPr/>
        </p:nvSpPr>
        <p:spPr>
          <a:xfrm>
            <a:off x="923427" y="5441264"/>
            <a:ext cx="1676559" cy="408623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De qué manera</a:t>
            </a:r>
          </a:p>
        </p:txBody>
      </p:sp>
      <p:sp>
        <p:nvSpPr>
          <p:cNvPr id="32" name="14 CuadroTexto">
            <a:extLst>
              <a:ext uri="{FF2B5EF4-FFF2-40B4-BE49-F238E27FC236}">
                <a16:creationId xmlns:a16="http://schemas.microsoft.com/office/drawing/2014/main" id="{BB30BE18-13A7-42CA-83D5-8769A0D2D5F8}"/>
              </a:ext>
            </a:extLst>
          </p:cNvPr>
          <p:cNvSpPr txBox="1"/>
          <p:nvPr/>
        </p:nvSpPr>
        <p:spPr>
          <a:xfrm>
            <a:off x="3163603" y="5441264"/>
            <a:ext cx="2083018" cy="408623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Con qué proyección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1D6038-58FE-4172-8A07-96393E9E5237}"/>
              </a:ext>
            </a:extLst>
          </p:cNvPr>
          <p:cNvSpPr/>
          <p:nvPr/>
        </p:nvSpPr>
        <p:spPr>
          <a:xfrm>
            <a:off x="609600" y="1792128"/>
            <a:ext cx="7913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dirty="0">
                <a:latin typeface="Arial Rounded MT Bold" panose="020F0704030504030204" pitchFamily="34" charset="0"/>
                <a:ea typeface="Calibri" panose="020F0502020204030204" pitchFamily="34" charset="0"/>
              </a:rPr>
              <a:t>La Secretaría Distrital de Integración Social, será en el 2030 una entidad líder y un referente en política poblacional y en la promoción de derechos, a nivel nacional, por contribuir a la inclusión social, al desarrollo de capacidades y a la innovación en la prestación de servicios de alta calidad, a través de un talento humano calificado, cercano a la ciudadanía y con un modelo de gestión flexible a las dinámicas del territorio. Lo anterior para alcanzar una Bogotá equitativa, con oportunidades y mejor para todos. </a:t>
            </a:r>
            <a:endParaRPr lang="es-CO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BF280D1A-BCF2-48AF-AB7A-71443D1980F8}"/>
              </a:ext>
            </a:extLst>
          </p:cNvPr>
          <p:cNvSpPr/>
          <p:nvPr/>
        </p:nvSpPr>
        <p:spPr>
          <a:xfrm>
            <a:off x="6653044" y="2417067"/>
            <a:ext cx="2311899" cy="2497222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7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Diseñar e implementar </a:t>
            </a:r>
            <a:r>
              <a:rPr kumimoji="0" lang="es-CO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modelos de atención integral </a:t>
            </a:r>
            <a:r>
              <a:rPr kumimoji="0" lang="es-CO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 calidad con un enfoque territorial e intergeneracional: </a:t>
            </a: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93%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D36B037-E3FC-4FB6-8488-8F128E009087}"/>
              </a:ext>
            </a:extLst>
          </p:cNvPr>
          <p:cNvSpPr/>
          <p:nvPr/>
        </p:nvSpPr>
        <p:spPr>
          <a:xfrm>
            <a:off x="791322" y="1016268"/>
            <a:ext cx="2915830" cy="1112228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7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Fortalecer la capacidad institucional y el talento humano: </a:t>
            </a: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77%</a:t>
            </a:r>
            <a:endParaRPr kumimoji="0" lang="es-CO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9AAF6B3A-C6C3-4EF5-9A32-262397FD19FD}"/>
              </a:ext>
            </a:extLst>
          </p:cNvPr>
          <p:cNvSpPr/>
          <p:nvPr/>
        </p:nvSpPr>
        <p:spPr>
          <a:xfrm>
            <a:off x="6288168" y="975843"/>
            <a:ext cx="2601050" cy="1112228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7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Formular e implementar </a:t>
            </a: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políticas </a:t>
            </a:r>
            <a:r>
              <a:rPr kumimoji="0" lang="es-CO" sz="20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poblacionale</a:t>
            </a:r>
            <a:r>
              <a:rPr lang="es-CO" sz="2000" b="1" kern="0" dirty="0"/>
              <a:t>s: </a:t>
            </a:r>
            <a:r>
              <a:rPr lang="es-CO" sz="2000" b="1" kern="0" dirty="0">
                <a:solidFill>
                  <a:schemeClr val="bg1">
                    <a:lumMod val="50000"/>
                  </a:schemeClr>
                </a:solidFill>
              </a:rPr>
              <a:t>72,46%</a:t>
            </a:r>
            <a:endParaRPr kumimoji="0" lang="es-CO" sz="2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7" name="Rectángulo redondeado 14">
            <a:extLst>
              <a:ext uri="{FF2B5EF4-FFF2-40B4-BE49-F238E27FC236}">
                <a16:creationId xmlns:a16="http://schemas.microsoft.com/office/drawing/2014/main" id="{445B982A-DEEB-4A2A-97D2-B84FD97B0937}"/>
              </a:ext>
            </a:extLst>
          </p:cNvPr>
          <p:cNvSpPr/>
          <p:nvPr/>
        </p:nvSpPr>
        <p:spPr>
          <a:xfrm>
            <a:off x="5995100" y="972498"/>
            <a:ext cx="256491" cy="261992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Rectángulo redondeado 16">
            <a:extLst>
              <a:ext uri="{FF2B5EF4-FFF2-40B4-BE49-F238E27FC236}">
                <a16:creationId xmlns:a16="http://schemas.microsoft.com/office/drawing/2014/main" id="{E2BB03B3-E950-482E-841A-4E06CFCBBAEB}"/>
              </a:ext>
            </a:extLst>
          </p:cNvPr>
          <p:cNvSpPr/>
          <p:nvPr/>
        </p:nvSpPr>
        <p:spPr>
          <a:xfrm>
            <a:off x="6373601" y="2632916"/>
            <a:ext cx="256491" cy="261992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9" name="Rectángulo redondeado 22">
            <a:extLst>
              <a:ext uri="{FF2B5EF4-FFF2-40B4-BE49-F238E27FC236}">
                <a16:creationId xmlns:a16="http://schemas.microsoft.com/office/drawing/2014/main" id="{C04BD09B-27C6-44B6-A886-C1BEC447D972}"/>
              </a:ext>
            </a:extLst>
          </p:cNvPr>
          <p:cNvSpPr/>
          <p:nvPr/>
        </p:nvSpPr>
        <p:spPr>
          <a:xfrm>
            <a:off x="521652" y="1020010"/>
            <a:ext cx="256491" cy="261992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cxnSp>
        <p:nvCxnSpPr>
          <p:cNvPr id="50" name="Conector angular 25">
            <a:extLst>
              <a:ext uri="{FF2B5EF4-FFF2-40B4-BE49-F238E27FC236}">
                <a16:creationId xmlns:a16="http://schemas.microsoft.com/office/drawing/2014/main" id="{5D7B0D37-F335-41BB-9753-FB7F54147D1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207416" y="1697968"/>
            <a:ext cx="1222019" cy="909869"/>
          </a:xfrm>
          <a:prstGeom prst="bentConnector2">
            <a:avLst/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51" name="Conector angular 28">
            <a:extLst>
              <a:ext uri="{FF2B5EF4-FFF2-40B4-BE49-F238E27FC236}">
                <a16:creationId xmlns:a16="http://schemas.microsoft.com/office/drawing/2014/main" id="{223A31C9-26BD-42D6-A619-B8AC8A20247D}"/>
              </a:ext>
            </a:extLst>
          </p:cNvPr>
          <p:cNvCxnSpPr>
            <a:cxnSpLocks/>
          </p:cNvCxnSpPr>
          <p:nvPr/>
        </p:nvCxnSpPr>
        <p:spPr>
          <a:xfrm>
            <a:off x="6112264" y="3075019"/>
            <a:ext cx="494275" cy="133942"/>
          </a:xfrm>
          <a:prstGeom prst="bentConnector3">
            <a:avLst>
              <a:gd name="adj1" fmla="val 50000"/>
            </a:avLst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52" name="Conector angular 35">
            <a:extLst>
              <a:ext uri="{FF2B5EF4-FFF2-40B4-BE49-F238E27FC236}">
                <a16:creationId xmlns:a16="http://schemas.microsoft.com/office/drawing/2014/main" id="{E65BF39F-2CA3-4031-87E8-0CDBA76AB7BC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07098" y="3610397"/>
            <a:ext cx="1215372" cy="1078122"/>
          </a:xfrm>
          <a:prstGeom prst="bentConnector2">
            <a:avLst/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cxnSp>
        <p:nvCxnSpPr>
          <p:cNvPr id="53" name="Conector angular 40">
            <a:extLst>
              <a:ext uri="{FF2B5EF4-FFF2-40B4-BE49-F238E27FC236}">
                <a16:creationId xmlns:a16="http://schemas.microsoft.com/office/drawing/2014/main" id="{0561FA71-0F31-4573-BC87-3B4B0BADF598}"/>
              </a:ext>
            </a:extLst>
          </p:cNvPr>
          <p:cNvCxnSpPr>
            <a:cxnSpLocks/>
          </p:cNvCxnSpPr>
          <p:nvPr/>
        </p:nvCxnSpPr>
        <p:spPr>
          <a:xfrm flipV="1">
            <a:off x="3841624" y="3626894"/>
            <a:ext cx="782532" cy="292816"/>
          </a:xfrm>
          <a:prstGeom prst="bentConnector3">
            <a:avLst>
              <a:gd name="adj1" fmla="val 102991"/>
            </a:avLst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  <p:sp>
        <p:nvSpPr>
          <p:cNvPr id="54" name="Rectángulo 53">
            <a:extLst>
              <a:ext uri="{FF2B5EF4-FFF2-40B4-BE49-F238E27FC236}">
                <a16:creationId xmlns:a16="http://schemas.microsoft.com/office/drawing/2014/main" id="{10BF249E-7FFB-4183-8446-1AB4CD36DB06}"/>
              </a:ext>
            </a:extLst>
          </p:cNvPr>
          <p:cNvSpPr/>
          <p:nvPr/>
        </p:nvSpPr>
        <p:spPr>
          <a:xfrm>
            <a:off x="2425942" y="4685770"/>
            <a:ext cx="2691355" cy="1451679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7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Diseñar e implementar </a:t>
            </a:r>
            <a:r>
              <a:rPr kumimoji="0" lang="es-CO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estrategias de prevención </a:t>
            </a:r>
            <a:r>
              <a:rPr kumimoji="0" lang="es-CO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 forma coordinada con otros sectores:</a:t>
            </a:r>
            <a:r>
              <a:rPr kumimoji="0" lang="es-CO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 82%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B1A75F94-29B1-474B-AFF7-D5F219510EF7}"/>
              </a:ext>
            </a:extLst>
          </p:cNvPr>
          <p:cNvSpPr/>
          <p:nvPr/>
        </p:nvSpPr>
        <p:spPr>
          <a:xfrm>
            <a:off x="544790" y="2532378"/>
            <a:ext cx="3310824" cy="2169825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7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Generar </a:t>
            </a: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información oportuna, veraz y de calidad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mediante el desarrollo de un sistema de información y de gestión del conocimiento</a:t>
            </a:r>
            <a:r>
              <a:rPr kumimoji="0" lang="es-CO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</a:t>
            </a: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78%                    </a:t>
            </a:r>
            <a:endParaRPr kumimoji="0" lang="es-CO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AC7FC85-05E5-4A86-800E-62615140F116}"/>
              </a:ext>
            </a:extLst>
          </p:cNvPr>
          <p:cNvSpPr/>
          <p:nvPr/>
        </p:nvSpPr>
        <p:spPr>
          <a:xfrm>
            <a:off x="4029299" y="2793463"/>
            <a:ext cx="20479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Objetivos </a:t>
            </a:r>
          </a:p>
          <a:p>
            <a:pPr algn="ctr"/>
            <a:r>
              <a:rPr lang="es-MX" sz="24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estratégicos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7DC75A42-7D6F-49E3-A47C-650F212A375D}"/>
              </a:ext>
            </a:extLst>
          </p:cNvPr>
          <p:cNvSpPr/>
          <p:nvPr/>
        </p:nvSpPr>
        <p:spPr>
          <a:xfrm>
            <a:off x="4042901" y="2776690"/>
            <a:ext cx="2080445" cy="820929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ángulo redondeado 20">
            <a:extLst>
              <a:ext uri="{FF2B5EF4-FFF2-40B4-BE49-F238E27FC236}">
                <a16:creationId xmlns:a16="http://schemas.microsoft.com/office/drawing/2014/main" id="{6E9FF019-1318-4B21-8249-D4947453C4A1}"/>
              </a:ext>
            </a:extLst>
          </p:cNvPr>
          <p:cNvSpPr/>
          <p:nvPr/>
        </p:nvSpPr>
        <p:spPr>
          <a:xfrm>
            <a:off x="254782" y="2579961"/>
            <a:ext cx="256491" cy="261992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59" name="Rectángulo redondeado 17">
            <a:extLst>
              <a:ext uri="{FF2B5EF4-FFF2-40B4-BE49-F238E27FC236}">
                <a16:creationId xmlns:a16="http://schemas.microsoft.com/office/drawing/2014/main" id="{07C06E20-68F7-4824-A7D2-2814447DF562}"/>
              </a:ext>
            </a:extLst>
          </p:cNvPr>
          <p:cNvSpPr/>
          <p:nvPr/>
        </p:nvSpPr>
        <p:spPr>
          <a:xfrm>
            <a:off x="2158202" y="4670364"/>
            <a:ext cx="256491" cy="261992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cxnSp>
        <p:nvCxnSpPr>
          <p:cNvPr id="60" name="Conector angular 25">
            <a:extLst>
              <a:ext uri="{FF2B5EF4-FFF2-40B4-BE49-F238E27FC236}">
                <a16:creationId xmlns:a16="http://schemas.microsoft.com/office/drawing/2014/main" id="{E461A245-7A3D-4301-93D3-9996C986D092}"/>
              </a:ext>
            </a:extLst>
          </p:cNvPr>
          <p:cNvCxnSpPr>
            <a:cxnSpLocks/>
          </p:cNvCxnSpPr>
          <p:nvPr/>
        </p:nvCxnSpPr>
        <p:spPr>
          <a:xfrm rot="16200000" flipV="1">
            <a:off x="3713134" y="1628688"/>
            <a:ext cx="1218492" cy="1138356"/>
          </a:xfrm>
          <a:prstGeom prst="bentConnector2">
            <a:avLst/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5848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  <a:endParaRPr kumimoji="0" lang="es-CO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5">
            <a:extLst>
              <a:ext uri="{FF2B5EF4-FFF2-40B4-BE49-F238E27FC236}">
                <a16:creationId xmlns:a16="http://schemas.microsoft.com/office/drawing/2014/main" id="{95D2BF7B-C739-4F81-BFE4-D45B01651A21}"/>
              </a:ext>
            </a:extLst>
          </p:cNvPr>
          <p:cNvSpPr/>
          <p:nvPr/>
        </p:nvSpPr>
        <p:spPr>
          <a:xfrm>
            <a:off x="2784180" y="4950427"/>
            <a:ext cx="1623308" cy="84855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476329" y="1782034"/>
            <a:ext cx="4774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Objetivo 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C5750E-9EC7-4668-98DC-F4E842A75E8E}"/>
              </a:ext>
            </a:extLst>
          </p:cNvPr>
          <p:cNvSpPr txBox="1"/>
          <p:nvPr/>
        </p:nvSpPr>
        <p:spPr>
          <a:xfrm>
            <a:off x="2872816" y="5126708"/>
            <a:ext cx="153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s-ES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72,46%</a:t>
            </a: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056FFA10-4772-4FFF-9516-F9CFB957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8" y="1059023"/>
            <a:ext cx="8568310" cy="646986"/>
          </a:xfrm>
          <a:prstGeom prst="roundRect">
            <a:avLst/>
          </a:prstGeom>
          <a:noFill/>
          <a:ln w="12700">
            <a:noFill/>
            <a:prstDash val="sysDash"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Propósito misional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F838259-DC8F-40B4-901D-A25438AF891B}"/>
              </a:ext>
            </a:extLst>
          </p:cNvPr>
          <p:cNvSpPr/>
          <p:nvPr/>
        </p:nvSpPr>
        <p:spPr>
          <a:xfrm>
            <a:off x="408789" y="2423779"/>
            <a:ext cx="76195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800" dirty="0">
                <a:latin typeface="Arial Rounded MT Bold" panose="020F0704030504030204" pitchFamily="34" charset="0"/>
              </a:rPr>
              <a:t>Formular e implementar políticas poblacionales mediante un enfoque diferencial y de forma articulada, con el fin de aportar al goce efectivo de los derechos de las poblaciones en el territorio. </a:t>
            </a:r>
          </a:p>
        </p:txBody>
      </p:sp>
    </p:spTree>
    <p:extLst>
      <p:ext uri="{BB962C8B-B14F-4D97-AF65-F5344CB8AC3E}">
        <p14:creationId xmlns:p14="http://schemas.microsoft.com/office/powerpoint/2010/main" val="377995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1</a:t>
            </a:r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594BE7F3-8D33-4867-B534-2A829FE55144}"/>
              </a:ext>
            </a:extLst>
          </p:cNvPr>
          <p:cNvSpPr/>
          <p:nvPr/>
        </p:nvSpPr>
        <p:spPr>
          <a:xfrm>
            <a:off x="239007" y="1165658"/>
            <a:ext cx="3024336" cy="1689047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90% </a:t>
            </a:r>
            <a:r>
              <a:rPr lang="es-CO" sz="1600" dirty="0"/>
              <a:t>de avance en la </a:t>
            </a:r>
            <a:r>
              <a:rPr lang="es-CO" sz="1600" b="1" dirty="0">
                <a:latin typeface="Arial Rounded MT Bold" panose="020F0704030504030204" pitchFamily="34" charset="0"/>
              </a:rPr>
              <a:t>línea técnica</a:t>
            </a:r>
            <a:r>
              <a:rPr lang="es-CO" sz="1600" dirty="0"/>
              <a:t> para la implementación de la Política pública para las familias </a:t>
            </a:r>
          </a:p>
        </p:txBody>
      </p:sp>
      <p:sp>
        <p:nvSpPr>
          <p:cNvPr id="17" name="Elipse 22">
            <a:extLst>
              <a:ext uri="{FF2B5EF4-FFF2-40B4-BE49-F238E27FC236}">
                <a16:creationId xmlns:a16="http://schemas.microsoft.com/office/drawing/2014/main" id="{21FD87C1-7E9F-4F95-8B94-EC7C3A4ECDAB}"/>
              </a:ext>
            </a:extLst>
          </p:cNvPr>
          <p:cNvSpPr/>
          <p:nvPr/>
        </p:nvSpPr>
        <p:spPr>
          <a:xfrm>
            <a:off x="5481943" y="1240214"/>
            <a:ext cx="3182031" cy="1842786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80% </a:t>
            </a:r>
            <a:r>
              <a:rPr lang="es-CO" sz="1600" dirty="0"/>
              <a:t>de avance en la implementación de un </a:t>
            </a:r>
            <a:r>
              <a:rPr lang="es-CO" sz="1600" b="1" dirty="0">
                <a:latin typeface="Arial Rounded MT Bold" panose="020F0704030504030204" pitchFamily="34" charset="0"/>
              </a:rPr>
              <a:t>plan cuatrienal </a:t>
            </a:r>
            <a:r>
              <a:rPr lang="es-CO" sz="1600" dirty="0"/>
              <a:t>de la Política pública de habitabilidad en calle</a:t>
            </a:r>
          </a:p>
        </p:txBody>
      </p:sp>
      <p:sp>
        <p:nvSpPr>
          <p:cNvPr id="18" name="Elipse 22">
            <a:extLst>
              <a:ext uri="{FF2B5EF4-FFF2-40B4-BE49-F238E27FC236}">
                <a16:creationId xmlns:a16="http://schemas.microsoft.com/office/drawing/2014/main" id="{C43E10A6-F2F5-47D6-85CB-4C561BB044D7}"/>
              </a:ext>
            </a:extLst>
          </p:cNvPr>
          <p:cNvSpPr/>
          <p:nvPr/>
        </p:nvSpPr>
        <p:spPr>
          <a:xfrm>
            <a:off x="288162" y="3451993"/>
            <a:ext cx="3024336" cy="1847668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69% </a:t>
            </a:r>
            <a:r>
              <a:rPr lang="es-CO" sz="1600" dirty="0"/>
              <a:t>de avance en la formulación e implementación la </a:t>
            </a:r>
            <a:r>
              <a:rPr lang="es-CO" sz="1600" b="1" dirty="0">
                <a:latin typeface="Arial Rounded MT Bold" panose="020F0704030504030204" pitchFamily="34" charset="0"/>
              </a:rPr>
              <a:t>Política pública de juventud </a:t>
            </a:r>
            <a:r>
              <a:rPr lang="es-CO" sz="1600" dirty="0"/>
              <a:t>2017-2027</a:t>
            </a:r>
          </a:p>
        </p:txBody>
      </p:sp>
      <p:sp>
        <p:nvSpPr>
          <p:cNvPr id="19" name="Elipse 22">
            <a:extLst>
              <a:ext uri="{FF2B5EF4-FFF2-40B4-BE49-F238E27FC236}">
                <a16:creationId xmlns:a16="http://schemas.microsoft.com/office/drawing/2014/main" id="{FD12C3F5-100A-4552-A2FA-E442263CBF8E}"/>
              </a:ext>
            </a:extLst>
          </p:cNvPr>
          <p:cNvSpPr/>
          <p:nvPr/>
        </p:nvSpPr>
        <p:spPr>
          <a:xfrm>
            <a:off x="5411533" y="3405242"/>
            <a:ext cx="3322850" cy="1708877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realizaron </a:t>
            </a:r>
            <a:r>
              <a:rPr lang="es-CO" sz="1600" b="1" dirty="0">
                <a:latin typeface="Arial Rounded MT Bold" panose="020F0704030504030204" pitchFamily="34" charset="0"/>
              </a:rPr>
              <a:t>20 Planes Integrales</a:t>
            </a:r>
            <a:r>
              <a:rPr lang="es-CO" sz="1600" dirty="0"/>
              <a:t> de Política Pública en las localidades del Distrito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90%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261995" y="4748992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69%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</p:spTree>
    <p:extLst>
      <p:ext uri="{BB962C8B-B14F-4D97-AF65-F5344CB8AC3E}">
        <p14:creationId xmlns:p14="http://schemas.microsoft.com/office/powerpoint/2010/main" val="90332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al Plan Estratégico</a:t>
            </a:r>
            <a:endParaRPr kumimoji="0" lang="es-CO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5">
            <a:extLst>
              <a:ext uri="{FF2B5EF4-FFF2-40B4-BE49-F238E27FC236}">
                <a16:creationId xmlns:a16="http://schemas.microsoft.com/office/drawing/2014/main" id="{95D2BF7B-C739-4F81-BFE4-D45B01651A21}"/>
              </a:ext>
            </a:extLst>
          </p:cNvPr>
          <p:cNvSpPr/>
          <p:nvPr/>
        </p:nvSpPr>
        <p:spPr>
          <a:xfrm>
            <a:off x="2784180" y="4950427"/>
            <a:ext cx="1434677" cy="95720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476329" y="1782034"/>
            <a:ext cx="4774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Objetivo 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C5750E-9EC7-4668-98DC-F4E842A75E8E}"/>
              </a:ext>
            </a:extLst>
          </p:cNvPr>
          <p:cNvSpPr txBox="1"/>
          <p:nvPr/>
        </p:nvSpPr>
        <p:spPr>
          <a:xfrm>
            <a:off x="2760718" y="5167418"/>
            <a:ext cx="153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2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s-ES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93%</a:t>
            </a: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056FFA10-4772-4FFF-9516-F9CFB957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8" y="1059023"/>
            <a:ext cx="8568310" cy="646986"/>
          </a:xfrm>
          <a:prstGeom prst="roundRect">
            <a:avLst/>
          </a:prstGeom>
          <a:noFill/>
          <a:ln w="12700">
            <a:noFill/>
            <a:prstDash val="sysDash"/>
            <a:miter lim="800000"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Propósito misional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CF66CE-1904-4CBF-95F2-42CB6A6BF450}"/>
              </a:ext>
            </a:extLst>
          </p:cNvPr>
          <p:cNvSpPr/>
          <p:nvPr/>
        </p:nvSpPr>
        <p:spPr>
          <a:xfrm>
            <a:off x="590084" y="2384402"/>
            <a:ext cx="7634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dirty="0">
                <a:latin typeface="Arial Rounded MT Bold" panose="020F0704030504030204" pitchFamily="34" charset="0"/>
              </a:rPr>
              <a:t>Diseñar e implementar modelos de atención integral de calidad con un enfoque territorial e intergeneracional, para el desarrollo de capacidades que  faciliten la inclusión social y  mejoren  la calidad de vida de la población en mayor condición de vulnerabilidad.</a:t>
            </a:r>
          </a:p>
        </p:txBody>
      </p:sp>
    </p:spTree>
    <p:extLst>
      <p:ext uri="{BB962C8B-B14F-4D97-AF65-F5344CB8AC3E}">
        <p14:creationId xmlns:p14="http://schemas.microsoft.com/office/powerpoint/2010/main" val="346524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2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04467" y="2315711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Cumplimiento:100 %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2.000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Cumplimiento:86 %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4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100%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970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131 %</a:t>
            </a:r>
          </a:p>
        </p:txBody>
      </p:sp>
      <p:sp>
        <p:nvSpPr>
          <p:cNvPr id="15" name="Rectángulo redondeado 21">
            <a:extLst>
              <a:ext uri="{FF2B5EF4-FFF2-40B4-BE49-F238E27FC236}">
                <a16:creationId xmlns:a16="http://schemas.microsoft.com/office/drawing/2014/main" id="{D4542B13-1E3F-4D73-B852-421F75D3E624}"/>
              </a:ext>
            </a:extLst>
          </p:cNvPr>
          <p:cNvSpPr/>
          <p:nvPr/>
        </p:nvSpPr>
        <p:spPr>
          <a:xfrm>
            <a:off x="100163" y="1395142"/>
            <a:ext cx="3212335" cy="148763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implementó una estrategia de abordaje territorial en </a:t>
            </a:r>
            <a:r>
              <a:rPr lang="es-CO" sz="1600" b="1" dirty="0">
                <a:latin typeface="Arial Rounded MT Bold" panose="020F0704030504030204" pitchFamily="34" charset="0"/>
              </a:rPr>
              <a:t>20</a:t>
            </a:r>
            <a:r>
              <a:rPr lang="es-CO" sz="1600" dirty="0">
                <a:latin typeface="Arial Rounded MT Bold" panose="020F0704030504030204" pitchFamily="34" charset="0"/>
              </a:rPr>
              <a:t> </a:t>
            </a:r>
            <a:r>
              <a:rPr lang="es-CO" sz="1600" dirty="0"/>
              <a:t>localidades del Distrito</a:t>
            </a:r>
            <a:endParaRPr lang="es-ES" sz="1600" dirty="0"/>
          </a:p>
        </p:txBody>
      </p:sp>
      <p:sp>
        <p:nvSpPr>
          <p:cNvPr id="24" name="Elipse 22">
            <a:extLst>
              <a:ext uri="{FF2B5EF4-FFF2-40B4-BE49-F238E27FC236}">
                <a16:creationId xmlns:a16="http://schemas.microsoft.com/office/drawing/2014/main" id="{D9658359-1F50-4108-9736-6E926A94DAE7}"/>
              </a:ext>
            </a:extLst>
          </p:cNvPr>
          <p:cNvSpPr/>
          <p:nvPr/>
        </p:nvSpPr>
        <p:spPr>
          <a:xfrm>
            <a:off x="297561" y="3497409"/>
            <a:ext cx="3348000" cy="2122024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86%</a:t>
            </a:r>
            <a:r>
              <a:rPr lang="es-CO" sz="1600" dirty="0"/>
              <a:t> de avance en establecer 4 alianzas públicas y privadas para el desarrollo de capacidades, potencialidades y habilidades para las personas LGBTI</a:t>
            </a:r>
          </a:p>
        </p:txBody>
      </p:sp>
      <p:sp>
        <p:nvSpPr>
          <p:cNvPr id="25" name="Rectángulo redondeado 32">
            <a:extLst>
              <a:ext uri="{FF2B5EF4-FFF2-40B4-BE49-F238E27FC236}">
                <a16:creationId xmlns:a16="http://schemas.microsoft.com/office/drawing/2014/main" id="{473B3439-5080-4BF5-A698-176C07804F4E}"/>
              </a:ext>
            </a:extLst>
          </p:cNvPr>
          <p:cNvSpPr/>
          <p:nvPr/>
        </p:nvSpPr>
        <p:spPr>
          <a:xfrm>
            <a:off x="5433604" y="3406008"/>
            <a:ext cx="3348000" cy="171058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integraron </a:t>
            </a:r>
            <a:r>
              <a:rPr lang="es-CO" sz="1600" b="1" dirty="0">
                <a:latin typeface="Arial Rounded MT Bold" panose="020F0704030504030204" pitchFamily="34" charset="0"/>
              </a:rPr>
              <a:t>1.274 personas </a:t>
            </a:r>
            <a:r>
              <a:rPr lang="es-CO" sz="1600" dirty="0"/>
              <a:t>(ciudadanos habitantes de calle) en procesos de enlace social y seguimiento</a:t>
            </a:r>
            <a:endParaRPr lang="es-ES" sz="1600" dirty="0"/>
          </a:p>
        </p:txBody>
      </p:sp>
      <p:sp>
        <p:nvSpPr>
          <p:cNvPr id="26" name="Rectángulo redondeado 26">
            <a:extLst>
              <a:ext uri="{FF2B5EF4-FFF2-40B4-BE49-F238E27FC236}">
                <a16:creationId xmlns:a16="http://schemas.microsoft.com/office/drawing/2014/main" id="{10EF3F02-26BB-4C8C-85E5-85E218E10C07}"/>
              </a:ext>
            </a:extLst>
          </p:cNvPr>
          <p:cNvSpPr/>
          <p:nvPr/>
        </p:nvSpPr>
        <p:spPr>
          <a:xfrm>
            <a:off x="5398956" y="1374200"/>
            <a:ext cx="3348000" cy="168217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dirty="0"/>
              <a:t>Se incremento a </a:t>
            </a:r>
            <a:r>
              <a:rPr lang="es-CO" sz="1600" b="1" dirty="0">
                <a:latin typeface="Arial Rounded MT Bold" panose="020F0704030504030204" pitchFamily="34" charset="0"/>
              </a:rPr>
              <a:t>1.716 personas </a:t>
            </a:r>
            <a:r>
              <a:rPr lang="es-CO" sz="1600" dirty="0"/>
              <a:t>con discapacidad con procesos de inclusión efectivos en el Distrito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389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firma_correo_20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849" y="4841776"/>
            <a:ext cx="3640151" cy="201622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7A23F-BC91-4C2A-B65D-BB3CFEF9B1E6}"/>
              </a:ext>
            </a:extLst>
          </p:cNvPr>
          <p:cNvSpPr txBox="1"/>
          <p:nvPr/>
        </p:nvSpPr>
        <p:spPr>
          <a:xfrm>
            <a:off x="609600" y="404664"/>
            <a:ext cx="8534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Avances principales – metas diciembre 2019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86AA57E3-03EB-4667-8F0A-7D4C8C6E079B}"/>
              </a:ext>
            </a:extLst>
          </p:cNvPr>
          <p:cNvSpPr/>
          <p:nvPr/>
        </p:nvSpPr>
        <p:spPr>
          <a:xfrm>
            <a:off x="-14478" y="404663"/>
            <a:ext cx="624078" cy="4308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8DC417E-63A1-4922-A1E7-91ED6A5963AF}"/>
              </a:ext>
            </a:extLst>
          </p:cNvPr>
          <p:cNvSpPr/>
          <p:nvPr/>
        </p:nvSpPr>
        <p:spPr>
          <a:xfrm>
            <a:off x="3312498" y="2882788"/>
            <a:ext cx="20074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Objetivo 2</a:t>
            </a:r>
          </a:p>
        </p:txBody>
      </p:sp>
      <p:sp>
        <p:nvSpPr>
          <p:cNvPr id="20" name="Rectángulo redondeado 29">
            <a:extLst>
              <a:ext uri="{FF2B5EF4-FFF2-40B4-BE49-F238E27FC236}">
                <a16:creationId xmlns:a16="http://schemas.microsoft.com/office/drawing/2014/main" id="{CDCD71D0-0022-42A0-A3F7-8915CE2C9586}"/>
              </a:ext>
            </a:extLst>
          </p:cNvPr>
          <p:cNvSpPr/>
          <p:nvPr/>
        </p:nvSpPr>
        <p:spPr>
          <a:xfrm>
            <a:off x="290394" y="2298864"/>
            <a:ext cx="305887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15.000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76 %</a:t>
            </a:r>
          </a:p>
        </p:txBody>
      </p:sp>
      <p:sp>
        <p:nvSpPr>
          <p:cNvPr id="21" name="Rectángulo redondeado 26">
            <a:extLst>
              <a:ext uri="{FF2B5EF4-FFF2-40B4-BE49-F238E27FC236}">
                <a16:creationId xmlns:a16="http://schemas.microsoft.com/office/drawing/2014/main" id="{848895BC-27BC-485E-84A2-972AD613A9A7}"/>
              </a:ext>
            </a:extLst>
          </p:cNvPr>
          <p:cNvSpPr/>
          <p:nvPr/>
        </p:nvSpPr>
        <p:spPr>
          <a:xfrm>
            <a:off x="5524551" y="2560337"/>
            <a:ext cx="3096813" cy="461520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25.000 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76 %</a:t>
            </a:r>
          </a:p>
        </p:txBody>
      </p:sp>
      <p:sp>
        <p:nvSpPr>
          <p:cNvPr id="22" name="Rectángulo redondeado 23">
            <a:extLst>
              <a:ext uri="{FF2B5EF4-FFF2-40B4-BE49-F238E27FC236}">
                <a16:creationId xmlns:a16="http://schemas.microsoft.com/office/drawing/2014/main" id="{5D57D04C-849E-4760-BF4F-7490BBE52CC3}"/>
              </a:ext>
            </a:extLst>
          </p:cNvPr>
          <p:cNvSpPr/>
          <p:nvPr/>
        </p:nvSpPr>
        <p:spPr>
          <a:xfrm>
            <a:off x="380382" y="5079939"/>
            <a:ext cx="3024336" cy="522945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13.096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94%</a:t>
            </a:r>
          </a:p>
        </p:txBody>
      </p:sp>
      <p:sp>
        <p:nvSpPr>
          <p:cNvPr id="23" name="Rectángulo redondeado 17">
            <a:extLst>
              <a:ext uri="{FF2B5EF4-FFF2-40B4-BE49-F238E27FC236}">
                <a16:creationId xmlns:a16="http://schemas.microsoft.com/office/drawing/2014/main" id="{F582BAEA-AED1-4B10-B892-CCE124B8ABDC}"/>
              </a:ext>
            </a:extLst>
          </p:cNvPr>
          <p:cNvSpPr/>
          <p:nvPr/>
        </p:nvSpPr>
        <p:spPr>
          <a:xfrm>
            <a:off x="5467614" y="4558421"/>
            <a:ext cx="3210685" cy="521518"/>
          </a:xfrm>
          <a:prstGeom prst="roundRect">
            <a:avLst/>
          </a:prstGeom>
          <a:solidFill>
            <a:srgbClr val="003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Meta cuatrienio: 2.226</a:t>
            </a: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Cumplimiento: 108,18%</a:t>
            </a:r>
          </a:p>
        </p:txBody>
      </p:sp>
      <p:sp>
        <p:nvSpPr>
          <p:cNvPr id="13" name="Elipse 22">
            <a:extLst>
              <a:ext uri="{FF2B5EF4-FFF2-40B4-BE49-F238E27FC236}">
                <a16:creationId xmlns:a16="http://schemas.microsoft.com/office/drawing/2014/main" id="{F6A3AB26-E419-46ED-8169-D54CDEA3E8D9}"/>
              </a:ext>
            </a:extLst>
          </p:cNvPr>
          <p:cNvSpPr/>
          <p:nvPr/>
        </p:nvSpPr>
        <p:spPr>
          <a:xfrm>
            <a:off x="74297" y="1189474"/>
            <a:ext cx="3348000" cy="1620000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11.359 mujeres gestantes y niñas y niños </a:t>
            </a:r>
            <a:r>
              <a:rPr lang="es-CO" sz="1600" dirty="0"/>
              <a:t>de 0 a 2 años atendidos integralmente con enfoque diferencial</a:t>
            </a:r>
            <a:endParaRPr lang="es-CO" sz="1600" b="1" dirty="0"/>
          </a:p>
        </p:txBody>
      </p:sp>
      <p:sp>
        <p:nvSpPr>
          <p:cNvPr id="14" name="Rectángulo redondeado 26">
            <a:extLst>
              <a:ext uri="{FF2B5EF4-FFF2-40B4-BE49-F238E27FC236}">
                <a16:creationId xmlns:a16="http://schemas.microsoft.com/office/drawing/2014/main" id="{9C0BA7A6-2F21-4D61-8B50-4742B93811EF}"/>
              </a:ext>
            </a:extLst>
          </p:cNvPr>
          <p:cNvSpPr/>
          <p:nvPr/>
        </p:nvSpPr>
        <p:spPr>
          <a:xfrm>
            <a:off x="5382493" y="1118906"/>
            <a:ext cx="3348000" cy="197003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18.957 niños, niñas y adolescentes </a:t>
            </a:r>
            <a:r>
              <a:rPr lang="es-CO" sz="1600" dirty="0"/>
              <a:t>de 6 a 17 años y 11 meses en riesgo o situación de trabajo infantil atendidos integralmente</a:t>
            </a:r>
          </a:p>
          <a:p>
            <a:pPr algn="ctr"/>
            <a:endParaRPr lang="es-ES" sz="15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Elipse 22">
            <a:extLst>
              <a:ext uri="{FF2B5EF4-FFF2-40B4-BE49-F238E27FC236}">
                <a16:creationId xmlns:a16="http://schemas.microsoft.com/office/drawing/2014/main" id="{D16B44C2-7CDB-42B6-8E36-34683AABA316}"/>
              </a:ext>
            </a:extLst>
          </p:cNvPr>
          <p:cNvSpPr/>
          <p:nvPr/>
        </p:nvSpPr>
        <p:spPr>
          <a:xfrm>
            <a:off x="354023" y="3645024"/>
            <a:ext cx="3168000" cy="2074581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12.315</a:t>
            </a:r>
            <a:r>
              <a:rPr lang="es-CO" sz="1600" dirty="0"/>
              <a:t> personas de los sectores sociales LGBTI, sus familias y redes de apoyo mediante las unidades operativas asociadas al servicio y los equipos locales</a:t>
            </a:r>
          </a:p>
        </p:txBody>
      </p:sp>
      <p:sp>
        <p:nvSpPr>
          <p:cNvPr id="16" name="Elipse 22">
            <a:extLst>
              <a:ext uri="{FF2B5EF4-FFF2-40B4-BE49-F238E27FC236}">
                <a16:creationId xmlns:a16="http://schemas.microsoft.com/office/drawing/2014/main" id="{FFFB836A-F8E6-4AA2-B7AD-494148B72649}"/>
              </a:ext>
            </a:extLst>
          </p:cNvPr>
          <p:cNvSpPr/>
          <p:nvPr/>
        </p:nvSpPr>
        <p:spPr>
          <a:xfrm>
            <a:off x="5430099" y="3420887"/>
            <a:ext cx="3305929" cy="1724845"/>
          </a:xfrm>
          <a:prstGeom prst="roundRect">
            <a:avLst>
              <a:gd name="adj" fmla="val 1193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s-CO" sz="1600" b="1" dirty="0">
                <a:latin typeface="Arial Rounded MT Bold" panose="020F0704030504030204" pitchFamily="34" charset="0"/>
              </a:rPr>
              <a:t>2.408 </a:t>
            </a:r>
            <a:r>
              <a:rPr lang="es-CO" sz="1600" dirty="0"/>
              <a:t>personas mayores en condición de fragilidad social a través del servicio Centro de Protección Social</a:t>
            </a:r>
          </a:p>
        </p:txBody>
      </p:sp>
    </p:spTree>
    <p:extLst>
      <p:ext uri="{BB962C8B-B14F-4D97-AF65-F5344CB8AC3E}">
        <p14:creationId xmlns:p14="http://schemas.microsoft.com/office/powerpoint/2010/main" val="115334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B83B3-F9A0-492C-AAA4-7F532E3F8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5891A-F747-493E-B314-884EDD25CC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06E958-22CA-4975-BEB1-02CA1F679E93}">
  <ds:schemaRefs>
    <ds:schemaRef ds:uri="8b68023f-dd95-4ad0-845b-1b4b51711a6d"/>
    <ds:schemaRef ds:uri="http://purl.org/dc/elements/1.1/"/>
    <ds:schemaRef ds:uri="http://schemas.microsoft.com/office/2006/metadata/properties"/>
    <ds:schemaRef ds:uri="http://purl.org/dc/terms/"/>
    <ds:schemaRef ds:uri="7b9ce7be-c096-4752-9603-b3232bf67417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2012</Words>
  <Application>Microsoft Office PowerPoint</Application>
  <PresentationFormat>Presentación en pantalla (4:3)</PresentationFormat>
  <Paragraphs>263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Arial Rounded MT Bold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cbernalr</dc:creator>
  <cp:lastModifiedBy>Marcela Andrea Garcia Guerrero</cp:lastModifiedBy>
  <cp:revision>177</cp:revision>
  <dcterms:created xsi:type="dcterms:W3CDTF">2020-01-02T17:22:46Z</dcterms:created>
  <dcterms:modified xsi:type="dcterms:W3CDTF">2020-01-31T14:01:10Z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