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4" r:id="rId2"/>
  </p:sldMasterIdLst>
  <p:notesMasterIdLst>
    <p:notesMasterId r:id="rId25"/>
  </p:notesMasterIdLst>
  <p:sldIdLst>
    <p:sldId id="333" r:id="rId3"/>
    <p:sldId id="976" r:id="rId4"/>
    <p:sldId id="981" r:id="rId5"/>
    <p:sldId id="1001" r:id="rId6"/>
    <p:sldId id="1002" r:id="rId7"/>
    <p:sldId id="1003" r:id="rId8"/>
    <p:sldId id="1004" r:id="rId9"/>
    <p:sldId id="1005" r:id="rId10"/>
    <p:sldId id="1006" r:id="rId11"/>
    <p:sldId id="1007" r:id="rId12"/>
    <p:sldId id="1008" r:id="rId13"/>
    <p:sldId id="1009" r:id="rId14"/>
    <p:sldId id="1010" r:id="rId15"/>
    <p:sldId id="1011" r:id="rId16"/>
    <p:sldId id="1013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C856AA6-A511-44DF-A154-5A6716479169}">
          <p14:sldIdLst>
            <p14:sldId id="333"/>
            <p14:sldId id="976"/>
            <p14:sldId id="981"/>
            <p14:sldId id="1001"/>
            <p14:sldId id="1002"/>
            <p14:sldId id="1003"/>
            <p14:sldId id="1004"/>
            <p14:sldId id="1005"/>
            <p14:sldId id="1006"/>
            <p14:sldId id="1007"/>
            <p14:sldId id="1008"/>
            <p14:sldId id="1009"/>
            <p14:sldId id="1010"/>
            <p14:sldId id="1011"/>
            <p14:sldId id="1013"/>
            <p14:sldId id="1014"/>
            <p14:sldId id="1015"/>
            <p14:sldId id="1016"/>
            <p14:sldId id="1017"/>
            <p14:sldId id="1018"/>
            <p14:sldId id="1019"/>
            <p14:sldId id="10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Felipe Bonilla Serna" initials="LFBS" lastIdx="9" clrIdx="0">
    <p:extLst>
      <p:ext uri="{19B8F6BF-5375-455C-9EA6-DF929625EA0E}">
        <p15:presenceInfo xmlns:p15="http://schemas.microsoft.com/office/powerpoint/2012/main" userId="S-1-5-21-1292428093-1383384898-842925246-427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5"/>
    <a:srgbClr val="009999"/>
    <a:srgbClr val="1C76D8"/>
    <a:srgbClr val="E46C0A"/>
    <a:srgbClr val="9893FB"/>
    <a:srgbClr val="8E8EC8"/>
    <a:srgbClr val="E8E8F4"/>
    <a:srgbClr val="AFE6FF"/>
    <a:srgbClr val="D3D3E9"/>
    <a:srgbClr val="5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07" autoAdjust="0"/>
  </p:normalViewPr>
  <p:slideViewPr>
    <p:cSldViewPr snapToGrid="0">
      <p:cViewPr varScale="1">
        <p:scale>
          <a:sx n="90" d="100"/>
          <a:sy n="90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EA89-AECB-45AD-A41F-48A847ACC998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ECB5-04A4-490C-A57C-B3E3598C1E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824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285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16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3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3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95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542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3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471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80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32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75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500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47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579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6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88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60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40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0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0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7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CO" sz="1400" b="1" dirty="0"/>
          </a:p>
          <a:p>
            <a:r>
              <a:rPr lang="es-CO" sz="140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1B4527-75F3-4F54-B915-70A1D4E4C56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03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29032" cy="365125"/>
          </a:xfrm>
        </p:spPr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443548" cy="3651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976285" y="6356350"/>
            <a:ext cx="1629032" cy="365125"/>
          </a:xfrm>
        </p:spPr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8154" y="6022876"/>
            <a:ext cx="1614866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9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0" y="3021496"/>
            <a:ext cx="12192000" cy="81500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472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74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781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726"/>
            <a:ext cx="10515600" cy="132556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6042991"/>
            <a:ext cx="12192000" cy="8150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8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335" y="6042990"/>
            <a:ext cx="1883061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6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556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533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831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8191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6042991"/>
            <a:ext cx="12192000" cy="8150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6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335" y="6042990"/>
            <a:ext cx="1883061" cy="8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21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933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0124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2470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656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297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321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848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4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3021496"/>
            <a:ext cx="12192000" cy="81500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6096" y="3022200"/>
            <a:ext cx="1614865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Rectángulo 4"/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81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18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953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104238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867111"/>
            <a:ext cx="10515600" cy="823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232454"/>
            <a:ext cx="10515600" cy="3749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D42C-AB10-4F02-9A83-7D3F94F674E6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F89C-6762-4CEF-9C6E-6288C344CCBE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>
            <a:off x="0" y="6042991"/>
            <a:ext cx="12192000" cy="815009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5621" y="6042991"/>
            <a:ext cx="1614865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E65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E65"/>
          </a:solidFill>
          <a:latin typeface="Arial Rounded MT Bold" panose="020F07040305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E65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E65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65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65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3F66-7760-476B-9042-FC152A2F0B1D}" type="datetimeFigureOut">
              <a:rPr lang="es-CO" smtClean="0"/>
              <a:t>13/08/2019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4533-DEB2-4985-BD4B-8713FDAE79B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2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BFDC5D-271A-43AD-9480-77D54224A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 b="706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536745C-14C8-442A-9C93-B0DEFD40E20D}"/>
              </a:ext>
            </a:extLst>
          </p:cNvPr>
          <p:cNvSpPr/>
          <p:nvPr/>
        </p:nvSpPr>
        <p:spPr>
          <a:xfrm>
            <a:off x="0" y="6031065"/>
            <a:ext cx="12192000" cy="877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97636" y="5890806"/>
            <a:ext cx="4764894" cy="87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200"/>
              </a:lnSpc>
              <a:defRPr/>
            </a:pPr>
            <a:r>
              <a:rPr lang="es-ES" sz="3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Avance a junio de 2019</a:t>
            </a:r>
            <a:endParaRPr lang="es-CO" sz="3200" dirty="0">
              <a:solidFill>
                <a:schemeClr val="bg1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7633" y="3941763"/>
            <a:ext cx="5442818" cy="825205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327634" y="4774564"/>
            <a:ext cx="6333661" cy="7667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2 Rectángulo">
            <a:extLst>
              <a:ext uri="{FF2B5EF4-FFF2-40B4-BE49-F238E27FC236}">
                <a16:creationId xmlns:a16="http://schemas.microsoft.com/office/drawing/2014/main" id="{008651F9-66B1-4559-8945-1FCF8BE1E35F}"/>
              </a:ext>
            </a:extLst>
          </p:cNvPr>
          <p:cNvSpPr/>
          <p:nvPr/>
        </p:nvSpPr>
        <p:spPr>
          <a:xfrm>
            <a:off x="1401535" y="3914711"/>
            <a:ext cx="63862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300"/>
              </a:lnSpc>
              <a:defRPr/>
            </a:pPr>
            <a:r>
              <a:rPr lang="es-ES" sz="60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Seguimiento</a:t>
            </a:r>
            <a:r>
              <a:rPr lang="es-ES" sz="48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lang="es-ES" sz="36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al</a:t>
            </a:r>
            <a:r>
              <a:rPr lang="es-ES" sz="48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lang="es-ES" sz="60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Plan estratégico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53C9BBF-3CEB-4747-96EF-4C563DB1F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5976374"/>
            <a:ext cx="1712137" cy="9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Avances principales metas - junio 2019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221044" y="811666"/>
            <a:ext cx="405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Objetivo 2</a:t>
            </a:r>
          </a:p>
        </p:txBody>
      </p:sp>
      <p:sp>
        <p:nvSpPr>
          <p:cNvPr id="25" name="Elipse 22">
            <a:extLst>
              <a:ext uri="{FF2B5EF4-FFF2-40B4-BE49-F238E27FC236}">
                <a16:creationId xmlns:a16="http://schemas.microsoft.com/office/drawing/2014/main" id="{1039FF40-5ADD-4999-9C1D-A9A0491073EC}"/>
              </a:ext>
            </a:extLst>
          </p:cNvPr>
          <p:cNvSpPr/>
          <p:nvPr/>
        </p:nvSpPr>
        <p:spPr>
          <a:xfrm>
            <a:off x="4422000" y="2565686"/>
            <a:ext cx="3348000" cy="1516939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cualificaron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265 cuidadoras y cuidadores</a:t>
            </a:r>
            <a:r>
              <a:rPr lang="es-CO" sz="1600" dirty="0">
                <a:solidFill>
                  <a:srgbClr val="003E65"/>
                </a:solidFill>
              </a:rPr>
              <a:t> de personas mayores en el Distrito</a:t>
            </a:r>
          </a:p>
        </p:txBody>
      </p:sp>
      <p:sp>
        <p:nvSpPr>
          <p:cNvPr id="26" name="Rectángulo redondeado 41">
            <a:extLst>
              <a:ext uri="{FF2B5EF4-FFF2-40B4-BE49-F238E27FC236}">
                <a16:creationId xmlns:a16="http://schemas.microsoft.com/office/drawing/2014/main" id="{893225C9-7CC7-4A03-BDE2-7D47B90D20F3}"/>
              </a:ext>
            </a:extLst>
          </p:cNvPr>
          <p:cNvSpPr/>
          <p:nvPr/>
        </p:nvSpPr>
        <p:spPr>
          <a:xfrm>
            <a:off x="4602000" y="3451353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500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53%</a:t>
            </a:r>
          </a:p>
        </p:txBody>
      </p:sp>
      <p:sp>
        <p:nvSpPr>
          <p:cNvPr id="28" name="Rectángulo redondeado 32">
            <a:extLst>
              <a:ext uri="{FF2B5EF4-FFF2-40B4-BE49-F238E27FC236}">
                <a16:creationId xmlns:a16="http://schemas.microsoft.com/office/drawing/2014/main" id="{EB844F56-9071-44FA-B77F-836CCF8375F8}"/>
              </a:ext>
            </a:extLst>
          </p:cNvPr>
          <p:cNvSpPr/>
          <p:nvPr/>
        </p:nvSpPr>
        <p:spPr>
          <a:xfrm>
            <a:off x="8372901" y="3949980"/>
            <a:ext cx="3348000" cy="171058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integraron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925 personas </a:t>
            </a:r>
            <a:r>
              <a:rPr lang="es-CO" sz="1600" dirty="0">
                <a:solidFill>
                  <a:srgbClr val="003E65"/>
                </a:solidFill>
              </a:rPr>
              <a:t>(ciudadanos habitantes de calle) en procesos de enlace social y seguimiento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29" name="Rectángulo redondeado 42">
            <a:extLst>
              <a:ext uri="{FF2B5EF4-FFF2-40B4-BE49-F238E27FC236}">
                <a16:creationId xmlns:a16="http://schemas.microsoft.com/office/drawing/2014/main" id="{39CCE773-2FBF-415F-BD3C-BEA67D73C061}"/>
              </a:ext>
            </a:extLst>
          </p:cNvPr>
          <p:cNvSpPr/>
          <p:nvPr/>
        </p:nvSpPr>
        <p:spPr>
          <a:xfrm>
            <a:off x="8552901" y="5038175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970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95%</a:t>
            </a:r>
          </a:p>
        </p:txBody>
      </p:sp>
      <p:sp>
        <p:nvSpPr>
          <p:cNvPr id="30" name="Rectángulo redondeado 26">
            <a:extLst>
              <a:ext uri="{FF2B5EF4-FFF2-40B4-BE49-F238E27FC236}">
                <a16:creationId xmlns:a16="http://schemas.microsoft.com/office/drawing/2014/main" id="{5B504D81-40FD-4A47-8A06-45415FEB356D}"/>
              </a:ext>
            </a:extLst>
          </p:cNvPr>
          <p:cNvSpPr/>
          <p:nvPr/>
        </p:nvSpPr>
        <p:spPr>
          <a:xfrm>
            <a:off x="8372901" y="1778174"/>
            <a:ext cx="3348000" cy="168217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incremento a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1.341 personas </a:t>
            </a:r>
            <a:r>
              <a:rPr lang="es-CO" sz="1600" dirty="0">
                <a:solidFill>
                  <a:srgbClr val="003E65"/>
                </a:solidFill>
              </a:rPr>
              <a:t>con discapacidad con procesos de inclusión efectivos en el Distrito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31" name="Rectángulo redondeado 45">
            <a:extLst>
              <a:ext uri="{FF2B5EF4-FFF2-40B4-BE49-F238E27FC236}">
                <a16:creationId xmlns:a16="http://schemas.microsoft.com/office/drawing/2014/main" id="{96FA88FA-93FA-44A3-8618-B5C0DCED9078}"/>
              </a:ext>
            </a:extLst>
          </p:cNvPr>
          <p:cNvSpPr/>
          <p:nvPr/>
        </p:nvSpPr>
        <p:spPr>
          <a:xfrm>
            <a:off x="8552901" y="2828057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2.000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67%</a:t>
            </a:r>
          </a:p>
        </p:txBody>
      </p:sp>
      <p:sp>
        <p:nvSpPr>
          <p:cNvPr id="32" name="Rectángulo redondeado 44">
            <a:extLst>
              <a:ext uri="{FF2B5EF4-FFF2-40B4-BE49-F238E27FC236}">
                <a16:creationId xmlns:a16="http://schemas.microsoft.com/office/drawing/2014/main" id="{FBE70AF7-5F60-49B6-B340-362713633378}"/>
              </a:ext>
            </a:extLst>
          </p:cNvPr>
          <p:cNvSpPr/>
          <p:nvPr/>
        </p:nvSpPr>
        <p:spPr>
          <a:xfrm>
            <a:off x="4602000" y="5044944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232.884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79%</a:t>
            </a:r>
          </a:p>
        </p:txBody>
      </p:sp>
      <p:sp>
        <p:nvSpPr>
          <p:cNvPr id="33" name="Elipse 22">
            <a:extLst>
              <a:ext uri="{FF2B5EF4-FFF2-40B4-BE49-F238E27FC236}">
                <a16:creationId xmlns:a16="http://schemas.microsoft.com/office/drawing/2014/main" id="{5E8FF007-9C74-44FD-9CF9-9BAC9F6953E4}"/>
              </a:ext>
            </a:extLst>
          </p:cNvPr>
          <p:cNvSpPr/>
          <p:nvPr/>
        </p:nvSpPr>
        <p:spPr>
          <a:xfrm>
            <a:off x="4422000" y="4176577"/>
            <a:ext cx="3348000" cy="1466575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han integrado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185.052 personas </a:t>
            </a:r>
            <a:r>
              <a:rPr lang="es-CO" sz="1600" dirty="0">
                <a:solidFill>
                  <a:srgbClr val="003E65"/>
                </a:solidFill>
              </a:rPr>
              <a:t>a procesos de desarrollo de capacidades</a:t>
            </a:r>
          </a:p>
        </p:txBody>
      </p:sp>
      <p:sp>
        <p:nvSpPr>
          <p:cNvPr id="36" name="Elipse 22">
            <a:extLst>
              <a:ext uri="{FF2B5EF4-FFF2-40B4-BE49-F238E27FC236}">
                <a16:creationId xmlns:a16="http://schemas.microsoft.com/office/drawing/2014/main" id="{313CFB9C-8679-4E54-95FA-8F7FB1600CC6}"/>
              </a:ext>
            </a:extLst>
          </p:cNvPr>
          <p:cNvSpPr/>
          <p:nvPr/>
        </p:nvSpPr>
        <p:spPr>
          <a:xfrm>
            <a:off x="490554" y="3495184"/>
            <a:ext cx="3348000" cy="2122024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82%</a:t>
            </a:r>
            <a:r>
              <a:rPr lang="es-CO" sz="1600" dirty="0">
                <a:solidFill>
                  <a:srgbClr val="003E65"/>
                </a:solidFill>
              </a:rPr>
              <a:t> de avance en establecer 4 alianzas públicas y privadas para el desarrollo de capacidades, potencialidades y habilidades para las personas LGBTI</a:t>
            </a:r>
          </a:p>
        </p:txBody>
      </p:sp>
      <p:sp>
        <p:nvSpPr>
          <p:cNvPr id="37" name="Rectángulo redondeado 57">
            <a:extLst>
              <a:ext uri="{FF2B5EF4-FFF2-40B4-BE49-F238E27FC236}">
                <a16:creationId xmlns:a16="http://schemas.microsoft.com/office/drawing/2014/main" id="{EA210FE0-6597-4A34-8C76-786810A3281F}"/>
              </a:ext>
            </a:extLst>
          </p:cNvPr>
          <p:cNvSpPr/>
          <p:nvPr/>
        </p:nvSpPr>
        <p:spPr>
          <a:xfrm>
            <a:off x="692783" y="5016509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4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82%</a:t>
            </a:r>
          </a:p>
        </p:txBody>
      </p:sp>
      <p:sp>
        <p:nvSpPr>
          <p:cNvPr id="41" name="Rectángulo redondeado 21">
            <a:extLst>
              <a:ext uri="{FF2B5EF4-FFF2-40B4-BE49-F238E27FC236}">
                <a16:creationId xmlns:a16="http://schemas.microsoft.com/office/drawing/2014/main" id="{C34E0170-9268-4709-9C18-E95AC320EE6C}"/>
              </a:ext>
            </a:extLst>
          </p:cNvPr>
          <p:cNvSpPr/>
          <p:nvPr/>
        </p:nvSpPr>
        <p:spPr>
          <a:xfrm>
            <a:off x="490554" y="1765433"/>
            <a:ext cx="3348000" cy="139595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implementó una estrategia de abordaje territorial en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20</a:t>
            </a:r>
            <a:r>
              <a:rPr lang="es-CO" sz="16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s-CO" sz="1600" dirty="0">
                <a:solidFill>
                  <a:srgbClr val="003E65"/>
                </a:solidFill>
              </a:rPr>
              <a:t>localidades del Distrito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42" name="Rectángulo redondeado 23">
            <a:extLst>
              <a:ext uri="{FF2B5EF4-FFF2-40B4-BE49-F238E27FC236}">
                <a16:creationId xmlns:a16="http://schemas.microsoft.com/office/drawing/2014/main" id="{04220601-0007-4182-A35C-DBA068453870}"/>
              </a:ext>
            </a:extLst>
          </p:cNvPr>
          <p:cNvSpPr/>
          <p:nvPr/>
        </p:nvSpPr>
        <p:spPr>
          <a:xfrm>
            <a:off x="692783" y="2610096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20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100%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F83C9898-94C4-401E-92F3-23A417046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98" y="1439033"/>
            <a:ext cx="652799" cy="6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1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envejecimiento 2005-2050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/>
              </a:rPr>
              <a:t>Seguimiento al Plan estratégico – Avances junio 2019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9E54A94-C2D7-4F43-9C55-5A50472CCD4B}"/>
              </a:ext>
            </a:extLst>
          </p:cNvPr>
          <p:cNvSpPr/>
          <p:nvPr/>
        </p:nvSpPr>
        <p:spPr>
          <a:xfrm>
            <a:off x="850898" y="1375649"/>
            <a:ext cx="477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Objetivo 3</a:t>
            </a:r>
          </a:p>
        </p:txBody>
      </p:sp>
      <p:sp>
        <p:nvSpPr>
          <p:cNvPr id="18" name="CuadroTexto 5">
            <a:extLst>
              <a:ext uri="{FF2B5EF4-FFF2-40B4-BE49-F238E27FC236}">
                <a16:creationId xmlns:a16="http://schemas.microsoft.com/office/drawing/2014/main" id="{24316B87-484F-48C1-90F0-2B5C8E2E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98" y="662207"/>
            <a:ext cx="8568310" cy="646986"/>
          </a:xfrm>
          <a:prstGeom prst="round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ＭＳ Ｐゴシック" charset="-128"/>
                <a:cs typeface="Calibri" panose="020F0502020204030204" pitchFamily="34" charset="0"/>
              </a:rPr>
              <a:t>Propósito misional</a:t>
            </a:r>
          </a:p>
        </p:txBody>
      </p:sp>
      <p:sp>
        <p:nvSpPr>
          <p:cNvPr id="20" name="Rectángulo redondeado 27">
            <a:extLst>
              <a:ext uri="{FF2B5EF4-FFF2-40B4-BE49-F238E27FC236}">
                <a16:creationId xmlns:a16="http://schemas.microsoft.com/office/drawing/2014/main" id="{EA1BC342-FDA8-49F6-8316-71ECFAA20C9C}"/>
              </a:ext>
            </a:extLst>
          </p:cNvPr>
          <p:cNvSpPr/>
          <p:nvPr/>
        </p:nvSpPr>
        <p:spPr>
          <a:xfrm>
            <a:off x="9419208" y="3831671"/>
            <a:ext cx="1534672" cy="11709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6FC890D-E31F-4954-8B31-B8D1F4FCA4F0}"/>
              </a:ext>
            </a:extLst>
          </p:cNvPr>
          <p:cNvSpPr txBox="1"/>
          <p:nvPr/>
        </p:nvSpPr>
        <p:spPr>
          <a:xfrm>
            <a:off x="9458195" y="4036470"/>
            <a:ext cx="145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E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69%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988F6B6-617B-4A8E-BA3D-FB7ECF70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37" y="1605909"/>
            <a:ext cx="1640156" cy="136471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0F022FD6-5BDF-4237-802C-0E4396F0B163}"/>
              </a:ext>
            </a:extLst>
          </p:cNvPr>
          <p:cNvSpPr/>
          <p:nvPr/>
        </p:nvSpPr>
        <p:spPr>
          <a:xfrm>
            <a:off x="850898" y="2216876"/>
            <a:ext cx="8246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Diseñar e implementar </a:t>
            </a:r>
            <a:r>
              <a:rPr lang="es-E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estrategias de prevención </a:t>
            </a: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de forma coordinada con otros sectores, que permitan reducir los factores sociales generadores de violencia y la vulneración de derechos promoviendo una cultura de convivencia y reconciliación.</a:t>
            </a:r>
          </a:p>
        </p:txBody>
      </p:sp>
    </p:spTree>
    <p:extLst>
      <p:ext uri="{BB962C8B-B14F-4D97-AF65-F5344CB8AC3E}">
        <p14:creationId xmlns:p14="http://schemas.microsoft.com/office/powerpoint/2010/main" val="64673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Avances principales metas - junio 2019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009936" y="1537182"/>
            <a:ext cx="405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Objetivo 3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234ABB2-B50C-48C5-BA8C-EEFEE576B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07" y="2320176"/>
            <a:ext cx="998716" cy="830997"/>
          </a:xfrm>
          <a:prstGeom prst="rect">
            <a:avLst/>
          </a:prstGeom>
        </p:spPr>
      </p:pic>
      <p:sp>
        <p:nvSpPr>
          <p:cNvPr id="23" name="Rectángulo redondeado 26">
            <a:extLst>
              <a:ext uri="{FF2B5EF4-FFF2-40B4-BE49-F238E27FC236}">
                <a16:creationId xmlns:a16="http://schemas.microsoft.com/office/drawing/2014/main" id="{C948CE88-EB8C-4EB3-82DE-8865BB8063DC}"/>
              </a:ext>
            </a:extLst>
          </p:cNvPr>
          <p:cNvSpPr/>
          <p:nvPr/>
        </p:nvSpPr>
        <p:spPr>
          <a:xfrm>
            <a:off x="2017427" y="4180774"/>
            <a:ext cx="3348000" cy="193907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9.584 personas </a:t>
            </a:r>
            <a:r>
              <a:rPr lang="es-CO" sz="1600" dirty="0">
                <a:solidFill>
                  <a:srgbClr val="003E65"/>
                </a:solidFill>
              </a:rPr>
              <a:t>orientadas en procesos de prevención de la violencia intrafamiliar atendidas por los servicios sociales de la Secretaría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24" name="Rectángulo redondeado 45">
            <a:extLst>
              <a:ext uri="{FF2B5EF4-FFF2-40B4-BE49-F238E27FC236}">
                <a16:creationId xmlns:a16="http://schemas.microsoft.com/office/drawing/2014/main" id="{AC8B3A90-422B-4518-B0DA-832BC681B7A9}"/>
              </a:ext>
            </a:extLst>
          </p:cNvPr>
          <p:cNvSpPr/>
          <p:nvPr/>
        </p:nvSpPr>
        <p:spPr>
          <a:xfrm>
            <a:off x="2197427" y="5541602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12.000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80%</a:t>
            </a:r>
          </a:p>
        </p:txBody>
      </p:sp>
      <p:sp>
        <p:nvSpPr>
          <p:cNvPr id="43" name="Rectángulo redondeado 44">
            <a:extLst>
              <a:ext uri="{FF2B5EF4-FFF2-40B4-BE49-F238E27FC236}">
                <a16:creationId xmlns:a16="http://schemas.microsoft.com/office/drawing/2014/main" id="{FA69CB2A-2C85-4FBC-8D11-F6A38470E257}"/>
              </a:ext>
            </a:extLst>
          </p:cNvPr>
          <p:cNvSpPr/>
          <p:nvPr/>
        </p:nvSpPr>
        <p:spPr>
          <a:xfrm>
            <a:off x="7979223" y="3014442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69%</a:t>
            </a:r>
          </a:p>
        </p:txBody>
      </p:sp>
      <p:sp>
        <p:nvSpPr>
          <p:cNvPr id="44" name="Elipse 22">
            <a:extLst>
              <a:ext uri="{FF2B5EF4-FFF2-40B4-BE49-F238E27FC236}">
                <a16:creationId xmlns:a16="http://schemas.microsoft.com/office/drawing/2014/main" id="{E6611FB0-8F7B-426E-9739-234405D51E00}"/>
              </a:ext>
            </a:extLst>
          </p:cNvPr>
          <p:cNvSpPr/>
          <p:nvPr/>
        </p:nvSpPr>
        <p:spPr>
          <a:xfrm>
            <a:off x="7799223" y="1717503"/>
            <a:ext cx="3348000" cy="1887846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69% </a:t>
            </a:r>
            <a:r>
              <a:rPr lang="es-CO" sz="1600" dirty="0">
                <a:solidFill>
                  <a:srgbClr val="003E65"/>
                </a:solidFill>
              </a:rPr>
              <a:t>de avance en el diseño e implementación de una (1) estrategia Distrital para la prevención de la violencia intrafamiliar</a:t>
            </a:r>
          </a:p>
        </p:txBody>
      </p:sp>
      <p:sp>
        <p:nvSpPr>
          <p:cNvPr id="45" name="Elipse 22">
            <a:extLst>
              <a:ext uri="{FF2B5EF4-FFF2-40B4-BE49-F238E27FC236}">
                <a16:creationId xmlns:a16="http://schemas.microsoft.com/office/drawing/2014/main" id="{4E887913-CE4A-4D65-AF3A-B0A12E095670}"/>
              </a:ext>
            </a:extLst>
          </p:cNvPr>
          <p:cNvSpPr/>
          <p:nvPr/>
        </p:nvSpPr>
        <p:spPr>
          <a:xfrm>
            <a:off x="927307" y="1648635"/>
            <a:ext cx="3348000" cy="1956713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71%</a:t>
            </a:r>
            <a:r>
              <a:rPr lang="es-CO" sz="16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s-CO" sz="1600" dirty="0">
                <a:solidFill>
                  <a:srgbClr val="003E65"/>
                </a:solidFill>
              </a:rPr>
              <a:t>de avance en la implementación de una estrategia distrital de prevención de la maternidad y la paternidad temprana</a:t>
            </a:r>
          </a:p>
        </p:txBody>
      </p:sp>
      <p:sp>
        <p:nvSpPr>
          <p:cNvPr id="46" name="Rectángulo redondeado 57">
            <a:extLst>
              <a:ext uri="{FF2B5EF4-FFF2-40B4-BE49-F238E27FC236}">
                <a16:creationId xmlns:a16="http://schemas.microsoft.com/office/drawing/2014/main" id="{370D2875-06C8-425E-8B15-53A25C14E013}"/>
              </a:ext>
            </a:extLst>
          </p:cNvPr>
          <p:cNvSpPr/>
          <p:nvPr/>
        </p:nvSpPr>
        <p:spPr>
          <a:xfrm>
            <a:off x="1107307" y="3017786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71%</a:t>
            </a:r>
          </a:p>
        </p:txBody>
      </p:sp>
      <p:sp>
        <p:nvSpPr>
          <p:cNvPr id="47" name="Rectángulo redondeado 21">
            <a:extLst>
              <a:ext uri="{FF2B5EF4-FFF2-40B4-BE49-F238E27FC236}">
                <a16:creationId xmlns:a16="http://schemas.microsoft.com/office/drawing/2014/main" id="{DCFA5B0A-2AA5-454A-883F-E736EE49FA64}"/>
              </a:ext>
            </a:extLst>
          </p:cNvPr>
          <p:cNvSpPr/>
          <p:nvPr/>
        </p:nvSpPr>
        <p:spPr>
          <a:xfrm>
            <a:off x="6228854" y="4214310"/>
            <a:ext cx="3489304" cy="190553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han capacitado </a:t>
            </a:r>
          </a:p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31.263 hogares </a:t>
            </a:r>
            <a:r>
              <a:rPr lang="es-CO" sz="1600" dirty="0">
                <a:solidFill>
                  <a:srgbClr val="003E65"/>
                </a:solidFill>
              </a:rPr>
              <a:t>en educación </a:t>
            </a:r>
          </a:p>
          <a:p>
            <a:pPr algn="ctr"/>
            <a:r>
              <a:rPr lang="es-CO" sz="1600" dirty="0">
                <a:solidFill>
                  <a:srgbClr val="003E65"/>
                </a:solidFill>
              </a:rPr>
              <a:t>nutricional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48" name="Rectángulo redondeado 24">
            <a:extLst>
              <a:ext uri="{FF2B5EF4-FFF2-40B4-BE49-F238E27FC236}">
                <a16:creationId xmlns:a16="http://schemas.microsoft.com/office/drawing/2014/main" id="{728D9BE1-D622-4D21-A2F6-4D3A6C916D40}"/>
              </a:ext>
            </a:extLst>
          </p:cNvPr>
          <p:cNvSpPr/>
          <p:nvPr/>
        </p:nvSpPr>
        <p:spPr>
          <a:xfrm>
            <a:off x="6485223" y="5525052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35.000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89%</a:t>
            </a:r>
          </a:p>
        </p:txBody>
      </p:sp>
    </p:spTree>
    <p:extLst>
      <p:ext uri="{BB962C8B-B14F-4D97-AF65-F5344CB8AC3E}">
        <p14:creationId xmlns:p14="http://schemas.microsoft.com/office/powerpoint/2010/main" val="236431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Avances principales metas - junio 2019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068670" y="1248796"/>
            <a:ext cx="405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Objetivo 3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234ABB2-B50C-48C5-BA8C-EEFEE576B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641" y="2031790"/>
            <a:ext cx="998716" cy="830997"/>
          </a:xfrm>
          <a:prstGeom prst="rect">
            <a:avLst/>
          </a:prstGeom>
        </p:spPr>
      </p:pic>
      <p:sp>
        <p:nvSpPr>
          <p:cNvPr id="18" name="Rectángulo redondeado 26">
            <a:extLst>
              <a:ext uri="{FF2B5EF4-FFF2-40B4-BE49-F238E27FC236}">
                <a16:creationId xmlns:a16="http://schemas.microsoft.com/office/drawing/2014/main" id="{0DB6F9AF-B827-467D-87FE-E4DA057DDE91}"/>
              </a:ext>
            </a:extLst>
          </p:cNvPr>
          <p:cNvSpPr/>
          <p:nvPr/>
        </p:nvSpPr>
        <p:spPr>
          <a:xfrm>
            <a:off x="695019" y="1466748"/>
            <a:ext cx="3348000" cy="169672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51% </a:t>
            </a:r>
            <a:r>
              <a:rPr lang="es-CO" sz="1600" dirty="0">
                <a:solidFill>
                  <a:srgbClr val="003E65"/>
                </a:solidFill>
              </a:rPr>
              <a:t>de avance en el diseño e implementación de una Ruta de Prevención para Jóvenes – RPJ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19" name="Rectángulo redondeado 45">
            <a:extLst>
              <a:ext uri="{FF2B5EF4-FFF2-40B4-BE49-F238E27FC236}">
                <a16:creationId xmlns:a16="http://schemas.microsoft.com/office/drawing/2014/main" id="{8FC8738E-1B65-4C39-8030-9DD6170ACF21}"/>
              </a:ext>
            </a:extLst>
          </p:cNvPr>
          <p:cNvSpPr/>
          <p:nvPr/>
        </p:nvSpPr>
        <p:spPr>
          <a:xfrm>
            <a:off x="909632" y="2566096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</a:t>
            </a:r>
            <a:r>
              <a:rPr lang="es-E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51%</a:t>
            </a:r>
          </a:p>
        </p:txBody>
      </p:sp>
      <p:sp>
        <p:nvSpPr>
          <p:cNvPr id="20" name="Elipse 22">
            <a:extLst>
              <a:ext uri="{FF2B5EF4-FFF2-40B4-BE49-F238E27FC236}">
                <a16:creationId xmlns:a16="http://schemas.microsoft.com/office/drawing/2014/main" id="{6E0BF7DB-3887-4A13-A543-D035AE12F0B4}"/>
              </a:ext>
            </a:extLst>
          </p:cNvPr>
          <p:cNvSpPr/>
          <p:nvPr/>
        </p:nvSpPr>
        <p:spPr>
          <a:xfrm>
            <a:off x="2306954" y="4086910"/>
            <a:ext cx="3289687" cy="1855290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66%</a:t>
            </a:r>
            <a:r>
              <a:rPr lang="es-CO" sz="1600" dirty="0">
                <a:solidFill>
                  <a:srgbClr val="003E65"/>
                </a:solidFill>
              </a:rPr>
              <a:t> de avance en la implementación de 1 Estrategia de Prevención con poblaciones en alto riesgo en el Distrito</a:t>
            </a:r>
          </a:p>
        </p:txBody>
      </p:sp>
      <p:sp>
        <p:nvSpPr>
          <p:cNvPr id="21" name="Rectángulo redondeado 57">
            <a:extLst>
              <a:ext uri="{FF2B5EF4-FFF2-40B4-BE49-F238E27FC236}">
                <a16:creationId xmlns:a16="http://schemas.microsoft.com/office/drawing/2014/main" id="{FD4D6431-0B81-4673-96F3-8F5EE046A4E7}"/>
              </a:ext>
            </a:extLst>
          </p:cNvPr>
          <p:cNvSpPr/>
          <p:nvPr/>
        </p:nvSpPr>
        <p:spPr>
          <a:xfrm>
            <a:off x="2498972" y="5357088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66%</a:t>
            </a:r>
          </a:p>
        </p:txBody>
      </p:sp>
      <p:sp>
        <p:nvSpPr>
          <p:cNvPr id="25" name="Elipse 22">
            <a:extLst>
              <a:ext uri="{FF2B5EF4-FFF2-40B4-BE49-F238E27FC236}">
                <a16:creationId xmlns:a16="http://schemas.microsoft.com/office/drawing/2014/main" id="{AA3499F5-CA31-47E7-BCCD-539E6D46C711}"/>
              </a:ext>
            </a:extLst>
          </p:cNvPr>
          <p:cNvSpPr/>
          <p:nvPr/>
        </p:nvSpPr>
        <p:spPr>
          <a:xfrm>
            <a:off x="8139352" y="1531649"/>
            <a:ext cx="3348000" cy="1635377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integraron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20 organizaciones </a:t>
            </a:r>
            <a:r>
              <a:rPr lang="es-CO" sz="1600" dirty="0">
                <a:solidFill>
                  <a:srgbClr val="003E65"/>
                </a:solidFill>
              </a:rPr>
              <a:t>públicas y privadas a la Ruta de oportunidades para jóvenes</a:t>
            </a:r>
          </a:p>
        </p:txBody>
      </p:sp>
      <p:sp>
        <p:nvSpPr>
          <p:cNvPr id="26" name="Rectángulo redondeado 29">
            <a:extLst>
              <a:ext uri="{FF2B5EF4-FFF2-40B4-BE49-F238E27FC236}">
                <a16:creationId xmlns:a16="http://schemas.microsoft.com/office/drawing/2014/main" id="{DEFB08E3-D04F-4BBC-A5D0-7028C5902FBA}"/>
              </a:ext>
            </a:extLst>
          </p:cNvPr>
          <p:cNvSpPr/>
          <p:nvPr/>
        </p:nvSpPr>
        <p:spPr>
          <a:xfrm>
            <a:off x="8319352" y="2479120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30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67%</a:t>
            </a:r>
          </a:p>
        </p:txBody>
      </p:sp>
      <p:sp>
        <p:nvSpPr>
          <p:cNvPr id="28" name="Rectángulo redondeado 32">
            <a:extLst>
              <a:ext uri="{FF2B5EF4-FFF2-40B4-BE49-F238E27FC236}">
                <a16:creationId xmlns:a16="http://schemas.microsoft.com/office/drawing/2014/main" id="{424C563A-721E-426C-9EC7-57DB0D6422A4}"/>
              </a:ext>
            </a:extLst>
          </p:cNvPr>
          <p:cNvSpPr/>
          <p:nvPr/>
        </p:nvSpPr>
        <p:spPr>
          <a:xfrm>
            <a:off x="6890972" y="4086910"/>
            <a:ext cx="3348000" cy="184262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78%</a:t>
            </a:r>
            <a:r>
              <a:rPr lang="es-CO" sz="1600" dirty="0">
                <a:solidFill>
                  <a:srgbClr val="003E65"/>
                </a:solidFill>
              </a:rPr>
              <a:t> de avance en el diseño e implementación una estrategia de educación nutricional con enfoque familiar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29" name="Rectángulo redondeado 42">
            <a:extLst>
              <a:ext uri="{FF2B5EF4-FFF2-40B4-BE49-F238E27FC236}">
                <a16:creationId xmlns:a16="http://schemas.microsoft.com/office/drawing/2014/main" id="{918A1B1B-D9E5-4784-8E9E-94B2C143B8A1}"/>
              </a:ext>
            </a:extLst>
          </p:cNvPr>
          <p:cNvSpPr/>
          <p:nvPr/>
        </p:nvSpPr>
        <p:spPr>
          <a:xfrm>
            <a:off x="7092025" y="5357088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 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78%</a:t>
            </a:r>
          </a:p>
        </p:txBody>
      </p:sp>
    </p:spTree>
    <p:extLst>
      <p:ext uri="{BB962C8B-B14F-4D97-AF65-F5344CB8AC3E}">
        <p14:creationId xmlns:p14="http://schemas.microsoft.com/office/powerpoint/2010/main" val="225319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envejecimiento 2005-2050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/>
              </a:rPr>
              <a:t>Seguimiento al Plan estratégico – Avances junio 2019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9E54A94-C2D7-4F43-9C55-5A50472CCD4B}"/>
              </a:ext>
            </a:extLst>
          </p:cNvPr>
          <p:cNvSpPr/>
          <p:nvPr/>
        </p:nvSpPr>
        <p:spPr>
          <a:xfrm>
            <a:off x="954138" y="1707316"/>
            <a:ext cx="477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Objetivo </a:t>
            </a: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8" name="CuadroTexto 5">
            <a:extLst>
              <a:ext uri="{FF2B5EF4-FFF2-40B4-BE49-F238E27FC236}">
                <a16:creationId xmlns:a16="http://schemas.microsoft.com/office/drawing/2014/main" id="{24316B87-484F-48C1-90F0-2B5C8E2E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38" y="993874"/>
            <a:ext cx="8568310" cy="646986"/>
          </a:xfrm>
          <a:prstGeom prst="round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ＭＳ Ｐゴシック" charset="-128"/>
                <a:cs typeface="Calibri" panose="020F0502020204030204" pitchFamily="34" charset="0"/>
              </a:rPr>
              <a:t>Gestión del conocimiento</a:t>
            </a:r>
          </a:p>
        </p:txBody>
      </p:sp>
      <p:sp>
        <p:nvSpPr>
          <p:cNvPr id="14" name="Rectángulo redondeado 24">
            <a:extLst>
              <a:ext uri="{FF2B5EF4-FFF2-40B4-BE49-F238E27FC236}">
                <a16:creationId xmlns:a16="http://schemas.microsoft.com/office/drawing/2014/main" id="{3FB93D66-D52C-4765-904D-765AD96D9F73}"/>
              </a:ext>
            </a:extLst>
          </p:cNvPr>
          <p:cNvSpPr/>
          <p:nvPr/>
        </p:nvSpPr>
        <p:spPr>
          <a:xfrm>
            <a:off x="9612551" y="4016368"/>
            <a:ext cx="1534672" cy="11709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6DE2FF-2F81-4E12-B7D9-D743D95458EF}"/>
              </a:ext>
            </a:extLst>
          </p:cNvPr>
          <p:cNvSpPr txBox="1"/>
          <p:nvPr/>
        </p:nvSpPr>
        <p:spPr>
          <a:xfrm>
            <a:off x="9612551" y="4217133"/>
            <a:ext cx="153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ES" sz="4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57%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B47E141-98F0-4CE2-87E0-8A376C632E6A}"/>
              </a:ext>
            </a:extLst>
          </p:cNvPr>
          <p:cNvSpPr/>
          <p:nvPr/>
        </p:nvSpPr>
        <p:spPr>
          <a:xfrm>
            <a:off x="955158" y="2395260"/>
            <a:ext cx="85458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Generar </a:t>
            </a:r>
            <a:r>
              <a:rPr lang="es-E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información oportuna, veraz y de calidad</a:t>
            </a:r>
            <a:r>
              <a:rPr lang="es-ES" sz="2800" b="1" dirty="0">
                <a:solidFill>
                  <a:srgbClr val="003E65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mediante el desarrollo de un sistema de información y de gestión del conocimiento con el propósito de soportar la toma de decisiones,  realizar  el  seguimiento, la evaluación de la gestión y la rendición de cuentas institucional.</a:t>
            </a:r>
            <a:r>
              <a:rPr lang="es-ES" sz="28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.            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74A0FD2-3E97-4B5B-90FD-D4AE986B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435" y="2006763"/>
            <a:ext cx="1278903" cy="15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1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envejecimiento 2005-2050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/>
              </a:rPr>
              <a:t>Avances principales metas - junio 2019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068668" y="1043098"/>
            <a:ext cx="405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Objetivo </a:t>
            </a: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8" name="Rectángulo redondeado 32">
            <a:extLst>
              <a:ext uri="{FF2B5EF4-FFF2-40B4-BE49-F238E27FC236}">
                <a16:creationId xmlns:a16="http://schemas.microsoft.com/office/drawing/2014/main" id="{969BBDBC-4A66-4761-9145-FAC6516AB628}"/>
              </a:ext>
            </a:extLst>
          </p:cNvPr>
          <p:cNvSpPr/>
          <p:nvPr/>
        </p:nvSpPr>
        <p:spPr>
          <a:xfrm>
            <a:off x="7716403" y="1907202"/>
            <a:ext cx="3348000" cy="154139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4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69% </a:t>
            </a:r>
            <a:r>
              <a:rPr lang="es-CO" sz="1400" dirty="0">
                <a:solidFill>
                  <a:srgbClr val="003E65"/>
                </a:solidFill>
              </a:rPr>
              <a:t>de avance en las 3 evaluaciones a modalidades de atención o servicios sociales que presta la Secretaría</a:t>
            </a:r>
          </a:p>
        </p:txBody>
      </p:sp>
      <p:sp>
        <p:nvSpPr>
          <p:cNvPr id="20" name="Rectángulo redondeado 26">
            <a:extLst>
              <a:ext uri="{FF2B5EF4-FFF2-40B4-BE49-F238E27FC236}">
                <a16:creationId xmlns:a16="http://schemas.microsoft.com/office/drawing/2014/main" id="{724CCFC3-3349-46F2-8FCA-5E1F9B19000E}"/>
              </a:ext>
            </a:extLst>
          </p:cNvPr>
          <p:cNvSpPr/>
          <p:nvPr/>
        </p:nvSpPr>
        <p:spPr>
          <a:xfrm>
            <a:off x="4422000" y="4019477"/>
            <a:ext cx="3348000" cy="17978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4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70% </a:t>
            </a:r>
            <a:r>
              <a:rPr lang="es-CO" sz="1400" dirty="0">
                <a:solidFill>
                  <a:srgbClr val="003E65"/>
                </a:solidFill>
              </a:rPr>
              <a:t>de avance en el desarrollo de 3 investigaciones en torno a la diversidad de orientaciones sexuales e identidades de género</a:t>
            </a:r>
          </a:p>
        </p:txBody>
      </p:sp>
      <p:sp>
        <p:nvSpPr>
          <p:cNvPr id="25" name="Elipse 22">
            <a:extLst>
              <a:ext uri="{FF2B5EF4-FFF2-40B4-BE49-F238E27FC236}">
                <a16:creationId xmlns:a16="http://schemas.microsoft.com/office/drawing/2014/main" id="{FCA7435F-4FAC-43C1-9470-89C46347BA31}"/>
              </a:ext>
            </a:extLst>
          </p:cNvPr>
          <p:cNvSpPr/>
          <p:nvPr/>
        </p:nvSpPr>
        <p:spPr>
          <a:xfrm>
            <a:off x="1010975" y="1807490"/>
            <a:ext cx="3526189" cy="1719100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4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 </a:t>
            </a:r>
            <a:r>
              <a:rPr lang="es-CO" sz="1400" dirty="0">
                <a:solidFill>
                  <a:srgbClr val="003E65"/>
                </a:solidFill>
              </a:rPr>
              <a:t>del cumplimiento en el diseño e implementación de un instrumento de validación de condiciones para identificar y priorizar personas en inseguridad alimentaria severa y moderada</a:t>
            </a:r>
          </a:p>
        </p:txBody>
      </p:sp>
      <p:sp>
        <p:nvSpPr>
          <p:cNvPr id="26" name="Rectángulo redondeado 57">
            <a:extLst>
              <a:ext uri="{FF2B5EF4-FFF2-40B4-BE49-F238E27FC236}">
                <a16:creationId xmlns:a16="http://schemas.microsoft.com/office/drawing/2014/main" id="{F05E87E8-B99B-4E5D-891F-AD00F7AA4B0A}"/>
              </a:ext>
            </a:extLst>
          </p:cNvPr>
          <p:cNvSpPr/>
          <p:nvPr/>
        </p:nvSpPr>
        <p:spPr>
          <a:xfrm>
            <a:off x="1280069" y="2990034"/>
            <a:ext cx="2988000" cy="522000"/>
          </a:xfrm>
          <a:prstGeom prst="round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100%</a:t>
            </a:r>
          </a:p>
        </p:txBody>
      </p:sp>
      <p:sp>
        <p:nvSpPr>
          <p:cNvPr id="28" name="Rectángulo redondeado 41">
            <a:extLst>
              <a:ext uri="{FF2B5EF4-FFF2-40B4-BE49-F238E27FC236}">
                <a16:creationId xmlns:a16="http://schemas.microsoft.com/office/drawing/2014/main" id="{A4B275DE-FE60-4A39-ACCF-A0313A2D27B3}"/>
              </a:ext>
            </a:extLst>
          </p:cNvPr>
          <p:cNvSpPr/>
          <p:nvPr/>
        </p:nvSpPr>
        <p:spPr>
          <a:xfrm>
            <a:off x="4601997" y="5188598"/>
            <a:ext cx="2988000" cy="522000"/>
          </a:xfrm>
          <a:prstGeom prst="round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3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70%</a:t>
            </a:r>
          </a:p>
        </p:txBody>
      </p:sp>
      <p:sp>
        <p:nvSpPr>
          <p:cNvPr id="29" name="Rectángulo redondeado 23">
            <a:extLst>
              <a:ext uri="{FF2B5EF4-FFF2-40B4-BE49-F238E27FC236}">
                <a16:creationId xmlns:a16="http://schemas.microsoft.com/office/drawing/2014/main" id="{4438ADA7-DECE-40F7-A9B6-C942A2444518}"/>
              </a:ext>
            </a:extLst>
          </p:cNvPr>
          <p:cNvSpPr/>
          <p:nvPr/>
        </p:nvSpPr>
        <p:spPr>
          <a:xfrm>
            <a:off x="7896403" y="2814051"/>
            <a:ext cx="2988000" cy="522000"/>
          </a:xfrm>
          <a:prstGeom prst="round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3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69%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23E5A9DD-DAD5-425A-A186-AF746EFC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098" y="1701866"/>
            <a:ext cx="1289820" cy="15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envejecimiento 2005-2050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/>
              </a:rPr>
              <a:t>Avances principales metas - junio 2019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068668" y="1043098"/>
            <a:ext cx="405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Objetivo </a:t>
            </a: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8" name="Rectángulo redondeado 32">
            <a:extLst>
              <a:ext uri="{FF2B5EF4-FFF2-40B4-BE49-F238E27FC236}">
                <a16:creationId xmlns:a16="http://schemas.microsoft.com/office/drawing/2014/main" id="{969BBDBC-4A66-4761-9145-FAC6516AB628}"/>
              </a:ext>
            </a:extLst>
          </p:cNvPr>
          <p:cNvSpPr/>
          <p:nvPr/>
        </p:nvSpPr>
        <p:spPr>
          <a:xfrm>
            <a:off x="7716403" y="1907202"/>
            <a:ext cx="3348000" cy="154139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realizó análisis y seguimiento al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52% </a:t>
            </a:r>
            <a:r>
              <a:rPr lang="es-CO" sz="1600" dirty="0">
                <a:solidFill>
                  <a:srgbClr val="003E65"/>
                </a:solidFill>
              </a:rPr>
              <a:t>de las políticas sociales que lidera la Secretaría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19" name="Rectángulo redondeado 42">
            <a:extLst>
              <a:ext uri="{FF2B5EF4-FFF2-40B4-BE49-F238E27FC236}">
                <a16:creationId xmlns:a16="http://schemas.microsoft.com/office/drawing/2014/main" id="{437EA3AD-FD8F-4141-92D1-FD8A8910F8EA}"/>
              </a:ext>
            </a:extLst>
          </p:cNvPr>
          <p:cNvSpPr/>
          <p:nvPr/>
        </p:nvSpPr>
        <p:spPr>
          <a:xfrm>
            <a:off x="7896403" y="2814051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100%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52%</a:t>
            </a:r>
          </a:p>
        </p:txBody>
      </p:sp>
      <p:sp>
        <p:nvSpPr>
          <p:cNvPr id="20" name="Rectángulo redondeado 26">
            <a:extLst>
              <a:ext uri="{FF2B5EF4-FFF2-40B4-BE49-F238E27FC236}">
                <a16:creationId xmlns:a16="http://schemas.microsoft.com/office/drawing/2014/main" id="{724CCFC3-3349-46F2-8FCA-5E1F9B19000E}"/>
              </a:ext>
            </a:extLst>
          </p:cNvPr>
          <p:cNvSpPr/>
          <p:nvPr/>
        </p:nvSpPr>
        <p:spPr>
          <a:xfrm>
            <a:off x="4422000" y="4019477"/>
            <a:ext cx="3348000" cy="17978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52% </a:t>
            </a:r>
            <a:r>
              <a:rPr lang="es-CO" sz="1600" dirty="0">
                <a:solidFill>
                  <a:srgbClr val="003E65"/>
                </a:solidFill>
              </a:rPr>
              <a:t>de avance en la actualización de los sistemas de información estratégicos y de apoyo de la entidad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21" name="Rectángulo redondeado 45">
            <a:extLst>
              <a:ext uri="{FF2B5EF4-FFF2-40B4-BE49-F238E27FC236}">
                <a16:creationId xmlns:a16="http://schemas.microsoft.com/office/drawing/2014/main" id="{0989247F-879E-48C6-B493-A4DA3BF0897D}"/>
              </a:ext>
            </a:extLst>
          </p:cNvPr>
          <p:cNvSpPr/>
          <p:nvPr/>
        </p:nvSpPr>
        <p:spPr>
          <a:xfrm>
            <a:off x="4602000" y="5133077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100%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52%</a:t>
            </a:r>
          </a:p>
        </p:txBody>
      </p:sp>
      <p:sp>
        <p:nvSpPr>
          <p:cNvPr id="22" name="Rectángulo redondeado 44">
            <a:extLst>
              <a:ext uri="{FF2B5EF4-FFF2-40B4-BE49-F238E27FC236}">
                <a16:creationId xmlns:a16="http://schemas.microsoft.com/office/drawing/2014/main" id="{08A803DD-A7BD-400D-99D7-58A378285B52}"/>
              </a:ext>
            </a:extLst>
          </p:cNvPr>
          <p:cNvSpPr/>
          <p:nvPr/>
        </p:nvSpPr>
        <p:spPr>
          <a:xfrm>
            <a:off x="1280069" y="2902230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79%</a:t>
            </a:r>
          </a:p>
        </p:txBody>
      </p:sp>
      <p:sp>
        <p:nvSpPr>
          <p:cNvPr id="25" name="Elipse 22">
            <a:extLst>
              <a:ext uri="{FF2B5EF4-FFF2-40B4-BE49-F238E27FC236}">
                <a16:creationId xmlns:a16="http://schemas.microsoft.com/office/drawing/2014/main" id="{FCA7435F-4FAC-43C1-9470-89C46347BA31}"/>
              </a:ext>
            </a:extLst>
          </p:cNvPr>
          <p:cNvSpPr/>
          <p:nvPr/>
        </p:nvSpPr>
        <p:spPr>
          <a:xfrm>
            <a:off x="1010975" y="1807490"/>
            <a:ext cx="3526189" cy="1719100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79%</a:t>
            </a:r>
            <a:r>
              <a:rPr lang="es-CO" sz="1600" dirty="0">
                <a:solidFill>
                  <a:srgbClr val="003E65"/>
                </a:solidFill>
              </a:rPr>
              <a:t> de avance en el diseño e implementación de una herramienta de información que permita el seguimiento niño a niño</a:t>
            </a:r>
            <a:endParaRPr lang="es-CO" sz="1600" b="1" dirty="0">
              <a:solidFill>
                <a:srgbClr val="003E65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88B4B92-3638-4F63-BF16-4B5E4C59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098" y="1701866"/>
            <a:ext cx="1289820" cy="15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7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envejecimiento 2005-2050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/>
              </a:rPr>
              <a:t>Seguimiento al Plan estratégico – Avances junio 2019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9E54A94-C2D7-4F43-9C55-5A50472CCD4B}"/>
              </a:ext>
            </a:extLst>
          </p:cNvPr>
          <p:cNvSpPr/>
          <p:nvPr/>
        </p:nvSpPr>
        <p:spPr>
          <a:xfrm>
            <a:off x="954138" y="1707316"/>
            <a:ext cx="477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Objetivo 5</a:t>
            </a:r>
          </a:p>
        </p:txBody>
      </p:sp>
      <p:sp>
        <p:nvSpPr>
          <p:cNvPr id="18" name="CuadroTexto 5">
            <a:extLst>
              <a:ext uri="{FF2B5EF4-FFF2-40B4-BE49-F238E27FC236}">
                <a16:creationId xmlns:a16="http://schemas.microsoft.com/office/drawing/2014/main" id="{24316B87-484F-48C1-90F0-2B5C8E2E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38" y="993874"/>
            <a:ext cx="8568310" cy="646986"/>
          </a:xfrm>
          <a:prstGeom prst="round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ＭＳ Ｐゴシック" charset="-128"/>
                <a:cs typeface="Calibri" panose="020F0502020204030204" pitchFamily="34" charset="0"/>
              </a:rPr>
              <a:t>Eficiencia institucional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608CD15-1660-4311-B9D7-08EAC5BE0B61}"/>
              </a:ext>
            </a:extLst>
          </p:cNvPr>
          <p:cNvSpPr/>
          <p:nvPr/>
        </p:nvSpPr>
        <p:spPr>
          <a:xfrm>
            <a:off x="1027611" y="2255448"/>
            <a:ext cx="83915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Fortalecer </a:t>
            </a:r>
            <a:r>
              <a:rPr lang="es-E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la capacidad institucional y el talento humano </a:t>
            </a: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a través de la optimización de la operación interna, el mejoramiento de los procesos y los procedimientos, y el desarrollo de competencias, con el propósito de incrementar la productividad organizacional y  la calidad de los servicios que presta la Secretaría Distrital de Integración Social.</a:t>
            </a:r>
          </a:p>
        </p:txBody>
      </p:sp>
      <p:sp>
        <p:nvSpPr>
          <p:cNvPr id="21" name="Rectángulo redondeado 29">
            <a:extLst>
              <a:ext uri="{FF2B5EF4-FFF2-40B4-BE49-F238E27FC236}">
                <a16:creationId xmlns:a16="http://schemas.microsoft.com/office/drawing/2014/main" id="{A9943DB9-9ECF-40D1-AFEC-65A381170EA2}"/>
              </a:ext>
            </a:extLst>
          </p:cNvPr>
          <p:cNvSpPr/>
          <p:nvPr/>
        </p:nvSpPr>
        <p:spPr>
          <a:xfrm>
            <a:off x="9612551" y="4245051"/>
            <a:ext cx="1534672" cy="11709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8F8FAB1-C1AD-4FA3-906C-9F8B2581FD2F}"/>
              </a:ext>
            </a:extLst>
          </p:cNvPr>
          <p:cNvSpPr txBox="1"/>
          <p:nvPr/>
        </p:nvSpPr>
        <p:spPr>
          <a:xfrm>
            <a:off x="9612551" y="4445816"/>
            <a:ext cx="153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ES" sz="4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58%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867D0E-DDD2-42A4-9F16-1D7DE5D59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95" y="1841625"/>
            <a:ext cx="1813584" cy="18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1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envejecimiento 2005-2050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/>
              </a:rPr>
              <a:t>Avances principales metas - junio 2019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068668" y="1384780"/>
            <a:ext cx="405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Objetivo 5</a:t>
            </a:r>
          </a:p>
        </p:txBody>
      </p:sp>
      <p:sp>
        <p:nvSpPr>
          <p:cNvPr id="16" name="Elipse 22">
            <a:extLst>
              <a:ext uri="{FF2B5EF4-FFF2-40B4-BE49-F238E27FC236}">
                <a16:creationId xmlns:a16="http://schemas.microsoft.com/office/drawing/2014/main" id="{F639786B-BDD6-49F6-AF60-C366AD7D3B4A}"/>
              </a:ext>
            </a:extLst>
          </p:cNvPr>
          <p:cNvSpPr/>
          <p:nvPr/>
        </p:nvSpPr>
        <p:spPr>
          <a:xfrm>
            <a:off x="4422000" y="4344508"/>
            <a:ext cx="3348000" cy="1716175"/>
          </a:xfrm>
          <a:prstGeom prst="roundRect">
            <a:avLst>
              <a:gd name="adj" fmla="val 11939"/>
            </a:avLst>
          </a:prstGeom>
          <a:solidFill>
            <a:schemeClr val="bg1">
              <a:alpha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incluyó al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</a:t>
            </a:r>
            <a:r>
              <a:rPr lang="es-CO" sz="1600" dirty="0">
                <a:solidFill>
                  <a:srgbClr val="003E65"/>
                </a:solidFill>
              </a:rPr>
              <a:t> del talento humano vinculado a los procesos formativos institucionales </a:t>
            </a:r>
          </a:p>
        </p:txBody>
      </p:sp>
      <p:sp>
        <p:nvSpPr>
          <p:cNvPr id="17" name="Rectángulo redondeado 57">
            <a:extLst>
              <a:ext uri="{FF2B5EF4-FFF2-40B4-BE49-F238E27FC236}">
                <a16:creationId xmlns:a16="http://schemas.microsoft.com/office/drawing/2014/main" id="{AEA71926-9687-4B4E-893F-5FE8F5C8FABF}"/>
              </a:ext>
            </a:extLst>
          </p:cNvPr>
          <p:cNvSpPr/>
          <p:nvPr/>
        </p:nvSpPr>
        <p:spPr>
          <a:xfrm>
            <a:off x="4602000" y="5460306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100%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100%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BC8C58C-1923-46AE-B935-E722EFD37A9B}"/>
              </a:ext>
            </a:extLst>
          </p:cNvPr>
          <p:cNvSpPr/>
          <p:nvPr/>
        </p:nvSpPr>
        <p:spPr>
          <a:xfrm>
            <a:off x="850898" y="3363564"/>
            <a:ext cx="3348000" cy="1716176"/>
          </a:xfrm>
          <a:prstGeom prst="roundRect">
            <a:avLst>
              <a:gd name="adj" fmla="val 11939"/>
            </a:avLst>
          </a:prstGeom>
          <a:solidFill>
            <a:schemeClr val="bg1">
              <a:alpha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80% </a:t>
            </a:r>
            <a:r>
              <a:rPr lang="es-CO" sz="1600" dirty="0">
                <a:solidFill>
                  <a:srgbClr val="003E65"/>
                </a:solidFill>
              </a:rPr>
              <a:t>de avance en la realización de un proceso de reorganización institucional del talento humano</a:t>
            </a:r>
          </a:p>
        </p:txBody>
      </p:sp>
      <p:sp>
        <p:nvSpPr>
          <p:cNvPr id="24" name="Rectángulo redondeado 32">
            <a:extLst>
              <a:ext uri="{FF2B5EF4-FFF2-40B4-BE49-F238E27FC236}">
                <a16:creationId xmlns:a16="http://schemas.microsoft.com/office/drawing/2014/main" id="{9E210051-3894-490F-BA3F-81DD74C049AE}"/>
              </a:ext>
            </a:extLst>
          </p:cNvPr>
          <p:cNvSpPr/>
          <p:nvPr/>
        </p:nvSpPr>
        <p:spPr>
          <a:xfrm>
            <a:off x="1030898" y="4454163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80%</a:t>
            </a:r>
          </a:p>
        </p:txBody>
      </p:sp>
      <p:sp>
        <p:nvSpPr>
          <p:cNvPr id="26" name="Elipse 22">
            <a:extLst>
              <a:ext uri="{FF2B5EF4-FFF2-40B4-BE49-F238E27FC236}">
                <a16:creationId xmlns:a16="http://schemas.microsoft.com/office/drawing/2014/main" id="{F6356BF4-BA56-4638-AC8C-2EDB2DC77405}"/>
              </a:ext>
            </a:extLst>
          </p:cNvPr>
          <p:cNvSpPr/>
          <p:nvPr/>
        </p:nvSpPr>
        <p:spPr>
          <a:xfrm>
            <a:off x="450282" y="1295458"/>
            <a:ext cx="3348000" cy="1726415"/>
          </a:xfrm>
          <a:prstGeom prst="roundRect">
            <a:avLst>
              <a:gd name="adj" fmla="val 11939"/>
            </a:avLst>
          </a:prstGeom>
          <a:solidFill>
            <a:schemeClr val="bg1">
              <a:alpha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formaron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440 servidores </a:t>
            </a:r>
            <a:r>
              <a:rPr lang="es-CO" sz="1600" dirty="0">
                <a:solidFill>
                  <a:srgbClr val="003E65"/>
                </a:solidFill>
              </a:rPr>
              <a:t>públicos y contratistas en derechos sexuales y derechos reproductivos</a:t>
            </a:r>
          </a:p>
        </p:txBody>
      </p:sp>
      <p:sp>
        <p:nvSpPr>
          <p:cNvPr id="28" name="Rectángulo redondeado 39">
            <a:extLst>
              <a:ext uri="{FF2B5EF4-FFF2-40B4-BE49-F238E27FC236}">
                <a16:creationId xmlns:a16="http://schemas.microsoft.com/office/drawing/2014/main" id="{1880771F-B2B7-40F1-AF20-D38868D5B432}"/>
              </a:ext>
            </a:extLst>
          </p:cNvPr>
          <p:cNvSpPr/>
          <p:nvPr/>
        </p:nvSpPr>
        <p:spPr>
          <a:xfrm>
            <a:off x="630282" y="2419889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441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100,2%</a:t>
            </a:r>
          </a:p>
        </p:txBody>
      </p:sp>
      <p:sp>
        <p:nvSpPr>
          <p:cNvPr id="29" name="Elipse 22">
            <a:extLst>
              <a:ext uri="{FF2B5EF4-FFF2-40B4-BE49-F238E27FC236}">
                <a16:creationId xmlns:a16="http://schemas.microsoft.com/office/drawing/2014/main" id="{55A023F7-8706-4C6C-AE51-401381748B26}"/>
              </a:ext>
            </a:extLst>
          </p:cNvPr>
          <p:cNvSpPr/>
          <p:nvPr/>
        </p:nvSpPr>
        <p:spPr>
          <a:xfrm>
            <a:off x="8314660" y="1099334"/>
            <a:ext cx="3522042" cy="1922539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aumentó en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12,84% </a:t>
            </a:r>
            <a:r>
              <a:rPr lang="es-CO" sz="1600" dirty="0">
                <a:solidFill>
                  <a:srgbClr val="003E65"/>
                </a:solidFill>
              </a:rPr>
              <a:t>la apropiación de la cultura del servicio, la transparencia, el cuidado de lo público y control social en la Secretaría</a:t>
            </a:r>
          </a:p>
        </p:txBody>
      </p:sp>
      <p:sp>
        <p:nvSpPr>
          <p:cNvPr id="30" name="Rectángulo redondeado 41">
            <a:extLst>
              <a:ext uri="{FF2B5EF4-FFF2-40B4-BE49-F238E27FC236}">
                <a16:creationId xmlns:a16="http://schemas.microsoft.com/office/drawing/2014/main" id="{3FC50641-3091-463E-B8B3-12366A6E0CED}"/>
              </a:ext>
            </a:extLst>
          </p:cNvPr>
          <p:cNvSpPr/>
          <p:nvPr/>
        </p:nvSpPr>
        <p:spPr>
          <a:xfrm>
            <a:off x="8621210" y="2437307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15%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86%</a:t>
            </a:r>
          </a:p>
        </p:txBody>
      </p:sp>
      <p:sp>
        <p:nvSpPr>
          <p:cNvPr id="31" name="Elipse 22">
            <a:extLst>
              <a:ext uri="{FF2B5EF4-FFF2-40B4-BE49-F238E27FC236}">
                <a16:creationId xmlns:a16="http://schemas.microsoft.com/office/drawing/2014/main" id="{15386F66-13F9-407E-A614-36212F3215EE}"/>
              </a:ext>
            </a:extLst>
          </p:cNvPr>
          <p:cNvSpPr/>
          <p:nvPr/>
        </p:nvSpPr>
        <p:spPr>
          <a:xfrm>
            <a:off x="8000850" y="3363564"/>
            <a:ext cx="3348000" cy="1922539"/>
          </a:xfrm>
          <a:prstGeom prst="roundRect">
            <a:avLst>
              <a:gd name="adj" fmla="val 11939"/>
            </a:avLst>
          </a:prstGeom>
          <a:solidFill>
            <a:schemeClr val="bg1">
              <a:alpha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vincularon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1.249 servidores públicos </a:t>
            </a:r>
            <a:r>
              <a:rPr lang="es-CO" sz="1600" dirty="0">
                <a:solidFill>
                  <a:srgbClr val="003E65"/>
                </a:solidFill>
              </a:rPr>
              <a:t>en procesos de competencias para la atención inclusiva a personas con discapacidad</a:t>
            </a:r>
          </a:p>
        </p:txBody>
      </p:sp>
      <p:sp>
        <p:nvSpPr>
          <p:cNvPr id="32" name="Rectángulo redondeado 42">
            <a:extLst>
              <a:ext uri="{FF2B5EF4-FFF2-40B4-BE49-F238E27FC236}">
                <a16:creationId xmlns:a16="http://schemas.microsoft.com/office/drawing/2014/main" id="{EE653403-7172-415E-985A-2A41E20BAF6D}"/>
              </a:ext>
            </a:extLst>
          </p:cNvPr>
          <p:cNvSpPr/>
          <p:nvPr/>
        </p:nvSpPr>
        <p:spPr>
          <a:xfrm>
            <a:off x="8202393" y="4680573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1.500 Cumplimiento: 83%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7824015-3409-49BF-AE60-C190AB5B8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11" y="2170094"/>
            <a:ext cx="934978" cy="9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envejecimiento 2005-2050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/>
              </a:rPr>
              <a:t>Avances principales metas - junio 2019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068668" y="1384780"/>
            <a:ext cx="405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Objetivo 5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7824015-3409-49BF-AE60-C190AB5B8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11" y="2170094"/>
            <a:ext cx="934978" cy="934978"/>
          </a:xfrm>
          <a:prstGeom prst="rect">
            <a:avLst/>
          </a:prstGeom>
        </p:spPr>
      </p:pic>
      <p:sp>
        <p:nvSpPr>
          <p:cNvPr id="20" name="Rectángulo redondeado 26">
            <a:extLst>
              <a:ext uri="{FF2B5EF4-FFF2-40B4-BE49-F238E27FC236}">
                <a16:creationId xmlns:a16="http://schemas.microsoft.com/office/drawing/2014/main" id="{F34B1653-81F6-47F9-BD20-53BA9831E8D5}"/>
              </a:ext>
            </a:extLst>
          </p:cNvPr>
          <p:cNvSpPr/>
          <p:nvPr/>
        </p:nvSpPr>
        <p:spPr>
          <a:xfrm>
            <a:off x="971177" y="1897900"/>
            <a:ext cx="3348000" cy="198351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80% </a:t>
            </a:r>
            <a:r>
              <a:rPr lang="es-CO" sz="1600" dirty="0">
                <a:solidFill>
                  <a:srgbClr val="003E65"/>
                </a:solidFill>
              </a:rPr>
              <a:t>de avance en la implementación de un sistema oral en las acciones jurisdiccionales en al menos 4 comisarías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21" name="Rectángulo redondeado 45">
            <a:extLst>
              <a:ext uri="{FF2B5EF4-FFF2-40B4-BE49-F238E27FC236}">
                <a16:creationId xmlns:a16="http://schemas.microsoft.com/office/drawing/2014/main" id="{CAED652E-E4A2-4D56-86A8-512728DD62C5}"/>
              </a:ext>
            </a:extLst>
          </p:cNvPr>
          <p:cNvSpPr/>
          <p:nvPr/>
        </p:nvSpPr>
        <p:spPr>
          <a:xfrm>
            <a:off x="1151177" y="3240554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80%</a:t>
            </a:r>
          </a:p>
        </p:txBody>
      </p:sp>
      <p:sp>
        <p:nvSpPr>
          <p:cNvPr id="22" name="Elipse 22">
            <a:extLst>
              <a:ext uri="{FF2B5EF4-FFF2-40B4-BE49-F238E27FC236}">
                <a16:creationId xmlns:a16="http://schemas.microsoft.com/office/drawing/2014/main" id="{DED09EDC-6D9D-48EA-9285-41EE3AA2BF2C}"/>
              </a:ext>
            </a:extLst>
          </p:cNvPr>
          <p:cNvSpPr/>
          <p:nvPr/>
        </p:nvSpPr>
        <p:spPr>
          <a:xfrm>
            <a:off x="6573039" y="4546745"/>
            <a:ext cx="3348000" cy="1383792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realizó mantenimiento al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62% de los equipamientos </a:t>
            </a:r>
            <a:r>
              <a:rPr lang="es-CO" sz="1600" dirty="0">
                <a:solidFill>
                  <a:srgbClr val="003E65"/>
                </a:solidFill>
              </a:rPr>
              <a:t>de la Secretaría</a:t>
            </a:r>
          </a:p>
        </p:txBody>
      </p:sp>
      <p:sp>
        <p:nvSpPr>
          <p:cNvPr id="25" name="Rectángulo redondeado 31">
            <a:extLst>
              <a:ext uri="{FF2B5EF4-FFF2-40B4-BE49-F238E27FC236}">
                <a16:creationId xmlns:a16="http://schemas.microsoft.com/office/drawing/2014/main" id="{03F46C5A-C906-4573-8291-2F9311F06F7A}"/>
              </a:ext>
            </a:extLst>
          </p:cNvPr>
          <p:cNvSpPr/>
          <p:nvPr/>
        </p:nvSpPr>
        <p:spPr>
          <a:xfrm>
            <a:off x="6753039" y="5323641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70%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88%</a:t>
            </a:r>
          </a:p>
        </p:txBody>
      </p:sp>
      <p:sp>
        <p:nvSpPr>
          <p:cNvPr id="36" name="Elipse 22">
            <a:extLst>
              <a:ext uri="{FF2B5EF4-FFF2-40B4-BE49-F238E27FC236}">
                <a16:creationId xmlns:a16="http://schemas.microsoft.com/office/drawing/2014/main" id="{E342E869-A04B-4D85-AE7D-F7FD5F621DB9}"/>
              </a:ext>
            </a:extLst>
          </p:cNvPr>
          <p:cNvSpPr/>
          <p:nvPr/>
        </p:nvSpPr>
        <p:spPr>
          <a:xfrm>
            <a:off x="7830425" y="1897900"/>
            <a:ext cx="3348000" cy="1983517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avanzó en la construcción de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2 jardines infantiles</a:t>
            </a:r>
            <a:r>
              <a:rPr lang="es-CO" sz="1600" dirty="0">
                <a:solidFill>
                  <a:srgbClr val="003E65"/>
                </a:solidFill>
              </a:rPr>
              <a:t> para la prestación del servicio de ámbito institucional a la primera infancia vulnerable de la ciudad </a:t>
            </a:r>
          </a:p>
        </p:txBody>
      </p:sp>
      <p:sp>
        <p:nvSpPr>
          <p:cNvPr id="37" name="Rectángulo redondeado 32">
            <a:extLst>
              <a:ext uri="{FF2B5EF4-FFF2-40B4-BE49-F238E27FC236}">
                <a16:creationId xmlns:a16="http://schemas.microsoft.com/office/drawing/2014/main" id="{D5704B0E-4D96-4134-A92A-9B125AA9E28D}"/>
              </a:ext>
            </a:extLst>
          </p:cNvPr>
          <p:cNvSpPr/>
          <p:nvPr/>
        </p:nvSpPr>
        <p:spPr>
          <a:xfrm>
            <a:off x="8010425" y="3240554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13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15%</a:t>
            </a:r>
          </a:p>
        </p:txBody>
      </p:sp>
      <p:sp>
        <p:nvSpPr>
          <p:cNvPr id="41" name="Elipse 22">
            <a:extLst>
              <a:ext uri="{FF2B5EF4-FFF2-40B4-BE49-F238E27FC236}">
                <a16:creationId xmlns:a16="http://schemas.microsoft.com/office/drawing/2014/main" id="{C017FFE5-997D-4A5B-B12D-80384F99B9BE}"/>
              </a:ext>
            </a:extLst>
          </p:cNvPr>
          <p:cNvSpPr/>
          <p:nvPr/>
        </p:nvSpPr>
        <p:spPr>
          <a:xfrm>
            <a:off x="2314252" y="4546745"/>
            <a:ext cx="3348000" cy="1383792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avanzó en la construcción de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 centro día</a:t>
            </a:r>
            <a:r>
              <a:rPr lang="es-CO" sz="1600" dirty="0">
                <a:solidFill>
                  <a:srgbClr val="003E65"/>
                </a:solidFill>
              </a:rPr>
              <a:t> para personas mayores</a:t>
            </a:r>
          </a:p>
        </p:txBody>
      </p:sp>
      <p:sp>
        <p:nvSpPr>
          <p:cNvPr id="42" name="Rectángulo redondeado 22">
            <a:extLst>
              <a:ext uri="{FF2B5EF4-FFF2-40B4-BE49-F238E27FC236}">
                <a16:creationId xmlns:a16="http://schemas.microsoft.com/office/drawing/2014/main" id="{AD405546-E129-44B8-BBEB-A2ACA53C40BC}"/>
              </a:ext>
            </a:extLst>
          </p:cNvPr>
          <p:cNvSpPr/>
          <p:nvPr/>
        </p:nvSpPr>
        <p:spPr>
          <a:xfrm>
            <a:off x="2521627" y="5323641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5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20%</a:t>
            </a:r>
          </a:p>
        </p:txBody>
      </p:sp>
    </p:spTree>
    <p:extLst>
      <p:ext uri="{BB962C8B-B14F-4D97-AF65-F5344CB8AC3E}">
        <p14:creationId xmlns:p14="http://schemas.microsoft.com/office/powerpoint/2010/main" val="22760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Seguimiento al Plan estratégico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13 CuadroTexto"/>
          <p:cNvSpPr txBox="1"/>
          <p:nvPr/>
        </p:nvSpPr>
        <p:spPr>
          <a:xfrm>
            <a:off x="4000104" y="5388989"/>
            <a:ext cx="1291898" cy="408623"/>
          </a:xfrm>
          <a:prstGeom prst="round2DiagRect">
            <a:avLst/>
          </a:prstGeom>
          <a:solidFill>
            <a:srgbClr val="1C76D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Qué hace</a:t>
            </a:r>
          </a:p>
        </p:txBody>
      </p:sp>
      <p:sp>
        <p:nvSpPr>
          <p:cNvPr id="32" name="14 CuadroTexto"/>
          <p:cNvSpPr txBox="1"/>
          <p:nvPr/>
        </p:nvSpPr>
        <p:spPr>
          <a:xfrm>
            <a:off x="5952593" y="5388988"/>
            <a:ext cx="2070263" cy="408623"/>
          </a:xfrm>
          <a:prstGeom prst="round2DiagRect">
            <a:avLst/>
          </a:prstGeom>
          <a:solidFill>
            <a:srgbClr val="0099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Para qué lo hace</a:t>
            </a:r>
          </a:p>
        </p:txBody>
      </p:sp>
      <p:sp>
        <p:nvSpPr>
          <p:cNvPr id="36" name="13 CuadroTexto"/>
          <p:cNvSpPr txBox="1"/>
          <p:nvPr/>
        </p:nvSpPr>
        <p:spPr>
          <a:xfrm>
            <a:off x="850898" y="5388990"/>
            <a:ext cx="2488615" cy="408623"/>
          </a:xfrm>
          <a:prstGeom prst="round2DiagRect">
            <a:avLst/>
          </a:prstGeom>
          <a:solidFill>
            <a:srgbClr val="003E65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Qué es la Secretaría</a:t>
            </a:r>
          </a:p>
        </p:txBody>
      </p:sp>
      <p:sp>
        <p:nvSpPr>
          <p:cNvPr id="37" name="14 CuadroTexto"/>
          <p:cNvSpPr txBox="1"/>
          <p:nvPr/>
        </p:nvSpPr>
        <p:spPr>
          <a:xfrm>
            <a:off x="8683447" y="5391231"/>
            <a:ext cx="2274195" cy="408623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Para quién lo hace</a:t>
            </a:r>
          </a:p>
        </p:txBody>
      </p:sp>
      <p:sp>
        <p:nvSpPr>
          <p:cNvPr id="42" name="Redondear rectángulo de esquina diagonal 41"/>
          <p:cNvSpPr/>
          <p:nvPr/>
        </p:nvSpPr>
        <p:spPr>
          <a:xfrm>
            <a:off x="1123287" y="1473524"/>
            <a:ext cx="9607138" cy="2962513"/>
          </a:xfrm>
          <a:prstGeom prst="round2Diag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ES_tradnl" sz="2400" dirty="0">
                <a:solidFill>
                  <a:srgbClr val="FFFFFF"/>
                </a:solidFill>
                <a:ea typeface="Calibri" panose="020F0502020204030204" pitchFamily="34" charset="0"/>
              </a:rPr>
              <a:t>La Secretaría Distrital de Integración Social,  es una entidad pública del nivel central de la ciudad de Bogotá, líder del sector social, responsable de la formulación e implementación de políticas públicas poblacionales orientadas al ejercicio de derechos.</a:t>
            </a:r>
            <a:r>
              <a:rPr lang="es-ES_tradnl" sz="2400" baseline="0" dirty="0">
                <a:solidFill>
                  <a:srgbClr val="FFFFFF"/>
                </a:solidFill>
                <a:ea typeface="Calibri" panose="020F0502020204030204" pitchFamily="34" charset="0"/>
              </a:rPr>
              <a:t> O</a:t>
            </a:r>
            <a:r>
              <a:rPr lang="es-ES_tradnl" sz="2400" dirty="0">
                <a:solidFill>
                  <a:srgbClr val="FFFFFF"/>
                </a:solidFill>
                <a:ea typeface="Calibri" panose="020F0502020204030204" pitchFamily="34" charset="0"/>
              </a:rPr>
              <a:t>frece servicios sociales y promueve de forma articulada, la inclusión social, el desarrollo de capacidades y la mejora en la calidad de vida de la población en mayor condición de vulnerabilidad, con un enfoque territorial.</a:t>
            </a:r>
            <a:endParaRPr lang="es-CO" sz="2400" dirty="0">
              <a:solidFill>
                <a:srgbClr val="FFFFFF"/>
              </a:solidFill>
            </a:endParaRPr>
          </a:p>
        </p:txBody>
      </p:sp>
      <p:sp>
        <p:nvSpPr>
          <p:cNvPr id="55" name="CuadroTexto 5">
            <a:extLst>
              <a:ext uri="{FF2B5EF4-FFF2-40B4-BE49-F238E27FC236}">
                <a16:creationId xmlns:a16="http://schemas.microsoft.com/office/drawing/2014/main" id="{3B93AA36-C5CE-4459-9A7E-BB6FA494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17" y="824986"/>
            <a:ext cx="7159557" cy="783193"/>
          </a:xfrm>
          <a:prstGeom prst="round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s-CO" sz="4000" dirty="0">
                <a:latin typeface="Arial Rounded MT Bold" panose="020F0704030504030204" pitchFamily="34" charset="0"/>
              </a:rPr>
              <a:t>Misión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75809" y="1657147"/>
            <a:ext cx="102963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600" dirty="0">
                <a:solidFill>
                  <a:srgbClr val="003E65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La Secretaría Distrital de Integración Social,  es una entidad pública del nivel central de la ciudad de Bogotá, </a:t>
            </a:r>
            <a:r>
              <a:rPr lang="es-ES_tradnl" sz="2600" dirty="0">
                <a:solidFill>
                  <a:srgbClr val="0070C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líder del sector social, responsable de la formulación e implementación de políticas públicas poblacionales orientadas al ejercicio de derechos. Ofrece servicios sociales </a:t>
            </a:r>
            <a:r>
              <a:rPr lang="es-ES_tradnl" sz="2600" dirty="0">
                <a:solidFill>
                  <a:srgbClr val="009999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y promueve de forma articulada, la inclusión social, el desarrollo de capacidades y la mejora en la calidad de vida </a:t>
            </a:r>
            <a:r>
              <a:rPr lang="es-ES_tradnl" sz="2600" dirty="0">
                <a:solidFill>
                  <a:srgbClr val="00B0F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de la población en mayor condición de vulnerabilidad, con un enfoque territorial.</a:t>
            </a:r>
            <a:endParaRPr lang="es-CO" sz="26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5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envejecimiento 2005-2050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/>
              </a:rPr>
              <a:t>Avances principales metas - junio 2019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068668" y="1352882"/>
            <a:ext cx="405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Objetivo 5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7824015-3409-49BF-AE60-C190AB5B8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11" y="2170094"/>
            <a:ext cx="934978" cy="934978"/>
          </a:xfrm>
          <a:prstGeom prst="rect">
            <a:avLst/>
          </a:prstGeom>
        </p:spPr>
      </p:pic>
      <p:sp>
        <p:nvSpPr>
          <p:cNvPr id="18" name="Elipse 22">
            <a:extLst>
              <a:ext uri="{FF2B5EF4-FFF2-40B4-BE49-F238E27FC236}">
                <a16:creationId xmlns:a16="http://schemas.microsoft.com/office/drawing/2014/main" id="{2B7AE04D-8C9A-483A-8026-89EC870E072E}"/>
              </a:ext>
            </a:extLst>
          </p:cNvPr>
          <p:cNvSpPr/>
          <p:nvPr/>
        </p:nvSpPr>
        <p:spPr>
          <a:xfrm>
            <a:off x="6666896" y="3838432"/>
            <a:ext cx="3348000" cy="1821093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gestionó la implementación del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74% de los lineamientos ambientales </a:t>
            </a:r>
            <a:r>
              <a:rPr lang="es-CO" sz="1600" dirty="0">
                <a:solidFill>
                  <a:srgbClr val="003E65"/>
                </a:solidFill>
              </a:rPr>
              <a:t>en las unidades operativas activas de la entidad</a:t>
            </a:r>
          </a:p>
        </p:txBody>
      </p:sp>
      <p:sp>
        <p:nvSpPr>
          <p:cNvPr id="19" name="Rectángulo redondeado 41">
            <a:extLst>
              <a:ext uri="{FF2B5EF4-FFF2-40B4-BE49-F238E27FC236}">
                <a16:creationId xmlns:a16="http://schemas.microsoft.com/office/drawing/2014/main" id="{5A53B0D8-090C-43FF-AC2D-6E323B80A39B}"/>
              </a:ext>
            </a:extLst>
          </p:cNvPr>
          <p:cNvSpPr/>
          <p:nvPr/>
        </p:nvSpPr>
        <p:spPr>
          <a:xfrm>
            <a:off x="6846896" y="5024263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100%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74%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F6AF9F3-6F78-4842-8432-41CCDC6FF676}"/>
              </a:ext>
            </a:extLst>
          </p:cNvPr>
          <p:cNvSpPr/>
          <p:nvPr/>
        </p:nvSpPr>
        <p:spPr>
          <a:xfrm>
            <a:off x="874223" y="1574352"/>
            <a:ext cx="3348000" cy="1499774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implementó el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45% </a:t>
            </a:r>
            <a:r>
              <a:rPr lang="es-CO" sz="1600" dirty="0">
                <a:solidFill>
                  <a:srgbClr val="003E65"/>
                </a:solidFill>
              </a:rPr>
              <a:t>del subsistema interno de Gestión Documental y Archivo</a:t>
            </a:r>
          </a:p>
        </p:txBody>
      </p:sp>
      <p:sp>
        <p:nvSpPr>
          <p:cNvPr id="24" name="Rectángulo redondeado 57">
            <a:extLst>
              <a:ext uri="{FF2B5EF4-FFF2-40B4-BE49-F238E27FC236}">
                <a16:creationId xmlns:a16="http://schemas.microsoft.com/office/drawing/2014/main" id="{A8328FEE-ACB9-4B03-A2E5-B9976F7430A2}"/>
              </a:ext>
            </a:extLst>
          </p:cNvPr>
          <p:cNvSpPr/>
          <p:nvPr/>
        </p:nvSpPr>
        <p:spPr>
          <a:xfrm>
            <a:off x="1054223" y="2420149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46%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98%</a:t>
            </a:r>
          </a:p>
        </p:txBody>
      </p:sp>
      <p:sp>
        <p:nvSpPr>
          <p:cNvPr id="26" name="Elipse 22">
            <a:extLst>
              <a:ext uri="{FF2B5EF4-FFF2-40B4-BE49-F238E27FC236}">
                <a16:creationId xmlns:a16="http://schemas.microsoft.com/office/drawing/2014/main" id="{DEB7F9C8-817E-448E-9DBA-264F9774500A}"/>
              </a:ext>
            </a:extLst>
          </p:cNvPr>
          <p:cNvSpPr/>
          <p:nvPr/>
        </p:nvSpPr>
        <p:spPr>
          <a:xfrm>
            <a:off x="8232797" y="1579677"/>
            <a:ext cx="3348000" cy="1651203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adecuaron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 centros crecer a condiciones de ajuste razonable </a:t>
            </a:r>
            <a:r>
              <a:rPr lang="es-CO" sz="1600" dirty="0">
                <a:solidFill>
                  <a:srgbClr val="003E65"/>
                </a:solidFill>
              </a:rPr>
              <a:t>para atención de menores de 18 años con discapacidad</a:t>
            </a:r>
          </a:p>
        </p:txBody>
      </p:sp>
      <p:sp>
        <p:nvSpPr>
          <p:cNvPr id="28" name="Rectángulo redondeado 42">
            <a:extLst>
              <a:ext uri="{FF2B5EF4-FFF2-40B4-BE49-F238E27FC236}">
                <a16:creationId xmlns:a16="http://schemas.microsoft.com/office/drawing/2014/main" id="{DFEA8DC6-55E7-4DF4-B577-C73166CF8590}"/>
              </a:ext>
            </a:extLst>
          </p:cNvPr>
          <p:cNvSpPr/>
          <p:nvPr/>
        </p:nvSpPr>
        <p:spPr>
          <a:xfrm>
            <a:off x="8412797" y="2657417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17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38%</a:t>
            </a:r>
          </a:p>
        </p:txBody>
      </p:sp>
      <p:sp>
        <p:nvSpPr>
          <p:cNvPr id="29" name="Elipse 22">
            <a:extLst>
              <a:ext uri="{FF2B5EF4-FFF2-40B4-BE49-F238E27FC236}">
                <a16:creationId xmlns:a16="http://schemas.microsoft.com/office/drawing/2014/main" id="{EC54D934-48D3-4869-AD90-9DDBECC89877}"/>
              </a:ext>
            </a:extLst>
          </p:cNvPr>
          <p:cNvSpPr/>
          <p:nvPr/>
        </p:nvSpPr>
        <p:spPr>
          <a:xfrm>
            <a:off x="2000885" y="3852470"/>
            <a:ext cx="3445839" cy="2164967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avanzó en realizar a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 jardines infantiles</a:t>
            </a:r>
            <a:r>
              <a:rPr lang="es-CO" sz="1600" dirty="0">
                <a:solidFill>
                  <a:srgbClr val="003E65"/>
                </a:solidFill>
              </a:rPr>
              <a:t> el reforzamiento  estructural y/o restitución para la atención integral a la primera infancia, en cumplimiento de la norma NSR-10</a:t>
            </a:r>
          </a:p>
        </p:txBody>
      </p:sp>
      <p:sp>
        <p:nvSpPr>
          <p:cNvPr id="30" name="Rectángulo redondeado 28">
            <a:extLst>
              <a:ext uri="{FF2B5EF4-FFF2-40B4-BE49-F238E27FC236}">
                <a16:creationId xmlns:a16="http://schemas.microsoft.com/office/drawing/2014/main" id="{AD1ADC03-5E2E-4053-9FA2-34C05F5046BE}"/>
              </a:ext>
            </a:extLst>
          </p:cNvPr>
          <p:cNvSpPr/>
          <p:nvPr/>
        </p:nvSpPr>
        <p:spPr>
          <a:xfrm>
            <a:off x="2207013" y="5414773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7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86%</a:t>
            </a:r>
          </a:p>
        </p:txBody>
      </p:sp>
    </p:spTree>
    <p:extLst>
      <p:ext uri="{BB962C8B-B14F-4D97-AF65-F5344CB8AC3E}">
        <p14:creationId xmlns:p14="http://schemas.microsoft.com/office/powerpoint/2010/main" val="367729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Índice de envejecimiento 2005-2050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/>
              </a:rPr>
              <a:t>Avances principales metas - junio 2019</a:t>
            </a:r>
            <a:endParaRPr kumimoji="0" lang="es-E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068668" y="1352882"/>
            <a:ext cx="405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Objetivo 5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7824015-3409-49BF-AE60-C190AB5B8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11" y="2170094"/>
            <a:ext cx="934978" cy="934978"/>
          </a:xfrm>
          <a:prstGeom prst="rect">
            <a:avLst/>
          </a:prstGeom>
        </p:spPr>
      </p:pic>
      <p:sp>
        <p:nvSpPr>
          <p:cNvPr id="20" name="Rectángulo redondeado 32">
            <a:extLst>
              <a:ext uri="{FF2B5EF4-FFF2-40B4-BE49-F238E27FC236}">
                <a16:creationId xmlns:a16="http://schemas.microsoft.com/office/drawing/2014/main" id="{23D62E8F-7E99-420B-9C02-9F5A106F87A1}"/>
              </a:ext>
            </a:extLst>
          </p:cNvPr>
          <p:cNvSpPr/>
          <p:nvPr/>
        </p:nvSpPr>
        <p:spPr>
          <a:xfrm>
            <a:off x="8327814" y="1472279"/>
            <a:ext cx="3348000" cy="17274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ES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67%</a:t>
            </a:r>
            <a:r>
              <a:rPr lang="es-ES" sz="1600" dirty="0">
                <a:solidFill>
                  <a:srgbClr val="003E65"/>
                </a:solidFill>
              </a:rPr>
              <a:t> de avance la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modernización</a:t>
            </a:r>
            <a:r>
              <a:rPr lang="es-CO" sz="1600" dirty="0">
                <a:solidFill>
                  <a:srgbClr val="003E65"/>
                </a:solidFill>
              </a:rPr>
              <a:t> de la infraestructura tecnológica obsoleta de misión crítica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21" name="Rectángulo redondeado 42">
            <a:extLst>
              <a:ext uri="{FF2B5EF4-FFF2-40B4-BE49-F238E27FC236}">
                <a16:creationId xmlns:a16="http://schemas.microsoft.com/office/drawing/2014/main" id="{55BC73EC-9E10-48E2-A488-4912018378ED}"/>
              </a:ext>
            </a:extLst>
          </p:cNvPr>
          <p:cNvSpPr/>
          <p:nvPr/>
        </p:nvSpPr>
        <p:spPr>
          <a:xfrm>
            <a:off x="8507814" y="2591354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100%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67%</a:t>
            </a:r>
          </a:p>
        </p:txBody>
      </p:sp>
      <p:sp>
        <p:nvSpPr>
          <p:cNvPr id="22" name="Rectángulo redondeado 36">
            <a:extLst>
              <a:ext uri="{FF2B5EF4-FFF2-40B4-BE49-F238E27FC236}">
                <a16:creationId xmlns:a16="http://schemas.microsoft.com/office/drawing/2014/main" id="{CB946266-4C45-45E6-95C9-9B9A47A4C8EE}"/>
              </a:ext>
            </a:extLst>
          </p:cNvPr>
          <p:cNvSpPr/>
          <p:nvPr/>
        </p:nvSpPr>
        <p:spPr>
          <a:xfrm>
            <a:off x="8111090" y="3722379"/>
            <a:ext cx="3384723" cy="20792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ES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 </a:t>
            </a:r>
            <a:r>
              <a:rPr lang="es-ES" sz="1600" dirty="0">
                <a:solidFill>
                  <a:srgbClr val="003E65"/>
                </a:solidFill>
              </a:rPr>
              <a:t>de avance en la </a:t>
            </a:r>
            <a:r>
              <a:rPr lang="es-CO" sz="1600" dirty="0">
                <a:solidFill>
                  <a:srgbClr val="003E65"/>
                </a:solidFill>
              </a:rPr>
              <a:t>implementación del Sistema Integrado de Gestión en la Secretaría y sus subdirecciones locales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25" name="Rectángulo redondeado 43">
            <a:extLst>
              <a:ext uri="{FF2B5EF4-FFF2-40B4-BE49-F238E27FC236}">
                <a16:creationId xmlns:a16="http://schemas.microsoft.com/office/drawing/2014/main" id="{FE5F3CF3-0FDC-421E-8E47-85B6E1B09346}"/>
              </a:ext>
            </a:extLst>
          </p:cNvPr>
          <p:cNvSpPr/>
          <p:nvPr/>
        </p:nvSpPr>
        <p:spPr>
          <a:xfrm>
            <a:off x="8291091" y="5216053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100%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100%</a:t>
            </a:r>
          </a:p>
        </p:txBody>
      </p:sp>
      <p:sp>
        <p:nvSpPr>
          <p:cNvPr id="31" name="Rectángulo redondeado 26">
            <a:extLst>
              <a:ext uri="{FF2B5EF4-FFF2-40B4-BE49-F238E27FC236}">
                <a16:creationId xmlns:a16="http://schemas.microsoft.com/office/drawing/2014/main" id="{B468A7DC-8810-4E0F-B6DC-955EFCA1904A}"/>
              </a:ext>
            </a:extLst>
          </p:cNvPr>
          <p:cNvSpPr/>
          <p:nvPr/>
        </p:nvSpPr>
        <p:spPr>
          <a:xfrm>
            <a:off x="850898" y="3577895"/>
            <a:ext cx="3348000" cy="161974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55%</a:t>
            </a:r>
            <a:r>
              <a:rPr lang="es-CO" sz="1600" dirty="0">
                <a:solidFill>
                  <a:srgbClr val="003E65"/>
                </a:solidFill>
              </a:rPr>
              <a:t> de avance en la construcción de una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plataforma</a:t>
            </a:r>
            <a:r>
              <a:rPr lang="es-CO" sz="1600" dirty="0">
                <a:solidFill>
                  <a:srgbClr val="003E65"/>
                </a:solidFill>
              </a:rPr>
              <a:t> que orienta la planeación estratégica de la Secretaría 2016-2019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32" name="Rectángulo redondeado 45">
            <a:extLst>
              <a:ext uri="{FF2B5EF4-FFF2-40B4-BE49-F238E27FC236}">
                <a16:creationId xmlns:a16="http://schemas.microsoft.com/office/drawing/2014/main" id="{A425FDC4-745B-40FE-AE2B-C9D7DF201891}"/>
              </a:ext>
            </a:extLst>
          </p:cNvPr>
          <p:cNvSpPr/>
          <p:nvPr/>
        </p:nvSpPr>
        <p:spPr>
          <a:xfrm>
            <a:off x="1030898" y="4638778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55%</a:t>
            </a:r>
          </a:p>
        </p:txBody>
      </p:sp>
      <p:sp>
        <p:nvSpPr>
          <p:cNvPr id="36" name="Rectángulo redondeado 44">
            <a:extLst>
              <a:ext uri="{FF2B5EF4-FFF2-40B4-BE49-F238E27FC236}">
                <a16:creationId xmlns:a16="http://schemas.microsoft.com/office/drawing/2014/main" id="{E546B42C-E111-4CB9-8B09-8A0F8BB8A117}"/>
              </a:ext>
            </a:extLst>
          </p:cNvPr>
          <p:cNvSpPr/>
          <p:nvPr/>
        </p:nvSpPr>
        <p:spPr>
          <a:xfrm>
            <a:off x="857267" y="2591354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100%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100%</a:t>
            </a:r>
          </a:p>
        </p:txBody>
      </p:sp>
      <p:sp>
        <p:nvSpPr>
          <p:cNvPr id="37" name="Elipse 22">
            <a:extLst>
              <a:ext uri="{FF2B5EF4-FFF2-40B4-BE49-F238E27FC236}">
                <a16:creationId xmlns:a16="http://schemas.microsoft.com/office/drawing/2014/main" id="{2229DB35-5C3C-46F9-9D3D-C46AFD1F8A0E}"/>
              </a:ext>
            </a:extLst>
          </p:cNvPr>
          <p:cNvSpPr/>
          <p:nvPr/>
        </p:nvSpPr>
        <p:spPr>
          <a:xfrm>
            <a:off x="677267" y="1472279"/>
            <a:ext cx="3348000" cy="1688372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implementó el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100% de las normas internacionales </a:t>
            </a:r>
            <a:r>
              <a:rPr lang="es-CO" sz="1600" dirty="0">
                <a:solidFill>
                  <a:srgbClr val="003E65"/>
                </a:solidFill>
              </a:rPr>
              <a:t>de contabilidad para el sector público</a:t>
            </a:r>
          </a:p>
        </p:txBody>
      </p:sp>
      <p:sp>
        <p:nvSpPr>
          <p:cNvPr id="41" name="Elipse 22">
            <a:extLst>
              <a:ext uri="{FF2B5EF4-FFF2-40B4-BE49-F238E27FC236}">
                <a16:creationId xmlns:a16="http://schemas.microsoft.com/office/drawing/2014/main" id="{75BD97C3-9976-4328-8D82-D5B623D41A87}"/>
              </a:ext>
            </a:extLst>
          </p:cNvPr>
          <p:cNvSpPr/>
          <p:nvPr/>
        </p:nvSpPr>
        <p:spPr>
          <a:xfrm>
            <a:off x="4446938" y="4326883"/>
            <a:ext cx="3348000" cy="1703118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rgbClr val="003E65"/>
                </a:solidFill>
              </a:rPr>
              <a:t>Se alcanzaron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50.655 </a:t>
            </a:r>
            <a:r>
              <a:rPr lang="es-CO" sz="1600" dirty="0">
                <a:solidFill>
                  <a:srgbClr val="003E65"/>
                </a:solidFill>
              </a:rPr>
              <a:t>cupos de ámbito institucional con estándares de calidad superiores al 80%</a:t>
            </a:r>
          </a:p>
        </p:txBody>
      </p:sp>
      <p:sp>
        <p:nvSpPr>
          <p:cNvPr id="42" name="Rectángulo redondeado 28">
            <a:extLst>
              <a:ext uri="{FF2B5EF4-FFF2-40B4-BE49-F238E27FC236}">
                <a16:creationId xmlns:a16="http://schemas.microsoft.com/office/drawing/2014/main" id="{34251F87-9FE2-4312-8A46-2E0A10A9357B}"/>
              </a:ext>
            </a:extLst>
          </p:cNvPr>
          <p:cNvSpPr/>
          <p:nvPr/>
        </p:nvSpPr>
        <p:spPr>
          <a:xfrm>
            <a:off x="4626938" y="5462986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76.054 Cumplimiento: 67%</a:t>
            </a:r>
          </a:p>
        </p:txBody>
      </p:sp>
    </p:spTree>
    <p:extLst>
      <p:ext uri="{BB962C8B-B14F-4D97-AF65-F5344CB8AC3E}">
        <p14:creationId xmlns:p14="http://schemas.microsoft.com/office/powerpoint/2010/main" val="185970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BFDC5D-271A-43AD-9480-77D54224A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 b="706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536745C-14C8-442A-9C93-B0DEFD40E20D}"/>
              </a:ext>
            </a:extLst>
          </p:cNvPr>
          <p:cNvSpPr/>
          <p:nvPr/>
        </p:nvSpPr>
        <p:spPr>
          <a:xfrm>
            <a:off x="0" y="6031065"/>
            <a:ext cx="12192000" cy="877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97636" y="5890806"/>
            <a:ext cx="4764894" cy="87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200"/>
              </a:lnSpc>
              <a:defRPr/>
            </a:pPr>
            <a:r>
              <a:rPr lang="es-ES" sz="32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Avance a junio de 2019</a:t>
            </a:r>
            <a:endParaRPr lang="es-CO" sz="3200" dirty="0">
              <a:solidFill>
                <a:schemeClr val="bg1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7633" y="3941763"/>
            <a:ext cx="5442818" cy="825205"/>
          </a:xfrm>
          <a:prstGeom prst="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1327634" y="4774564"/>
            <a:ext cx="6333661" cy="7667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2 Rectángulo">
            <a:extLst>
              <a:ext uri="{FF2B5EF4-FFF2-40B4-BE49-F238E27FC236}">
                <a16:creationId xmlns:a16="http://schemas.microsoft.com/office/drawing/2014/main" id="{008651F9-66B1-4559-8945-1FCF8BE1E35F}"/>
              </a:ext>
            </a:extLst>
          </p:cNvPr>
          <p:cNvSpPr/>
          <p:nvPr/>
        </p:nvSpPr>
        <p:spPr>
          <a:xfrm>
            <a:off x="1401535" y="3914711"/>
            <a:ext cx="63862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300"/>
              </a:lnSpc>
              <a:defRPr/>
            </a:pPr>
            <a:r>
              <a:rPr lang="es-ES" sz="60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Seguimiento</a:t>
            </a:r>
            <a:r>
              <a:rPr lang="es-ES" sz="48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lang="es-ES" sz="36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al</a:t>
            </a:r>
            <a:r>
              <a:rPr lang="es-ES" sz="48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lang="es-ES" sz="60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cs typeface="Arial"/>
              </a:rPr>
              <a:t>Plan estratégico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53C9BBF-3CEB-4747-96EF-4C563DB1F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664" y="5976374"/>
            <a:ext cx="1712137" cy="9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7 Imagen" descr="LOGO_BLANCO-NUEVO_SOCIAL.png">
            <a:extLst>
              <a:ext uri="{FF2B5EF4-FFF2-40B4-BE49-F238E27FC236}">
                <a16:creationId xmlns:a16="http://schemas.microsoft.com/office/drawing/2014/main" id="{DA8BC3C6-2C75-47A5-A904-98A7BEA791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5213" y="5802007"/>
            <a:ext cx="1750953" cy="781050"/>
          </a:xfrm>
          <a:prstGeom prst="rect">
            <a:avLst/>
          </a:prstGeom>
        </p:spPr>
      </p:pic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13 CuadroTexto"/>
          <p:cNvSpPr txBox="1"/>
          <p:nvPr/>
        </p:nvSpPr>
        <p:spPr>
          <a:xfrm>
            <a:off x="3805741" y="5574097"/>
            <a:ext cx="2191263" cy="408623"/>
          </a:xfrm>
          <a:prstGeom prst="round2DiagRect">
            <a:avLst/>
          </a:prstGeom>
          <a:solidFill>
            <a:srgbClr val="1C76D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Por haber hecho qué</a:t>
            </a:r>
          </a:p>
        </p:txBody>
      </p:sp>
      <p:sp>
        <p:nvSpPr>
          <p:cNvPr id="30" name="14 CuadroTexto"/>
          <p:cNvSpPr txBox="1"/>
          <p:nvPr/>
        </p:nvSpPr>
        <p:spPr>
          <a:xfrm>
            <a:off x="6625942" y="5574097"/>
            <a:ext cx="1676559" cy="408623"/>
          </a:xfrm>
          <a:prstGeom prst="round2DiagRect">
            <a:avLst/>
          </a:prstGeom>
          <a:solidFill>
            <a:srgbClr val="0099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De qué manera</a:t>
            </a:r>
          </a:p>
        </p:txBody>
      </p:sp>
      <p:sp>
        <p:nvSpPr>
          <p:cNvPr id="33" name="13 CuadroTexto"/>
          <p:cNvSpPr txBox="1"/>
          <p:nvPr/>
        </p:nvSpPr>
        <p:spPr>
          <a:xfrm>
            <a:off x="1027600" y="5574097"/>
            <a:ext cx="2287014" cy="408623"/>
          </a:xfrm>
          <a:prstGeom prst="round2DiagRect">
            <a:avLst/>
          </a:prstGeom>
          <a:solidFill>
            <a:srgbClr val="003E65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Qué será la Secretaría</a:t>
            </a:r>
          </a:p>
        </p:txBody>
      </p:sp>
      <p:sp>
        <p:nvSpPr>
          <p:cNvPr id="43" name="14 CuadroTexto"/>
          <p:cNvSpPr txBox="1"/>
          <p:nvPr/>
        </p:nvSpPr>
        <p:spPr>
          <a:xfrm>
            <a:off x="8931439" y="5574097"/>
            <a:ext cx="2083018" cy="408623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Con qué proyección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Seguimiento al Plan estratégico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CuadroTexto 5">
            <a:extLst>
              <a:ext uri="{FF2B5EF4-FFF2-40B4-BE49-F238E27FC236}">
                <a16:creationId xmlns:a16="http://schemas.microsoft.com/office/drawing/2014/main" id="{3B93AA36-C5CE-4459-9A7E-BB6FA494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98" y="782986"/>
            <a:ext cx="7159557" cy="783193"/>
          </a:xfrm>
          <a:prstGeom prst="round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s-CO" sz="4000" dirty="0">
                <a:latin typeface="Arial Rounded MT Bold" panose="020F0704030504030204" pitchFamily="34" charset="0"/>
              </a:rPr>
              <a:t>Visión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33529" y="1582340"/>
            <a:ext cx="102136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2600" dirty="0">
                <a:solidFill>
                  <a:srgbClr val="003E65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La Secretaría Distrital de Integración Social, será en el 2030 una entidad líder y un referente en política poblacional y en la promoción de derechos, a nivel nacional, </a:t>
            </a:r>
            <a:r>
              <a:rPr lang="es-ES_tradnl" sz="2600" dirty="0">
                <a:solidFill>
                  <a:srgbClr val="1C76D8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por contribuir a la inclusión social, al desarrollo de capacidades y a la innovación en la prestación de servicios de alta calidad, </a:t>
            </a:r>
            <a:r>
              <a:rPr lang="es-ES_tradnl" sz="2600" dirty="0">
                <a:solidFill>
                  <a:srgbClr val="009999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a través de un talento humano calificado, cercano a la ciudadanía y con un modelo de gestión flexible a las dinámicas del territorio. </a:t>
            </a:r>
            <a:r>
              <a:rPr lang="es-ES_tradnl" sz="2600" dirty="0">
                <a:solidFill>
                  <a:srgbClr val="00B0F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Lo anterior para alcanzar una Bogotá equitativa, con oportunidades y mejor para todos. </a:t>
            </a:r>
            <a:endParaRPr lang="es-CO" sz="26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6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 64">
            <a:extLst>
              <a:ext uri="{FF2B5EF4-FFF2-40B4-BE49-F238E27FC236}">
                <a16:creationId xmlns:a16="http://schemas.microsoft.com/office/drawing/2014/main" id="{E2EF2A2B-B85C-439C-B258-0AB35CF51CFE}"/>
              </a:ext>
            </a:extLst>
          </p:cNvPr>
          <p:cNvSpPr/>
          <p:nvPr/>
        </p:nvSpPr>
        <p:spPr>
          <a:xfrm>
            <a:off x="3832735" y="4013741"/>
            <a:ext cx="731864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F7E72667-278C-4372-9089-B7B99D96B797}"/>
              </a:ext>
            </a:extLst>
          </p:cNvPr>
          <p:cNvSpPr/>
          <p:nvPr/>
        </p:nvSpPr>
        <p:spPr>
          <a:xfrm>
            <a:off x="2370295" y="1783297"/>
            <a:ext cx="731864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B4606409-5634-4D84-9BC6-114900A0D65E}"/>
              </a:ext>
            </a:extLst>
          </p:cNvPr>
          <p:cNvSpPr/>
          <p:nvPr/>
        </p:nvSpPr>
        <p:spPr>
          <a:xfrm>
            <a:off x="5298561" y="5815248"/>
            <a:ext cx="682463" cy="2400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Seguimiento al Plan estratégico – Avances junio 2019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179A689-B796-4788-A008-BA938F802FBC}"/>
              </a:ext>
            </a:extLst>
          </p:cNvPr>
          <p:cNvSpPr/>
          <p:nvPr/>
        </p:nvSpPr>
        <p:spPr>
          <a:xfrm>
            <a:off x="7535548" y="1718479"/>
            <a:ext cx="731864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7289641-60AD-45FB-825B-1F3DFB5E8CBC}"/>
              </a:ext>
            </a:extLst>
          </p:cNvPr>
          <p:cNvSpPr/>
          <p:nvPr/>
        </p:nvSpPr>
        <p:spPr>
          <a:xfrm>
            <a:off x="9818163" y="3626894"/>
            <a:ext cx="711099" cy="3679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2A14D55-9134-4C49-8CE2-B24D449F4CF7}"/>
              </a:ext>
            </a:extLst>
          </p:cNvPr>
          <p:cNvSpPr/>
          <p:nvPr/>
        </p:nvSpPr>
        <p:spPr>
          <a:xfrm>
            <a:off x="7476746" y="2577890"/>
            <a:ext cx="4260060" cy="1477328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ts val="2720"/>
              </a:lnSpc>
              <a:spcAft>
                <a:spcPts val="800"/>
              </a:spcAft>
            </a:pPr>
            <a:r>
              <a:rPr lang="es-CO" sz="2400" dirty="0">
                <a:solidFill>
                  <a:srgbClr val="4472C4">
                    <a:lumMod val="75000"/>
                  </a:srgbClr>
                </a:solidFill>
              </a:rPr>
              <a:t>Diseñar e implementar </a:t>
            </a:r>
            <a:r>
              <a:rPr lang="es-CO" sz="2400" b="1" dirty="0">
                <a:solidFill>
                  <a:srgbClr val="00B0F0"/>
                </a:solidFill>
              </a:rPr>
              <a:t>modelos de atención integral </a:t>
            </a:r>
            <a:r>
              <a:rPr lang="es-CO" sz="2400" dirty="0">
                <a:solidFill>
                  <a:srgbClr val="4472C4">
                    <a:lumMod val="75000"/>
                  </a:srgbClr>
                </a:solidFill>
              </a:rPr>
              <a:t>de calidad con un enfoque territorial e intergeneracional: </a:t>
            </a:r>
            <a:r>
              <a:rPr lang="es-CO" sz="2400" b="1" dirty="0"/>
              <a:t>84%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DDD9BA61-0E39-427E-AA20-C82D5605AA77}"/>
              </a:ext>
            </a:extLst>
          </p:cNvPr>
          <p:cNvSpPr/>
          <p:nvPr/>
        </p:nvSpPr>
        <p:spPr>
          <a:xfrm>
            <a:off x="1167361" y="1004484"/>
            <a:ext cx="3397238" cy="1131079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ts val="2720"/>
              </a:lnSpc>
              <a:spcAft>
                <a:spcPts val="800"/>
              </a:spcAft>
            </a:pPr>
            <a:r>
              <a:rPr lang="es-CO" sz="2400" dirty="0">
                <a:solidFill>
                  <a:srgbClr val="4472C4">
                    <a:lumMod val="75000"/>
                  </a:srgbClr>
                </a:solidFill>
              </a:rPr>
              <a:t>Fortalecer la capacidad institucional y el talento humano: </a:t>
            </a:r>
            <a:r>
              <a:rPr lang="es-CO" sz="2400" b="1" dirty="0"/>
              <a:t>58%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F4A3C449-F4B9-42D4-97A5-E4B217F7042F}"/>
              </a:ext>
            </a:extLst>
          </p:cNvPr>
          <p:cNvSpPr/>
          <p:nvPr/>
        </p:nvSpPr>
        <p:spPr>
          <a:xfrm>
            <a:off x="7476746" y="989053"/>
            <a:ext cx="3397239" cy="1132490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ts val="2720"/>
              </a:lnSpc>
              <a:spcAft>
                <a:spcPts val="800"/>
              </a:spcAft>
            </a:pPr>
            <a:r>
              <a:rPr lang="es-CO" sz="2400" dirty="0">
                <a:solidFill>
                  <a:srgbClr val="4472C4">
                    <a:lumMod val="75000"/>
                  </a:srgbClr>
                </a:solidFill>
              </a:rPr>
              <a:t>Formular e implementar </a:t>
            </a:r>
            <a:r>
              <a:rPr lang="es-CO" sz="2400" b="1" dirty="0">
                <a:solidFill>
                  <a:srgbClr val="00B0F0"/>
                </a:solidFill>
              </a:rPr>
              <a:t>políticas poblacionales:</a:t>
            </a:r>
            <a:r>
              <a:rPr lang="es-CO" sz="24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CO" sz="2600" b="1" dirty="0"/>
              <a:t>69%</a:t>
            </a:r>
          </a:p>
        </p:txBody>
      </p:sp>
      <p:sp>
        <p:nvSpPr>
          <p:cNvPr id="51" name="Rectángulo redondeado 14">
            <a:extLst>
              <a:ext uri="{FF2B5EF4-FFF2-40B4-BE49-F238E27FC236}">
                <a16:creationId xmlns:a16="http://schemas.microsoft.com/office/drawing/2014/main" id="{7BDB97DF-4425-4E96-BB00-2CF8370A0916}"/>
              </a:ext>
            </a:extLst>
          </p:cNvPr>
          <p:cNvSpPr/>
          <p:nvPr/>
        </p:nvSpPr>
        <p:spPr>
          <a:xfrm>
            <a:off x="7279057" y="975357"/>
            <a:ext cx="256491" cy="26199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2" name="Rectángulo redondeado 16">
            <a:extLst>
              <a:ext uri="{FF2B5EF4-FFF2-40B4-BE49-F238E27FC236}">
                <a16:creationId xmlns:a16="http://schemas.microsoft.com/office/drawing/2014/main" id="{CD68EC10-921A-4155-8BB7-F60A6D875712}"/>
              </a:ext>
            </a:extLst>
          </p:cNvPr>
          <p:cNvSpPr/>
          <p:nvPr/>
        </p:nvSpPr>
        <p:spPr>
          <a:xfrm>
            <a:off x="7286925" y="2567929"/>
            <a:ext cx="256491" cy="26199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5" name="Rectángulo redondeado 22">
            <a:extLst>
              <a:ext uri="{FF2B5EF4-FFF2-40B4-BE49-F238E27FC236}">
                <a16:creationId xmlns:a16="http://schemas.microsoft.com/office/drawing/2014/main" id="{03057D4E-4F89-4813-89AF-67360B64B131}"/>
              </a:ext>
            </a:extLst>
          </p:cNvPr>
          <p:cNvSpPr/>
          <p:nvPr/>
        </p:nvSpPr>
        <p:spPr>
          <a:xfrm>
            <a:off x="944271" y="1004484"/>
            <a:ext cx="256491" cy="26199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cxnSp>
        <p:nvCxnSpPr>
          <p:cNvPr id="56" name="Conector angular 25">
            <a:extLst>
              <a:ext uri="{FF2B5EF4-FFF2-40B4-BE49-F238E27FC236}">
                <a16:creationId xmlns:a16="http://schemas.microsoft.com/office/drawing/2014/main" id="{842D5637-D4B4-4CAC-B156-F7A8D0EB72B7}"/>
              </a:ext>
            </a:extLst>
          </p:cNvPr>
          <p:cNvCxnSpPr>
            <a:cxnSpLocks/>
            <a:endCxn id="49" idx="1"/>
          </p:cNvCxnSpPr>
          <p:nvPr/>
        </p:nvCxnSpPr>
        <p:spPr>
          <a:xfrm rot="5400000" flipH="1" flipV="1">
            <a:off x="6410802" y="1711374"/>
            <a:ext cx="1222019" cy="909869"/>
          </a:xfrm>
          <a:prstGeom prst="bentConnector2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r 28">
            <a:extLst>
              <a:ext uri="{FF2B5EF4-FFF2-40B4-BE49-F238E27FC236}">
                <a16:creationId xmlns:a16="http://schemas.microsoft.com/office/drawing/2014/main" id="{A660D3E9-D4A5-41E2-BA57-CF9EA84FDA7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014106" y="3196853"/>
            <a:ext cx="462640" cy="119701"/>
          </a:xfrm>
          <a:prstGeom prst="bentConnector3">
            <a:avLst>
              <a:gd name="adj1" fmla="val 50000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35">
            <a:extLst>
              <a:ext uri="{FF2B5EF4-FFF2-40B4-BE49-F238E27FC236}">
                <a16:creationId xmlns:a16="http://schemas.microsoft.com/office/drawing/2014/main" id="{418A980A-474E-4E8B-84FA-0CCBD95D167D}"/>
              </a:ext>
            </a:extLst>
          </p:cNvPr>
          <p:cNvCxnSpPr>
            <a:cxnSpLocks/>
            <a:endCxn id="61" idx="0"/>
          </p:cNvCxnSpPr>
          <p:nvPr/>
        </p:nvCxnSpPr>
        <p:spPr>
          <a:xfrm rot="5400000">
            <a:off x="5694281" y="3919109"/>
            <a:ext cx="1078121" cy="468559"/>
          </a:xfrm>
          <a:prstGeom prst="bentConnector3">
            <a:avLst>
              <a:gd name="adj1" fmla="val 50000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r 40">
            <a:extLst>
              <a:ext uri="{FF2B5EF4-FFF2-40B4-BE49-F238E27FC236}">
                <a16:creationId xmlns:a16="http://schemas.microsoft.com/office/drawing/2014/main" id="{CE85288A-F209-425D-BA6D-0EB24B704440}"/>
              </a:ext>
            </a:extLst>
          </p:cNvPr>
          <p:cNvCxnSpPr>
            <a:cxnSpLocks/>
          </p:cNvCxnSpPr>
          <p:nvPr/>
        </p:nvCxnSpPr>
        <p:spPr>
          <a:xfrm flipV="1">
            <a:off x="4564599" y="3614328"/>
            <a:ext cx="782532" cy="292816"/>
          </a:xfrm>
          <a:prstGeom prst="bentConnector3">
            <a:avLst>
              <a:gd name="adj1" fmla="val 102991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52C85EA-19D3-4E93-B283-CA9D917741CB}"/>
              </a:ext>
            </a:extLst>
          </p:cNvPr>
          <p:cNvSpPr/>
          <p:nvPr/>
        </p:nvSpPr>
        <p:spPr>
          <a:xfrm>
            <a:off x="4056425" y="4692449"/>
            <a:ext cx="3885271" cy="1477328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ts val="2720"/>
              </a:lnSpc>
              <a:spcAft>
                <a:spcPts val="800"/>
              </a:spcAft>
            </a:pPr>
            <a:r>
              <a:rPr lang="es-CO" sz="2400" dirty="0">
                <a:solidFill>
                  <a:srgbClr val="4472C4">
                    <a:lumMod val="75000"/>
                  </a:srgbClr>
                </a:solidFill>
              </a:rPr>
              <a:t>Diseñar e implementar </a:t>
            </a:r>
            <a:r>
              <a:rPr lang="es-CO" sz="2400" b="1" dirty="0">
                <a:solidFill>
                  <a:srgbClr val="00B0F0"/>
                </a:solidFill>
              </a:rPr>
              <a:t>estrategias de prevención </a:t>
            </a:r>
            <a:r>
              <a:rPr lang="es-CO" sz="2400" dirty="0">
                <a:solidFill>
                  <a:srgbClr val="4472C4">
                    <a:lumMod val="75000"/>
                  </a:srgbClr>
                </a:solidFill>
              </a:rPr>
              <a:t>de forma coordinada con otros sectores: </a:t>
            </a:r>
            <a:r>
              <a:rPr lang="es-CO" sz="2400" b="1" dirty="0"/>
              <a:t>69%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9F1D4F5-C826-4BEF-8ED2-E96F1EDA8DE4}"/>
              </a:ext>
            </a:extLst>
          </p:cNvPr>
          <p:cNvSpPr/>
          <p:nvPr/>
        </p:nvSpPr>
        <p:spPr>
          <a:xfrm>
            <a:off x="544790" y="2581999"/>
            <a:ext cx="4019809" cy="1823576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ts val="2720"/>
              </a:lnSpc>
              <a:spcAft>
                <a:spcPts val="800"/>
              </a:spcAft>
            </a:pPr>
            <a:r>
              <a:rPr lang="es-CO" sz="2400" dirty="0">
                <a:solidFill>
                  <a:srgbClr val="4472C4">
                    <a:lumMod val="75000"/>
                  </a:srgbClr>
                </a:solidFill>
              </a:rPr>
              <a:t>Generar </a:t>
            </a:r>
            <a:r>
              <a:rPr lang="es-CO" sz="2400" b="1" dirty="0">
                <a:solidFill>
                  <a:srgbClr val="00B0F0"/>
                </a:solidFill>
              </a:rPr>
              <a:t>información oportuna, veraz y de calidad </a:t>
            </a:r>
            <a:r>
              <a:rPr lang="es-ES" sz="2400" dirty="0">
                <a:solidFill>
                  <a:srgbClr val="4472C4">
                    <a:lumMod val="75000"/>
                  </a:srgbClr>
                </a:solidFill>
              </a:rPr>
              <a:t>mediante el desarrollo de un sistema de información y de gestión del conocimiento</a:t>
            </a:r>
            <a:r>
              <a:rPr lang="es-CO" sz="2400" dirty="0">
                <a:solidFill>
                  <a:srgbClr val="4472C4">
                    <a:lumMod val="75000"/>
                  </a:srgbClr>
                </a:solidFill>
              </a:rPr>
              <a:t>: </a:t>
            </a:r>
            <a:r>
              <a:rPr lang="es-CO" sz="2400" b="1" dirty="0"/>
              <a:t>69%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D2A5B6-A979-4725-A426-56CF61F5B5CE}"/>
              </a:ext>
            </a:extLst>
          </p:cNvPr>
          <p:cNvSpPr/>
          <p:nvPr/>
        </p:nvSpPr>
        <p:spPr>
          <a:xfrm>
            <a:off x="4967854" y="2766728"/>
            <a:ext cx="2047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sz="2400" b="1" dirty="0">
                <a:solidFill>
                  <a:srgbClr val="4472C4">
                    <a:lumMod val="75000"/>
                  </a:srgbClr>
                </a:solidFill>
                <a:latin typeface="Arial Rounded MT Bold" panose="020F0704030504030204" pitchFamily="34" charset="0"/>
              </a:rPr>
              <a:t>Objetivos </a:t>
            </a:r>
          </a:p>
          <a:p>
            <a:pPr algn="ctr">
              <a:buNone/>
            </a:pPr>
            <a:r>
              <a:rPr lang="es-MX" sz="2400" b="1" dirty="0">
                <a:solidFill>
                  <a:srgbClr val="4472C4">
                    <a:lumMod val="75000"/>
                  </a:srgbClr>
                </a:solidFill>
                <a:latin typeface="Arial Rounded MT Bold" panose="020F0704030504030204" pitchFamily="34" charset="0"/>
              </a:rPr>
              <a:t>estratégicos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1DE7C9-E489-4893-AC6A-CAD013A11FA4}"/>
              </a:ext>
            </a:extLst>
          </p:cNvPr>
          <p:cNvSpPr/>
          <p:nvPr/>
        </p:nvSpPr>
        <p:spPr>
          <a:xfrm>
            <a:off x="4918021" y="2776796"/>
            <a:ext cx="2080445" cy="8209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ángulo redondeado 20">
            <a:extLst>
              <a:ext uri="{FF2B5EF4-FFF2-40B4-BE49-F238E27FC236}">
                <a16:creationId xmlns:a16="http://schemas.microsoft.com/office/drawing/2014/main" id="{E4460CBE-D834-411F-9EB8-17E0D6618C91}"/>
              </a:ext>
            </a:extLst>
          </p:cNvPr>
          <p:cNvSpPr/>
          <p:nvPr/>
        </p:nvSpPr>
        <p:spPr>
          <a:xfrm>
            <a:off x="348869" y="2577890"/>
            <a:ext cx="256491" cy="26199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53" name="Rectángulo redondeado 17">
            <a:extLst>
              <a:ext uri="{FF2B5EF4-FFF2-40B4-BE49-F238E27FC236}">
                <a16:creationId xmlns:a16="http://schemas.microsoft.com/office/drawing/2014/main" id="{0F810FD4-6E0A-4C01-BB16-FE57DA035CF2}"/>
              </a:ext>
            </a:extLst>
          </p:cNvPr>
          <p:cNvSpPr/>
          <p:nvPr/>
        </p:nvSpPr>
        <p:spPr>
          <a:xfrm>
            <a:off x="3856988" y="4692449"/>
            <a:ext cx="256491" cy="26199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cxnSp>
        <p:nvCxnSpPr>
          <p:cNvPr id="66" name="Conector angular 25">
            <a:extLst>
              <a:ext uri="{FF2B5EF4-FFF2-40B4-BE49-F238E27FC236}">
                <a16:creationId xmlns:a16="http://schemas.microsoft.com/office/drawing/2014/main" id="{29FCA5DA-8EFB-4331-8DAE-3D5869B46C1D}"/>
              </a:ext>
            </a:extLst>
          </p:cNvPr>
          <p:cNvCxnSpPr>
            <a:cxnSpLocks/>
            <a:endCxn id="48" idx="3"/>
          </p:cNvCxnSpPr>
          <p:nvPr/>
        </p:nvCxnSpPr>
        <p:spPr>
          <a:xfrm rot="16200000" flipV="1">
            <a:off x="4351332" y="1783291"/>
            <a:ext cx="1209066" cy="782531"/>
          </a:xfrm>
          <a:prstGeom prst="bentConnector2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3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Seguimiento al Plan estratégico – Avances junio 2019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ectángulo redondeado 5">
            <a:extLst>
              <a:ext uri="{FF2B5EF4-FFF2-40B4-BE49-F238E27FC236}">
                <a16:creationId xmlns:a16="http://schemas.microsoft.com/office/drawing/2014/main" id="{E5156B7D-E11F-4332-B091-CEC4339711D2}"/>
              </a:ext>
            </a:extLst>
          </p:cNvPr>
          <p:cNvSpPr/>
          <p:nvPr/>
        </p:nvSpPr>
        <p:spPr>
          <a:xfrm>
            <a:off x="9512556" y="3212513"/>
            <a:ext cx="1534672" cy="11709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769482E-629F-4292-A47E-BEBAB8D30EC9}"/>
              </a:ext>
            </a:extLst>
          </p:cNvPr>
          <p:cNvSpPr/>
          <p:nvPr/>
        </p:nvSpPr>
        <p:spPr>
          <a:xfrm>
            <a:off x="476329" y="1782034"/>
            <a:ext cx="477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Objetivo 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87D6064-CD93-407D-95DC-803401BA150A}"/>
              </a:ext>
            </a:extLst>
          </p:cNvPr>
          <p:cNvSpPr txBox="1"/>
          <p:nvPr/>
        </p:nvSpPr>
        <p:spPr>
          <a:xfrm>
            <a:off x="9512556" y="3419770"/>
            <a:ext cx="153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ES" sz="4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69%</a:t>
            </a:r>
          </a:p>
        </p:txBody>
      </p:sp>
      <p:sp>
        <p:nvSpPr>
          <p:cNvPr id="37" name="CuadroTexto 5">
            <a:extLst>
              <a:ext uri="{FF2B5EF4-FFF2-40B4-BE49-F238E27FC236}">
                <a16:creationId xmlns:a16="http://schemas.microsoft.com/office/drawing/2014/main" id="{5FF26E3D-F20C-462A-958A-456D3E9D0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8" y="1059023"/>
            <a:ext cx="8568310" cy="646986"/>
          </a:xfrm>
          <a:prstGeom prst="round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s-MX" dirty="0">
                <a:latin typeface="Arial Rounded MT Bold" panose="020F0704030504030204" pitchFamily="34" charset="0"/>
                <a:cs typeface="Calibri" panose="020F0502020204030204" pitchFamily="34" charset="0"/>
              </a:rPr>
              <a:t>Propósito misional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6016BCF-73E0-44E6-A0E1-C877DFF7E8B4}"/>
              </a:ext>
            </a:extLst>
          </p:cNvPr>
          <p:cNvSpPr/>
          <p:nvPr/>
        </p:nvSpPr>
        <p:spPr>
          <a:xfrm>
            <a:off x="408789" y="2423779"/>
            <a:ext cx="8635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Formular e implementar </a:t>
            </a:r>
            <a:r>
              <a:rPr lang="es-E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políticas poblacionales </a:t>
            </a: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mediante un enfoque diferencial y de forma articulada, con el fin de aportar al goce efectivo de los derechos de las poblaciones en el territorio.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E66D510C-794E-4CE2-9BB5-E8E466CE5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51" y="1445036"/>
            <a:ext cx="1434677" cy="14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2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Avances principales metas - junio 2019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C134FE-E8C8-47D4-ACBA-86324A7A45D8}"/>
              </a:ext>
            </a:extLst>
          </p:cNvPr>
          <p:cNvSpPr/>
          <p:nvPr/>
        </p:nvSpPr>
        <p:spPr>
          <a:xfrm>
            <a:off x="3424775" y="1031613"/>
            <a:ext cx="477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Objetivo 1</a:t>
            </a:r>
          </a:p>
        </p:txBody>
      </p:sp>
      <p:sp>
        <p:nvSpPr>
          <p:cNvPr id="16" name="Elipse 22">
            <a:extLst>
              <a:ext uri="{FF2B5EF4-FFF2-40B4-BE49-F238E27FC236}">
                <a16:creationId xmlns:a16="http://schemas.microsoft.com/office/drawing/2014/main" id="{CD487882-9E52-4E27-B774-2C6B10E879C0}"/>
              </a:ext>
            </a:extLst>
          </p:cNvPr>
          <p:cNvSpPr/>
          <p:nvPr/>
        </p:nvSpPr>
        <p:spPr>
          <a:xfrm>
            <a:off x="2160571" y="4216335"/>
            <a:ext cx="3507302" cy="1847668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68% 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</a:rPr>
              <a:t>de avance en la formulación e implementación la </a:t>
            </a:r>
            <a:r>
              <a:rPr lang="es-CO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Política pública de juventud 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</a:rPr>
              <a:t>2017-2027</a:t>
            </a:r>
          </a:p>
        </p:txBody>
      </p:sp>
      <p:sp>
        <p:nvSpPr>
          <p:cNvPr id="17" name="Rectángulo redondeado 23">
            <a:extLst>
              <a:ext uri="{FF2B5EF4-FFF2-40B4-BE49-F238E27FC236}">
                <a16:creationId xmlns:a16="http://schemas.microsoft.com/office/drawing/2014/main" id="{B5D806CF-FD0B-4957-AE14-B2F7DDF96164}"/>
              </a:ext>
            </a:extLst>
          </p:cNvPr>
          <p:cNvSpPr/>
          <p:nvPr/>
        </p:nvSpPr>
        <p:spPr>
          <a:xfrm>
            <a:off x="2290073" y="5531754"/>
            <a:ext cx="3248297" cy="522945"/>
          </a:xfrm>
          <a:prstGeom prst="round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68%</a:t>
            </a:r>
          </a:p>
        </p:txBody>
      </p:sp>
      <p:sp>
        <p:nvSpPr>
          <p:cNvPr id="18" name="Elipse 22">
            <a:extLst>
              <a:ext uri="{FF2B5EF4-FFF2-40B4-BE49-F238E27FC236}">
                <a16:creationId xmlns:a16="http://schemas.microsoft.com/office/drawing/2014/main" id="{45AFFC27-8AC7-41CB-BDF3-F769C5ADD506}"/>
              </a:ext>
            </a:extLst>
          </p:cNvPr>
          <p:cNvSpPr/>
          <p:nvPr/>
        </p:nvSpPr>
        <p:spPr>
          <a:xfrm>
            <a:off x="7637615" y="1729782"/>
            <a:ext cx="3604302" cy="1842786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68% 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</a:rPr>
              <a:t>de avance en la implementación de un </a:t>
            </a:r>
            <a:r>
              <a:rPr lang="es-CO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plan cuatrienal 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</a:rPr>
              <a:t>de la Política pública de habitabilidad en calle</a:t>
            </a:r>
          </a:p>
        </p:txBody>
      </p:sp>
      <p:sp>
        <p:nvSpPr>
          <p:cNvPr id="19" name="Rectángulo redondeado 26">
            <a:extLst>
              <a:ext uri="{FF2B5EF4-FFF2-40B4-BE49-F238E27FC236}">
                <a16:creationId xmlns:a16="http://schemas.microsoft.com/office/drawing/2014/main" id="{3A129F8B-B926-4F7D-AE79-AC0E59193235}"/>
              </a:ext>
            </a:extLst>
          </p:cNvPr>
          <p:cNvSpPr/>
          <p:nvPr/>
        </p:nvSpPr>
        <p:spPr>
          <a:xfrm>
            <a:off x="7920891" y="3028065"/>
            <a:ext cx="3137870" cy="521518"/>
          </a:xfrm>
          <a:prstGeom prst="round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68%</a:t>
            </a:r>
          </a:p>
        </p:txBody>
      </p:sp>
      <p:sp>
        <p:nvSpPr>
          <p:cNvPr id="20" name="Elipse 22">
            <a:extLst>
              <a:ext uri="{FF2B5EF4-FFF2-40B4-BE49-F238E27FC236}">
                <a16:creationId xmlns:a16="http://schemas.microsoft.com/office/drawing/2014/main" id="{A00AE045-F3B3-4F8D-8A97-C4C6AC92FC6D}"/>
              </a:ext>
            </a:extLst>
          </p:cNvPr>
          <p:cNvSpPr/>
          <p:nvPr/>
        </p:nvSpPr>
        <p:spPr>
          <a:xfrm>
            <a:off x="950083" y="1689673"/>
            <a:ext cx="3507302" cy="1899136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76% 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</a:rPr>
              <a:t>de avance en la </a:t>
            </a:r>
            <a:r>
              <a:rPr lang="es-CO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línea técnica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</a:rPr>
              <a:t> para la implementación de la Política pública para las familias </a:t>
            </a:r>
          </a:p>
        </p:txBody>
      </p:sp>
      <p:sp>
        <p:nvSpPr>
          <p:cNvPr id="21" name="Rectángulo redondeado 29">
            <a:extLst>
              <a:ext uri="{FF2B5EF4-FFF2-40B4-BE49-F238E27FC236}">
                <a16:creationId xmlns:a16="http://schemas.microsoft.com/office/drawing/2014/main" id="{BF1B01A3-4BC3-4577-92DF-6A6AB7AABF08}"/>
              </a:ext>
            </a:extLst>
          </p:cNvPr>
          <p:cNvSpPr/>
          <p:nvPr/>
        </p:nvSpPr>
        <p:spPr>
          <a:xfrm>
            <a:off x="1174296" y="3028065"/>
            <a:ext cx="3058876" cy="522945"/>
          </a:xfrm>
          <a:prstGeom prst="round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76%</a:t>
            </a:r>
          </a:p>
        </p:txBody>
      </p:sp>
      <p:sp>
        <p:nvSpPr>
          <p:cNvPr id="22" name="Rectángulo redondeado 17">
            <a:extLst>
              <a:ext uri="{FF2B5EF4-FFF2-40B4-BE49-F238E27FC236}">
                <a16:creationId xmlns:a16="http://schemas.microsoft.com/office/drawing/2014/main" id="{E4E8CD0E-0A4B-46D2-A8F6-AFB6D0907012}"/>
              </a:ext>
            </a:extLst>
          </p:cNvPr>
          <p:cNvSpPr/>
          <p:nvPr/>
        </p:nvSpPr>
        <p:spPr>
          <a:xfrm>
            <a:off x="6279141" y="5531754"/>
            <a:ext cx="3210685" cy="521518"/>
          </a:xfrm>
          <a:prstGeom prst="roundRect">
            <a:avLst/>
          </a:prstGeom>
          <a:solidFill>
            <a:srgbClr val="003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20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100%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E579288-E088-49BC-A956-F8EE050D3B22}"/>
              </a:ext>
            </a:extLst>
          </p:cNvPr>
          <p:cNvSpPr/>
          <p:nvPr/>
        </p:nvSpPr>
        <p:spPr>
          <a:xfrm>
            <a:off x="3611662" y="788912"/>
            <a:ext cx="477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Objetivo 1</a:t>
            </a:r>
          </a:p>
        </p:txBody>
      </p:sp>
      <p:sp>
        <p:nvSpPr>
          <p:cNvPr id="24" name="Elipse 22">
            <a:extLst>
              <a:ext uri="{FF2B5EF4-FFF2-40B4-BE49-F238E27FC236}">
                <a16:creationId xmlns:a16="http://schemas.microsoft.com/office/drawing/2014/main" id="{069879A9-C12C-4EE8-AB33-2EC9B2E1E103}"/>
              </a:ext>
            </a:extLst>
          </p:cNvPr>
          <p:cNvSpPr/>
          <p:nvPr/>
        </p:nvSpPr>
        <p:spPr>
          <a:xfrm>
            <a:off x="6130833" y="4216335"/>
            <a:ext cx="3507302" cy="1847668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2000" dirty="0">
                <a:solidFill>
                  <a:schemeClr val="accent5">
                    <a:lumMod val="50000"/>
                  </a:schemeClr>
                </a:solidFill>
              </a:rPr>
              <a:t>Se realizaron </a:t>
            </a:r>
            <a:r>
              <a:rPr lang="es-CO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20 Planes Integrales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</a:rPr>
              <a:t> de Política Pública en las localidades del Distrito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72F7BC-1A89-426B-A3A1-2D8B67044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48" y="1637282"/>
            <a:ext cx="1045823" cy="10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Seguimiento al Plan estratégico – Avances junio 2019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ángulo redondeado 24">
            <a:extLst>
              <a:ext uri="{FF2B5EF4-FFF2-40B4-BE49-F238E27FC236}">
                <a16:creationId xmlns:a16="http://schemas.microsoft.com/office/drawing/2014/main" id="{475B255E-46A9-47DE-A2B2-AC46EB4B5F2B}"/>
              </a:ext>
            </a:extLst>
          </p:cNvPr>
          <p:cNvSpPr/>
          <p:nvPr/>
        </p:nvSpPr>
        <p:spPr>
          <a:xfrm>
            <a:off x="9501051" y="4840567"/>
            <a:ext cx="1534672" cy="117097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62947E-7C33-48E3-8F0F-2F219D27E8C3}"/>
              </a:ext>
            </a:extLst>
          </p:cNvPr>
          <p:cNvSpPr txBox="1"/>
          <p:nvPr/>
        </p:nvSpPr>
        <p:spPr>
          <a:xfrm>
            <a:off x="9501051" y="5065742"/>
            <a:ext cx="153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E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84%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F82C645-867E-4244-A46D-0681E6FFD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01051" y="3111835"/>
            <a:ext cx="1315353" cy="141498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9E54A94-C2D7-4F43-9C55-5A50472CCD4B}"/>
              </a:ext>
            </a:extLst>
          </p:cNvPr>
          <p:cNvSpPr/>
          <p:nvPr/>
        </p:nvSpPr>
        <p:spPr>
          <a:xfrm>
            <a:off x="850898" y="1375649"/>
            <a:ext cx="477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Objetivo 2</a:t>
            </a:r>
          </a:p>
        </p:txBody>
      </p:sp>
      <p:sp>
        <p:nvSpPr>
          <p:cNvPr id="18" name="CuadroTexto 5">
            <a:extLst>
              <a:ext uri="{FF2B5EF4-FFF2-40B4-BE49-F238E27FC236}">
                <a16:creationId xmlns:a16="http://schemas.microsoft.com/office/drawing/2014/main" id="{24316B87-484F-48C1-90F0-2B5C8E2EC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98" y="662207"/>
            <a:ext cx="8568310" cy="646986"/>
          </a:xfrm>
          <a:prstGeom prst="round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s-MX" dirty="0">
                <a:latin typeface="Arial Rounded MT Bold" panose="020F0704030504030204" pitchFamily="34" charset="0"/>
                <a:cs typeface="Calibri" panose="020F0502020204030204" pitchFamily="34" charset="0"/>
              </a:rPr>
              <a:t>Propósito misional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C26948C-2DB3-4C5A-B8E4-87FA52B61D89}"/>
              </a:ext>
            </a:extLst>
          </p:cNvPr>
          <p:cNvSpPr/>
          <p:nvPr/>
        </p:nvSpPr>
        <p:spPr>
          <a:xfrm>
            <a:off x="850898" y="1984463"/>
            <a:ext cx="84003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Diseñar e implementar </a:t>
            </a:r>
            <a:r>
              <a:rPr lang="es-E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modelos de atención integral </a:t>
            </a:r>
            <a:r>
              <a:rPr lang="es-ES" sz="2800" dirty="0">
                <a:solidFill>
                  <a:srgbClr val="003E65"/>
                </a:solidFill>
                <a:latin typeface="Arial Rounded MT Bold" panose="020F0704030504030204" pitchFamily="34" charset="0"/>
              </a:rPr>
              <a:t>de calidad con un enfoque territorial e intergeneracional, para el desarrollo de capacidades que  faciliten la inclusión social y  mejoren  la calidad de vida de la población en mayor condición de vulnerabilidad.</a:t>
            </a:r>
          </a:p>
        </p:txBody>
      </p:sp>
    </p:spTree>
    <p:extLst>
      <p:ext uri="{BB962C8B-B14F-4D97-AF65-F5344CB8AC3E}">
        <p14:creationId xmlns:p14="http://schemas.microsoft.com/office/powerpoint/2010/main" val="17179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Avances principales metas - junio 2019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Elipse 22">
            <a:extLst>
              <a:ext uri="{FF2B5EF4-FFF2-40B4-BE49-F238E27FC236}">
                <a16:creationId xmlns:a16="http://schemas.microsoft.com/office/drawing/2014/main" id="{3C1C1601-6D0E-4CD8-836E-D3BE24038933}"/>
              </a:ext>
            </a:extLst>
          </p:cNvPr>
          <p:cNvSpPr/>
          <p:nvPr/>
        </p:nvSpPr>
        <p:spPr>
          <a:xfrm>
            <a:off x="366260" y="3749800"/>
            <a:ext cx="3348606" cy="1947078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49.008 niños y niñas de 0 a 5 años 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</a:rPr>
              <a:t>atendidos</a:t>
            </a:r>
            <a:r>
              <a:rPr lang="es-CO" sz="1600" dirty="0">
                <a:solidFill>
                  <a:srgbClr val="7030A0"/>
                </a:solidFill>
              </a:rPr>
              <a:t> 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</a:rPr>
              <a:t>integralmente en ámbitos institucionales con enfoque diferencial, equivalente al </a:t>
            </a:r>
            <a:r>
              <a:rPr lang="es-CO" sz="16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80% de la meta</a:t>
            </a:r>
          </a:p>
        </p:txBody>
      </p:sp>
      <p:sp>
        <p:nvSpPr>
          <p:cNvPr id="26" name="Rectángulo redondeado 41">
            <a:extLst>
              <a:ext uri="{FF2B5EF4-FFF2-40B4-BE49-F238E27FC236}">
                <a16:creationId xmlns:a16="http://schemas.microsoft.com/office/drawing/2014/main" id="{1686EE49-0F47-4191-A6CD-39D93160337D}"/>
              </a:ext>
            </a:extLst>
          </p:cNvPr>
          <p:cNvSpPr/>
          <p:nvPr/>
        </p:nvSpPr>
        <p:spPr>
          <a:xfrm>
            <a:off x="546866" y="5060244"/>
            <a:ext cx="2988000" cy="521518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61.241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80%</a:t>
            </a:r>
          </a:p>
        </p:txBody>
      </p:sp>
      <p:sp>
        <p:nvSpPr>
          <p:cNvPr id="28" name="Rectángulo redondeado 32">
            <a:extLst>
              <a:ext uri="{FF2B5EF4-FFF2-40B4-BE49-F238E27FC236}">
                <a16:creationId xmlns:a16="http://schemas.microsoft.com/office/drawing/2014/main" id="{78BA09E4-C5AB-4D17-937E-C114DC7FEA73}"/>
              </a:ext>
            </a:extLst>
          </p:cNvPr>
          <p:cNvSpPr/>
          <p:nvPr/>
        </p:nvSpPr>
        <p:spPr>
          <a:xfrm>
            <a:off x="8444148" y="1487821"/>
            <a:ext cx="3358186" cy="222350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dirty="0">
                <a:solidFill>
                  <a:schemeClr val="accent5">
                    <a:lumMod val="50000"/>
                  </a:schemeClr>
                </a:solidFill>
              </a:rPr>
              <a:t>Se ha atendido integralmente a </a:t>
            </a:r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2.531 niños, niñas y adolescentes 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</a:rPr>
              <a:t>de 6 a 17 años y 11 meses, vinculados al SRPA en medio abierto en el marco de la ruta integral de atenciones</a:t>
            </a:r>
            <a:endParaRPr lang="es-CO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ES" sz="1500" dirty="0">
              <a:latin typeface="Arial Rounded MT Bold" panose="020F0704030504030204" pitchFamily="34" charset="0"/>
            </a:endParaRPr>
          </a:p>
        </p:txBody>
      </p:sp>
      <p:sp>
        <p:nvSpPr>
          <p:cNvPr id="29" name="Rectángulo redondeado 42">
            <a:extLst>
              <a:ext uri="{FF2B5EF4-FFF2-40B4-BE49-F238E27FC236}">
                <a16:creationId xmlns:a16="http://schemas.microsoft.com/office/drawing/2014/main" id="{B34315FC-7493-43BB-84E1-24F79855B638}"/>
              </a:ext>
            </a:extLst>
          </p:cNvPr>
          <p:cNvSpPr/>
          <p:nvPr/>
        </p:nvSpPr>
        <p:spPr>
          <a:xfrm>
            <a:off x="8637204" y="3132875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4.500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56%</a:t>
            </a:r>
          </a:p>
        </p:txBody>
      </p:sp>
      <p:sp>
        <p:nvSpPr>
          <p:cNvPr id="30" name="Rectángulo redondeado 36">
            <a:extLst>
              <a:ext uri="{FF2B5EF4-FFF2-40B4-BE49-F238E27FC236}">
                <a16:creationId xmlns:a16="http://schemas.microsoft.com/office/drawing/2014/main" id="{89BD1AB3-BD9A-405E-AABD-C6037CEB890C}"/>
              </a:ext>
            </a:extLst>
          </p:cNvPr>
          <p:cNvSpPr/>
          <p:nvPr/>
        </p:nvSpPr>
        <p:spPr>
          <a:xfrm>
            <a:off x="8444148" y="3984935"/>
            <a:ext cx="3358186" cy="197914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17.921 niñas, niños y adolescentes 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</a:rPr>
              <a:t>atendidos pertenecientes a grupos poblacionales históricamente segregados</a:t>
            </a:r>
          </a:p>
          <a:p>
            <a:pPr algn="ctr"/>
            <a:endParaRPr lang="es-ES" sz="1400" dirty="0">
              <a:latin typeface="Arial Rounded MT Bold" panose="020F0704030504030204" pitchFamily="34" charset="0"/>
            </a:endParaRPr>
          </a:p>
        </p:txBody>
      </p:sp>
      <p:sp>
        <p:nvSpPr>
          <p:cNvPr id="31" name="Rectángulo redondeado 43">
            <a:extLst>
              <a:ext uri="{FF2B5EF4-FFF2-40B4-BE49-F238E27FC236}">
                <a16:creationId xmlns:a16="http://schemas.microsoft.com/office/drawing/2014/main" id="{38FE0757-3345-4A52-9ADC-17FE302D49C4}"/>
              </a:ext>
            </a:extLst>
          </p:cNvPr>
          <p:cNvSpPr/>
          <p:nvPr/>
        </p:nvSpPr>
        <p:spPr>
          <a:xfrm>
            <a:off x="8657132" y="5361491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17.530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102%</a:t>
            </a:r>
          </a:p>
        </p:txBody>
      </p:sp>
      <p:sp>
        <p:nvSpPr>
          <p:cNvPr id="32" name="Rectángulo redondeado 26">
            <a:extLst>
              <a:ext uri="{FF2B5EF4-FFF2-40B4-BE49-F238E27FC236}">
                <a16:creationId xmlns:a16="http://schemas.microsoft.com/office/drawing/2014/main" id="{FF0DBD5C-7534-442C-845F-DF5DDAD8818B}"/>
              </a:ext>
            </a:extLst>
          </p:cNvPr>
          <p:cNvSpPr/>
          <p:nvPr/>
        </p:nvSpPr>
        <p:spPr>
          <a:xfrm>
            <a:off x="4428394" y="4301614"/>
            <a:ext cx="3348000" cy="197003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16.202 niños, niñas y adolescentes 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</a:rPr>
              <a:t>de 6 a 17 años y 11 meses en riesgo o situación de trabajo infantil atendidos integralmente</a:t>
            </a:r>
          </a:p>
          <a:p>
            <a:pPr algn="ctr"/>
            <a:endParaRPr lang="es-ES" sz="15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ángulo redondeado 45">
            <a:extLst>
              <a:ext uri="{FF2B5EF4-FFF2-40B4-BE49-F238E27FC236}">
                <a16:creationId xmlns:a16="http://schemas.microsoft.com/office/drawing/2014/main" id="{51C2572C-08B3-41E8-A7C8-933DC80F582B}"/>
              </a:ext>
            </a:extLst>
          </p:cNvPr>
          <p:cNvSpPr/>
          <p:nvPr/>
        </p:nvSpPr>
        <p:spPr>
          <a:xfrm>
            <a:off x="4612472" y="5646988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25.000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65%</a:t>
            </a:r>
          </a:p>
        </p:txBody>
      </p:sp>
      <p:sp>
        <p:nvSpPr>
          <p:cNvPr id="36" name="Rectángulo redondeado 44">
            <a:extLst>
              <a:ext uri="{FF2B5EF4-FFF2-40B4-BE49-F238E27FC236}">
                <a16:creationId xmlns:a16="http://schemas.microsoft.com/office/drawing/2014/main" id="{264E82B1-87A8-443F-9F52-92F3AE6B1565}"/>
              </a:ext>
            </a:extLst>
          </p:cNvPr>
          <p:cNvSpPr/>
          <p:nvPr/>
        </p:nvSpPr>
        <p:spPr>
          <a:xfrm>
            <a:off x="4612472" y="3509367"/>
            <a:ext cx="2988000" cy="522945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15.000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75%</a:t>
            </a:r>
          </a:p>
        </p:txBody>
      </p:sp>
      <p:sp>
        <p:nvSpPr>
          <p:cNvPr id="37" name="Elipse 22">
            <a:extLst>
              <a:ext uri="{FF2B5EF4-FFF2-40B4-BE49-F238E27FC236}">
                <a16:creationId xmlns:a16="http://schemas.microsoft.com/office/drawing/2014/main" id="{5891E6A3-42F9-47CA-A484-122D61DFF6AF}"/>
              </a:ext>
            </a:extLst>
          </p:cNvPr>
          <p:cNvSpPr/>
          <p:nvPr/>
        </p:nvSpPr>
        <p:spPr>
          <a:xfrm>
            <a:off x="4428394" y="2452882"/>
            <a:ext cx="3348000" cy="1620000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11.227 mujeres gestantes y niñas y niños 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</a:rPr>
              <a:t>de 0 a 2 años atendidos integralmente con enfoque diferencial</a:t>
            </a:r>
            <a:endParaRPr lang="es-CO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Elipse 22">
            <a:extLst>
              <a:ext uri="{FF2B5EF4-FFF2-40B4-BE49-F238E27FC236}">
                <a16:creationId xmlns:a16="http://schemas.microsoft.com/office/drawing/2014/main" id="{2BCA3640-1033-4538-B511-64C10BDCD366}"/>
              </a:ext>
            </a:extLst>
          </p:cNvPr>
          <p:cNvSpPr/>
          <p:nvPr/>
        </p:nvSpPr>
        <p:spPr>
          <a:xfrm>
            <a:off x="366866" y="1492233"/>
            <a:ext cx="3348000" cy="1786930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88%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CO" sz="1600" dirty="0">
                <a:solidFill>
                  <a:schemeClr val="accent5">
                    <a:lumMod val="50000"/>
                  </a:schemeClr>
                </a:solidFill>
              </a:rPr>
              <a:t>de avance en el diseño e implementación de una ruta integral de atenciones desde la gestación hasta la adolescencia</a:t>
            </a:r>
          </a:p>
        </p:txBody>
      </p:sp>
      <p:sp>
        <p:nvSpPr>
          <p:cNvPr id="42" name="Rectángulo redondeado 57">
            <a:extLst>
              <a:ext uri="{FF2B5EF4-FFF2-40B4-BE49-F238E27FC236}">
                <a16:creationId xmlns:a16="http://schemas.microsoft.com/office/drawing/2014/main" id="{14D63562-9B56-4F36-8752-8C114C004955}"/>
              </a:ext>
            </a:extLst>
          </p:cNvPr>
          <p:cNvSpPr/>
          <p:nvPr/>
        </p:nvSpPr>
        <p:spPr>
          <a:xfrm>
            <a:off x="569753" y="2599573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88%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008E7D1-BB5B-4610-BDC0-5580ABBFB39C}"/>
              </a:ext>
            </a:extLst>
          </p:cNvPr>
          <p:cNvSpPr/>
          <p:nvPr/>
        </p:nvSpPr>
        <p:spPr>
          <a:xfrm>
            <a:off x="5099973" y="873487"/>
            <a:ext cx="1992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Objetivo 2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91A6B47B-045B-411C-A974-72F124DF4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86" y="1434796"/>
            <a:ext cx="727227" cy="7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8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6 Rectángulo">
            <a:extLst>
              <a:ext uri="{FF2B5EF4-FFF2-40B4-BE49-F238E27FC236}">
                <a16:creationId xmlns:a16="http://schemas.microsoft.com/office/drawing/2014/main" id="{6D823811-A9F6-4CD2-8583-020C79BD7F7F}"/>
              </a:ext>
            </a:extLst>
          </p:cNvPr>
          <p:cNvSpPr/>
          <p:nvPr/>
        </p:nvSpPr>
        <p:spPr>
          <a:xfrm flipV="1">
            <a:off x="-2" y="6639027"/>
            <a:ext cx="12192001" cy="218972"/>
          </a:xfrm>
          <a:prstGeom prst="rect">
            <a:avLst/>
          </a:prstGeom>
          <a:solidFill>
            <a:schemeClr val="accent5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5" name="6 Rectángulo">
            <a:extLst>
              <a:ext uri="{FF2B5EF4-FFF2-40B4-BE49-F238E27FC236}">
                <a16:creationId xmlns:a16="http://schemas.microsoft.com/office/drawing/2014/main" id="{DED404FC-A37B-4B29-8496-96F1975D16BD}"/>
              </a:ext>
            </a:extLst>
          </p:cNvPr>
          <p:cNvSpPr/>
          <p:nvPr/>
        </p:nvSpPr>
        <p:spPr>
          <a:xfrm flipV="1">
            <a:off x="-1" y="6777147"/>
            <a:ext cx="12192000" cy="80852"/>
          </a:xfrm>
          <a:prstGeom prst="rect">
            <a:avLst/>
          </a:prstGeom>
          <a:solidFill>
            <a:srgbClr val="33C0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E2216D1-E848-4727-AD7D-29D408E7662E}"/>
              </a:ext>
            </a:extLst>
          </p:cNvPr>
          <p:cNvSpPr/>
          <p:nvPr/>
        </p:nvSpPr>
        <p:spPr>
          <a:xfrm>
            <a:off x="11147223" y="-17112"/>
            <a:ext cx="1044526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7B1987E-9DC0-416F-8D82-DAAAE2880970}"/>
              </a:ext>
            </a:extLst>
          </p:cNvPr>
          <p:cNvSpPr/>
          <p:nvPr/>
        </p:nvSpPr>
        <p:spPr>
          <a:xfrm>
            <a:off x="-2" y="-20219"/>
            <a:ext cx="850900" cy="575295"/>
          </a:xfrm>
          <a:prstGeom prst="rect">
            <a:avLst/>
          </a:prstGeom>
          <a:solidFill>
            <a:srgbClr val="00B0F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95026F70-06F0-4A0F-8633-0F18DFF149BD}"/>
              </a:ext>
            </a:extLst>
          </p:cNvPr>
          <p:cNvSpPr/>
          <p:nvPr/>
        </p:nvSpPr>
        <p:spPr>
          <a:xfrm>
            <a:off x="-1" y="-17112"/>
            <a:ext cx="724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Índice de envejecimiento 2005-2050</a:t>
            </a:r>
            <a:endParaRPr lang="es-ES_tradnl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199C3B2-11F7-431D-B474-2656D7EC83E6}"/>
              </a:ext>
            </a:extLst>
          </p:cNvPr>
          <p:cNvSpPr/>
          <p:nvPr/>
        </p:nvSpPr>
        <p:spPr>
          <a:xfrm>
            <a:off x="850900" y="-20218"/>
            <a:ext cx="10296323" cy="575294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defRPr/>
            </a:pPr>
            <a:r>
              <a:rPr lang="es-MX" sz="2800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/>
              </a:rPr>
              <a:t>Avances principales metas - junio 2019</a:t>
            </a:r>
            <a:endParaRPr lang="es-ES" sz="28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Elipse 22">
            <a:extLst>
              <a:ext uri="{FF2B5EF4-FFF2-40B4-BE49-F238E27FC236}">
                <a16:creationId xmlns:a16="http://schemas.microsoft.com/office/drawing/2014/main" id="{C839BF4E-7BEE-44E8-BF2A-43D5611029DE}"/>
              </a:ext>
            </a:extLst>
          </p:cNvPr>
          <p:cNvSpPr/>
          <p:nvPr/>
        </p:nvSpPr>
        <p:spPr>
          <a:xfrm>
            <a:off x="915115" y="4351549"/>
            <a:ext cx="3305929" cy="1724845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2.233 </a:t>
            </a:r>
            <a:r>
              <a:rPr lang="es-CO" sz="1600" dirty="0">
                <a:solidFill>
                  <a:srgbClr val="003E65"/>
                </a:solidFill>
              </a:rPr>
              <a:t>personas mayores en condición de fragilidad social a través del servicio Centro de Protección Social</a:t>
            </a:r>
          </a:p>
        </p:txBody>
      </p:sp>
      <p:sp>
        <p:nvSpPr>
          <p:cNvPr id="23" name="Rectángulo redondeado 41">
            <a:extLst>
              <a:ext uri="{FF2B5EF4-FFF2-40B4-BE49-F238E27FC236}">
                <a16:creationId xmlns:a16="http://schemas.microsoft.com/office/drawing/2014/main" id="{DB75211D-9385-4B36-906F-A976E6AD4A87}"/>
              </a:ext>
            </a:extLst>
          </p:cNvPr>
          <p:cNvSpPr/>
          <p:nvPr/>
        </p:nvSpPr>
        <p:spPr>
          <a:xfrm>
            <a:off x="1094739" y="5482357"/>
            <a:ext cx="2988000" cy="521518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2.226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101%</a:t>
            </a:r>
          </a:p>
        </p:txBody>
      </p:sp>
      <p:sp>
        <p:nvSpPr>
          <p:cNvPr id="24" name="Rectángulo redondeado 32">
            <a:extLst>
              <a:ext uri="{FF2B5EF4-FFF2-40B4-BE49-F238E27FC236}">
                <a16:creationId xmlns:a16="http://schemas.microsoft.com/office/drawing/2014/main" id="{3C8A166D-321D-4A13-B6C8-B776ED03ECF9}"/>
              </a:ext>
            </a:extLst>
          </p:cNvPr>
          <p:cNvSpPr/>
          <p:nvPr/>
        </p:nvSpPr>
        <p:spPr>
          <a:xfrm>
            <a:off x="8790981" y="1953938"/>
            <a:ext cx="3168000" cy="15315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568 </a:t>
            </a:r>
            <a:r>
              <a:rPr lang="es-CO" sz="1600" dirty="0">
                <a:solidFill>
                  <a:srgbClr val="003E65"/>
                </a:solidFill>
              </a:rPr>
              <a:t>personas (ciudadanos habitantes de calle) en comunidades de vida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45" name="Rectángulo redondeado 42">
            <a:extLst>
              <a:ext uri="{FF2B5EF4-FFF2-40B4-BE49-F238E27FC236}">
                <a16:creationId xmlns:a16="http://schemas.microsoft.com/office/drawing/2014/main" id="{8064D7B3-FB08-441F-8CCD-788CD7526BEF}"/>
              </a:ext>
            </a:extLst>
          </p:cNvPr>
          <p:cNvSpPr/>
          <p:nvPr/>
        </p:nvSpPr>
        <p:spPr>
          <a:xfrm>
            <a:off x="8873074" y="2834029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946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60%</a:t>
            </a:r>
          </a:p>
        </p:txBody>
      </p:sp>
      <p:sp>
        <p:nvSpPr>
          <p:cNvPr id="46" name="Rectángulo redondeado 36">
            <a:extLst>
              <a:ext uri="{FF2B5EF4-FFF2-40B4-BE49-F238E27FC236}">
                <a16:creationId xmlns:a16="http://schemas.microsoft.com/office/drawing/2014/main" id="{33EF38DE-5505-4C6B-AD24-0991001807EE}"/>
              </a:ext>
            </a:extLst>
          </p:cNvPr>
          <p:cNvSpPr/>
          <p:nvPr/>
        </p:nvSpPr>
        <p:spPr>
          <a:xfrm>
            <a:off x="8301124" y="3682415"/>
            <a:ext cx="3237668" cy="199269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4.530 </a:t>
            </a:r>
            <a:r>
              <a:rPr lang="es-CO" sz="1600" dirty="0">
                <a:solidFill>
                  <a:srgbClr val="003E65"/>
                </a:solidFill>
              </a:rPr>
              <a:t>personas (ciudadanos habitantes de calle) en centros de atención transitoria para la inclusión social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47" name="Rectángulo redondeado 43">
            <a:extLst>
              <a:ext uri="{FF2B5EF4-FFF2-40B4-BE49-F238E27FC236}">
                <a16:creationId xmlns:a16="http://schemas.microsoft.com/office/drawing/2014/main" id="{72B10BCB-A68D-4DAD-B6E7-0C717B8DC9B1}"/>
              </a:ext>
            </a:extLst>
          </p:cNvPr>
          <p:cNvSpPr/>
          <p:nvPr/>
        </p:nvSpPr>
        <p:spPr>
          <a:xfrm>
            <a:off x="8425958" y="5010980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10.181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</a:t>
            </a:r>
            <a:r>
              <a:rPr lang="es-ES" sz="1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44%</a:t>
            </a:r>
          </a:p>
        </p:txBody>
      </p:sp>
      <p:sp>
        <p:nvSpPr>
          <p:cNvPr id="48" name="Rectángulo redondeado 26">
            <a:extLst>
              <a:ext uri="{FF2B5EF4-FFF2-40B4-BE49-F238E27FC236}">
                <a16:creationId xmlns:a16="http://schemas.microsoft.com/office/drawing/2014/main" id="{F6216266-A910-4EF4-9CD5-0605BAC07615}"/>
              </a:ext>
            </a:extLst>
          </p:cNvPr>
          <p:cNvSpPr/>
          <p:nvPr/>
        </p:nvSpPr>
        <p:spPr>
          <a:xfrm>
            <a:off x="4536419" y="4714834"/>
            <a:ext cx="3491401" cy="172484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3.046</a:t>
            </a:r>
            <a:r>
              <a:rPr lang="es-CO" sz="1600" dirty="0">
                <a:solidFill>
                  <a:srgbClr val="003E65"/>
                </a:solidFill>
              </a:rPr>
              <a:t> personas con discapacidad en centros crecer, centros de protección, centro renacer y centros integrarte</a:t>
            </a:r>
            <a:endParaRPr lang="es-ES" sz="1600" dirty="0">
              <a:solidFill>
                <a:srgbClr val="003E65"/>
              </a:solidFill>
            </a:endParaRPr>
          </a:p>
        </p:txBody>
      </p:sp>
      <p:sp>
        <p:nvSpPr>
          <p:cNvPr id="49" name="Rectángulo redondeado 45">
            <a:extLst>
              <a:ext uri="{FF2B5EF4-FFF2-40B4-BE49-F238E27FC236}">
                <a16:creationId xmlns:a16="http://schemas.microsoft.com/office/drawing/2014/main" id="{DE53AF68-A02B-46B9-9CFD-3F9C7E35E59B}"/>
              </a:ext>
            </a:extLst>
          </p:cNvPr>
          <p:cNvSpPr/>
          <p:nvPr/>
        </p:nvSpPr>
        <p:spPr>
          <a:xfrm>
            <a:off x="4788119" y="5819003"/>
            <a:ext cx="2988000" cy="52317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3.289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93%</a:t>
            </a:r>
          </a:p>
        </p:txBody>
      </p:sp>
      <p:sp>
        <p:nvSpPr>
          <p:cNvPr id="50" name="Rectángulo redondeado 44">
            <a:extLst>
              <a:ext uri="{FF2B5EF4-FFF2-40B4-BE49-F238E27FC236}">
                <a16:creationId xmlns:a16="http://schemas.microsoft.com/office/drawing/2014/main" id="{2F2C8BA8-F3F5-436B-A57A-EDE328753B2F}"/>
              </a:ext>
            </a:extLst>
          </p:cNvPr>
          <p:cNvSpPr/>
          <p:nvPr/>
        </p:nvSpPr>
        <p:spPr>
          <a:xfrm>
            <a:off x="4767084" y="3739451"/>
            <a:ext cx="2988000" cy="522000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42.000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92%</a:t>
            </a:r>
          </a:p>
        </p:txBody>
      </p:sp>
      <p:sp>
        <p:nvSpPr>
          <p:cNvPr id="51" name="Elipse 22">
            <a:extLst>
              <a:ext uri="{FF2B5EF4-FFF2-40B4-BE49-F238E27FC236}">
                <a16:creationId xmlns:a16="http://schemas.microsoft.com/office/drawing/2014/main" id="{595B3472-666B-4C62-87A5-849ADE3D6512}"/>
              </a:ext>
            </a:extLst>
          </p:cNvPr>
          <p:cNvSpPr/>
          <p:nvPr/>
        </p:nvSpPr>
        <p:spPr>
          <a:xfrm>
            <a:off x="4494348" y="2750933"/>
            <a:ext cx="3434539" cy="1653758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38.790</a:t>
            </a:r>
            <a:r>
              <a:rPr lang="es-CO" sz="1600" b="1" dirty="0">
                <a:solidFill>
                  <a:srgbClr val="003E65"/>
                </a:solidFill>
              </a:rPr>
              <a:t> </a:t>
            </a:r>
            <a:r>
              <a:rPr lang="es-CO" sz="1600" dirty="0">
                <a:solidFill>
                  <a:srgbClr val="003E65"/>
                </a:solidFill>
              </a:rPr>
              <a:t>personas mayores en condición de fragilidad social a través del servicio Centros Día</a:t>
            </a:r>
            <a:endParaRPr lang="es-CO" sz="1600" b="1" dirty="0">
              <a:solidFill>
                <a:srgbClr val="003E65"/>
              </a:solidFill>
            </a:endParaRPr>
          </a:p>
        </p:txBody>
      </p:sp>
      <p:sp>
        <p:nvSpPr>
          <p:cNvPr id="52" name="Elipse 22">
            <a:extLst>
              <a:ext uri="{FF2B5EF4-FFF2-40B4-BE49-F238E27FC236}">
                <a16:creationId xmlns:a16="http://schemas.microsoft.com/office/drawing/2014/main" id="{7A4F0E06-B3E6-411D-90FD-F4385BE34CF4}"/>
              </a:ext>
            </a:extLst>
          </p:cNvPr>
          <p:cNvSpPr/>
          <p:nvPr/>
        </p:nvSpPr>
        <p:spPr>
          <a:xfrm>
            <a:off x="537766" y="1713643"/>
            <a:ext cx="3168000" cy="2074581"/>
          </a:xfrm>
          <a:prstGeom prst="roundRect">
            <a:avLst>
              <a:gd name="adj" fmla="val 11939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s-CO" sz="16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10.627</a:t>
            </a:r>
            <a:r>
              <a:rPr lang="es-CO" sz="1600" dirty="0">
                <a:solidFill>
                  <a:srgbClr val="7030A0"/>
                </a:solidFill>
              </a:rPr>
              <a:t> </a:t>
            </a:r>
            <a:r>
              <a:rPr lang="es-CO" sz="1600" dirty="0">
                <a:solidFill>
                  <a:srgbClr val="003E65"/>
                </a:solidFill>
              </a:rPr>
              <a:t>personas de los sectores sociales LGBTI, sus familias y redes de apoyo mediante las unidades operativas asociadas al servicio y los equipos locales</a:t>
            </a:r>
          </a:p>
        </p:txBody>
      </p:sp>
      <p:sp>
        <p:nvSpPr>
          <p:cNvPr id="53" name="Rectángulo redondeado 57">
            <a:extLst>
              <a:ext uri="{FF2B5EF4-FFF2-40B4-BE49-F238E27FC236}">
                <a16:creationId xmlns:a16="http://schemas.microsoft.com/office/drawing/2014/main" id="{21F4D025-E9B2-4148-9E69-BE2EE202A808}"/>
              </a:ext>
            </a:extLst>
          </p:cNvPr>
          <p:cNvSpPr/>
          <p:nvPr/>
        </p:nvSpPr>
        <p:spPr>
          <a:xfrm>
            <a:off x="636285" y="3216506"/>
            <a:ext cx="2988000" cy="522945"/>
          </a:xfrm>
          <a:prstGeom prst="roundRect">
            <a:avLst/>
          </a:prstGeom>
          <a:solidFill>
            <a:srgbClr val="003E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Meta cuatrienio: 13.096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Cumplimiento: 81%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A2C1CE-D04B-4B41-AAFC-BC463EDDFE64}"/>
              </a:ext>
            </a:extLst>
          </p:cNvPr>
          <p:cNvSpPr/>
          <p:nvPr/>
        </p:nvSpPr>
        <p:spPr>
          <a:xfrm>
            <a:off x="4221044" y="811666"/>
            <a:ext cx="4054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Objetivo 2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Personas atendidas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C19D2577-1CEB-493C-ABBB-73943D088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19" y="1737395"/>
            <a:ext cx="705962" cy="7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8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2362</Words>
  <Application>Microsoft Office PowerPoint</Application>
  <PresentationFormat>Panorámica</PresentationFormat>
  <Paragraphs>393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Rounded MT Bold</vt:lpstr>
      <vt:lpstr>Calibri</vt:lpstr>
      <vt:lpstr>Calibri Light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 y proyección de reservas</dc:title>
  <dc:creator>Fabian</dc:creator>
  <cp:lastModifiedBy>Diana Maria Camargo Pulido</cp:lastModifiedBy>
  <cp:revision>390</cp:revision>
  <dcterms:created xsi:type="dcterms:W3CDTF">2018-06-06T03:45:26Z</dcterms:created>
  <dcterms:modified xsi:type="dcterms:W3CDTF">2019-08-13T23:08:08Z</dcterms:modified>
</cp:coreProperties>
</file>