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32" r:id="rId2"/>
    <p:sldId id="333" r:id="rId3"/>
    <p:sldId id="319" r:id="rId4"/>
    <p:sldId id="343" r:id="rId5"/>
    <p:sldId id="326" r:id="rId6"/>
    <p:sldId id="322" r:id="rId7"/>
    <p:sldId id="323" r:id="rId8"/>
    <p:sldId id="324" r:id="rId9"/>
    <p:sldId id="325" r:id="rId10"/>
    <p:sldId id="328" r:id="rId11"/>
    <p:sldId id="342" r:id="rId12"/>
    <p:sldId id="329" r:id="rId13"/>
    <p:sldId id="330" r:id="rId14"/>
    <p:sldId id="331" r:id="rId15"/>
    <p:sldId id="334" r:id="rId16"/>
    <p:sldId id="335" r:id="rId17"/>
    <p:sldId id="339" r:id="rId18"/>
    <p:sldId id="340" r:id="rId19"/>
    <p:sldId id="341" r:id="rId20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montoyap" initials="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9F6FE"/>
    <a:srgbClr val="D4D4D4"/>
    <a:srgbClr val="D9D9D9"/>
    <a:srgbClr val="C22037"/>
    <a:srgbClr val="DE150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8157" autoAdjust="0"/>
  </p:normalViewPr>
  <p:slideViewPr>
    <p:cSldViewPr snapToGrid="0">
      <p:cViewPr varScale="1">
        <p:scale>
          <a:sx n="103" d="100"/>
          <a:sy n="103" d="100"/>
        </p:scale>
        <p:origin x="7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J:\INFORME%204to.%20TRIMESTRE%202017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rojasc\Desktop\INFORME%204to.%20TRIMESTRE%202017.xlsm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rojasc\Desktop\INFORME%204to.%20TRIMESTRE%202017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7\INFORME%20DE%20ENCUESTAS%202017\INFORME%204to.%20TRIMESTRE%202017.xlsm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ontoyap\Desktop\COMPARTIDA%202017\INFORME%20DE%20ENCUESTAS%202017\INFORME%204to.%20TRIMESTRE%202017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J:\INFORME%204to.%20TRIMESTRE%202017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1'!$B$36</c:f>
              <c:strCache>
                <c:ptCount val="1"/>
                <c:pt idx="0">
                  <c:v>ACEPTABLE</c:v>
                </c:pt>
              </c:strCache>
            </c:strRef>
          </c:tx>
          <c:invertIfNegative val="0"/>
          <c:cat>
            <c:strRef>
              <c:f>'PREGUNTA 1'!$A$37:$A$60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'PREGUNTA 1'!$B$37:$B$60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5">
                  <c:v>1</c:v>
                </c:pt>
                <c:pt idx="7">
                  <c:v>3</c:v>
                </c:pt>
                <c:pt idx="9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6</c:v>
                </c:pt>
                <c:pt idx="21">
                  <c:v>3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1'!$C$36</c:f>
              <c:strCache>
                <c:ptCount val="1"/>
                <c:pt idx="0">
                  <c:v>BUENO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1'!$A$37:$A$60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'PREGUNTA 1'!$C$37:$C$60</c:f>
              <c:numCache>
                <c:formatCode>General</c:formatCode>
                <c:ptCount val="24"/>
                <c:pt idx="0">
                  <c:v>12</c:v>
                </c:pt>
                <c:pt idx="1">
                  <c:v>51</c:v>
                </c:pt>
                <c:pt idx="2">
                  <c:v>25</c:v>
                </c:pt>
                <c:pt idx="3">
                  <c:v>15</c:v>
                </c:pt>
                <c:pt idx="4">
                  <c:v>43</c:v>
                </c:pt>
                <c:pt idx="5">
                  <c:v>17</c:v>
                </c:pt>
                <c:pt idx="6">
                  <c:v>18</c:v>
                </c:pt>
                <c:pt idx="7">
                  <c:v>95</c:v>
                </c:pt>
                <c:pt idx="8">
                  <c:v>5</c:v>
                </c:pt>
                <c:pt idx="9">
                  <c:v>24</c:v>
                </c:pt>
                <c:pt idx="10">
                  <c:v>15</c:v>
                </c:pt>
                <c:pt idx="11">
                  <c:v>25</c:v>
                </c:pt>
                <c:pt idx="12">
                  <c:v>12</c:v>
                </c:pt>
                <c:pt idx="13">
                  <c:v>54</c:v>
                </c:pt>
                <c:pt idx="14">
                  <c:v>26</c:v>
                </c:pt>
                <c:pt idx="15">
                  <c:v>50</c:v>
                </c:pt>
                <c:pt idx="16">
                  <c:v>13</c:v>
                </c:pt>
                <c:pt idx="17">
                  <c:v>141</c:v>
                </c:pt>
                <c:pt idx="18">
                  <c:v>60</c:v>
                </c:pt>
                <c:pt idx="19">
                  <c:v>47</c:v>
                </c:pt>
                <c:pt idx="20">
                  <c:v>56</c:v>
                </c:pt>
                <c:pt idx="21">
                  <c:v>48</c:v>
                </c:pt>
                <c:pt idx="22">
                  <c:v>131</c:v>
                </c:pt>
                <c:pt idx="23">
                  <c:v>18</c:v>
                </c:pt>
              </c:numCache>
            </c:numRef>
          </c:val>
        </c:ser>
        <c:ser>
          <c:idx val="2"/>
          <c:order val="2"/>
          <c:tx>
            <c:strRef>
              <c:f>'PREGUNTA 1'!$D$36</c:f>
              <c:strCache>
                <c:ptCount val="1"/>
                <c:pt idx="0">
                  <c:v>DEFICIENTE</c:v>
                </c:pt>
              </c:strCache>
            </c:strRef>
          </c:tx>
          <c:invertIfNegative val="0"/>
          <c:cat>
            <c:strRef>
              <c:f>'PREGUNTA 1'!$A$37:$A$60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'PREGUNTA 1'!$D$37:$D$60</c:f>
              <c:numCache>
                <c:formatCode>General</c:formatCode>
                <c:ptCount val="24"/>
                <c:pt idx="7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21">
                  <c:v>3</c:v>
                </c:pt>
              </c:numCache>
            </c:numRef>
          </c:val>
        </c:ser>
        <c:ser>
          <c:idx val="3"/>
          <c:order val="3"/>
          <c:tx>
            <c:strRef>
              <c:f>'PREGUNTA 1'!$E$36</c:f>
              <c:strCache>
                <c:ptCount val="1"/>
                <c:pt idx="0">
                  <c:v>EXCELENTE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1'!$A$37:$A$60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'PREGUNTA 1'!$E$37:$E$60</c:f>
              <c:numCache>
                <c:formatCode>General</c:formatCode>
                <c:ptCount val="24"/>
                <c:pt idx="0">
                  <c:v>31</c:v>
                </c:pt>
                <c:pt idx="1">
                  <c:v>62</c:v>
                </c:pt>
                <c:pt idx="2">
                  <c:v>18</c:v>
                </c:pt>
                <c:pt idx="3">
                  <c:v>60</c:v>
                </c:pt>
                <c:pt idx="4">
                  <c:v>4</c:v>
                </c:pt>
                <c:pt idx="5">
                  <c:v>20</c:v>
                </c:pt>
                <c:pt idx="6">
                  <c:v>24</c:v>
                </c:pt>
                <c:pt idx="7">
                  <c:v>60</c:v>
                </c:pt>
                <c:pt idx="8">
                  <c:v>58</c:v>
                </c:pt>
                <c:pt idx="9">
                  <c:v>24</c:v>
                </c:pt>
                <c:pt idx="10">
                  <c:v>38</c:v>
                </c:pt>
                <c:pt idx="11">
                  <c:v>39</c:v>
                </c:pt>
                <c:pt idx="12">
                  <c:v>62</c:v>
                </c:pt>
                <c:pt idx="13">
                  <c:v>11</c:v>
                </c:pt>
                <c:pt idx="14">
                  <c:v>32</c:v>
                </c:pt>
                <c:pt idx="15">
                  <c:v>5</c:v>
                </c:pt>
                <c:pt idx="16">
                  <c:v>37</c:v>
                </c:pt>
                <c:pt idx="17">
                  <c:v>87</c:v>
                </c:pt>
                <c:pt idx="18">
                  <c:v>3</c:v>
                </c:pt>
                <c:pt idx="19">
                  <c:v>2</c:v>
                </c:pt>
                <c:pt idx="21">
                  <c:v>31</c:v>
                </c:pt>
                <c:pt idx="22">
                  <c:v>38</c:v>
                </c:pt>
                <c:pt idx="2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8702160"/>
        <c:axId val="1688702704"/>
        <c:axId val="0"/>
      </c:bar3DChart>
      <c:catAx>
        <c:axId val="1688702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8702704"/>
        <c:crosses val="autoZero"/>
        <c:auto val="1"/>
        <c:lblAlgn val="ctr"/>
        <c:lblOffset val="100"/>
        <c:noMultiLvlLbl val="0"/>
      </c:catAx>
      <c:valAx>
        <c:axId val="16887027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8870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618048333580945"/>
          <c:y val="0.10945291209047095"/>
          <c:w val="0.10857177160351783"/>
          <c:h val="0.36788912954004166"/>
        </c:manualLayout>
      </c:layout>
      <c:overlay val="0"/>
    </c:legend>
    <c:plotVisOnly val="1"/>
    <c:dispBlanksAs val="gap"/>
    <c:showDLblsOverMax val="0"/>
  </c:chart>
  <c:spPr>
    <a:ln>
      <a:solidFill>
        <a:srgbClr val="5B9BD5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23818578593398E-2"/>
          <c:y val="3.1632487620856679E-2"/>
          <c:w val="0.85405848432514708"/>
          <c:h val="0.42176840361373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'PREGUNTA 6'!$B$37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6'!$A$38:$A$61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6'!$B$38:$B$61</c:f>
              <c:numCache>
                <c:formatCode>General</c:formatCode>
                <c:ptCount val="24"/>
                <c:pt idx="1">
                  <c:v>1</c:v>
                </c:pt>
                <c:pt idx="3">
                  <c:v>3</c:v>
                </c:pt>
                <c:pt idx="10">
                  <c:v>1</c:v>
                </c:pt>
                <c:pt idx="11">
                  <c:v>5</c:v>
                </c:pt>
                <c:pt idx="13">
                  <c:v>2</c:v>
                </c:pt>
                <c:pt idx="14">
                  <c:v>3</c:v>
                </c:pt>
                <c:pt idx="17">
                  <c:v>3</c:v>
                </c:pt>
              </c:numCache>
            </c:numRef>
          </c:val>
        </c:ser>
        <c:ser>
          <c:idx val="1"/>
          <c:order val="1"/>
          <c:tx>
            <c:strRef>
              <c:f>'PREGUNTA 6'!$C$37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6'!$A$38:$A$61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6'!$C$38:$C$61</c:f>
              <c:numCache>
                <c:formatCode>General</c:formatCode>
                <c:ptCount val="24"/>
                <c:pt idx="0">
                  <c:v>44</c:v>
                </c:pt>
                <c:pt idx="1">
                  <c:v>113</c:v>
                </c:pt>
                <c:pt idx="2">
                  <c:v>42</c:v>
                </c:pt>
                <c:pt idx="3">
                  <c:v>156</c:v>
                </c:pt>
                <c:pt idx="4">
                  <c:v>63</c:v>
                </c:pt>
                <c:pt idx="5">
                  <c:v>49</c:v>
                </c:pt>
                <c:pt idx="6">
                  <c:v>64</c:v>
                </c:pt>
                <c:pt idx="7">
                  <c:v>74</c:v>
                </c:pt>
                <c:pt idx="8">
                  <c:v>65</c:v>
                </c:pt>
                <c:pt idx="9">
                  <c:v>59</c:v>
                </c:pt>
                <c:pt idx="10">
                  <c:v>58</c:v>
                </c:pt>
                <c:pt idx="11">
                  <c:v>230</c:v>
                </c:pt>
                <c:pt idx="12">
                  <c:v>49</c:v>
                </c:pt>
                <c:pt idx="13">
                  <c:v>54</c:v>
                </c:pt>
                <c:pt idx="14">
                  <c:v>82</c:v>
                </c:pt>
                <c:pt idx="15">
                  <c:v>170</c:v>
                </c:pt>
                <c:pt idx="16">
                  <c:v>63</c:v>
                </c:pt>
                <c:pt idx="17">
                  <c:v>49</c:v>
                </c:pt>
                <c:pt idx="18">
                  <c:v>53</c:v>
                </c:pt>
                <c:pt idx="19">
                  <c:v>38</c:v>
                </c:pt>
                <c:pt idx="20">
                  <c:v>47</c:v>
                </c:pt>
                <c:pt idx="21">
                  <c:v>75</c:v>
                </c:pt>
                <c:pt idx="22">
                  <c:v>44</c:v>
                </c:pt>
                <c:pt idx="2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2540960"/>
        <c:axId val="1502546400"/>
      </c:barChart>
      <c:catAx>
        <c:axId val="15025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02546400"/>
        <c:crosses val="autoZero"/>
        <c:auto val="1"/>
        <c:lblAlgn val="ctr"/>
        <c:lblOffset val="100"/>
        <c:noMultiLvlLbl val="0"/>
      </c:catAx>
      <c:valAx>
        <c:axId val="1502546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0254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85192759995911"/>
          <c:y val="0.10680664916885389"/>
          <c:w val="0.63196714047107749"/>
          <c:h val="0.6758537474482356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7.8703703703703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000000000000005"/>
                  <c:y val="0.106481481481481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6'!$B$66:$B$67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'PREGUNTA 6'!$C$66:$C$67</c:f>
              <c:numCache>
                <c:formatCode>General</c:formatCode>
                <c:ptCount val="2"/>
                <c:pt idx="0">
                  <c:v>18</c:v>
                </c:pt>
                <c:pt idx="1">
                  <c:v>1801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'PREGUNTA 7'!$B$38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1.32890365448504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7'!$B$39:$B$62</c:f>
              <c:numCache>
                <c:formatCode>General</c:formatCode>
                <c:ptCount val="24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5">
                  <c:v>3</c:v>
                </c:pt>
                <c:pt idx="6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8</c:v>
                </c:pt>
                <c:pt idx="14">
                  <c:v>2</c:v>
                </c:pt>
                <c:pt idx="17">
                  <c:v>3</c:v>
                </c:pt>
                <c:pt idx="22">
                  <c:v>2</c:v>
                </c:pt>
              </c:numCache>
            </c:numRef>
          </c:val>
        </c:ser>
        <c:ser>
          <c:idx val="1"/>
          <c:order val="1"/>
          <c:tx>
            <c:strRef>
              <c:f>'PREGUNTA 7'!$C$38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-8.8593576965670801E-3"/>
                  <c:y val="8.1674336765798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7'!$A$39:$A$62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7'!$C$39:$C$62</c:f>
              <c:numCache>
                <c:formatCode>General</c:formatCode>
                <c:ptCount val="24"/>
                <c:pt idx="0">
                  <c:v>14</c:v>
                </c:pt>
                <c:pt idx="1">
                  <c:v>14</c:v>
                </c:pt>
                <c:pt idx="2">
                  <c:v>11</c:v>
                </c:pt>
                <c:pt idx="3">
                  <c:v>89</c:v>
                </c:pt>
                <c:pt idx="4">
                  <c:v>19</c:v>
                </c:pt>
                <c:pt idx="5">
                  <c:v>16</c:v>
                </c:pt>
                <c:pt idx="6">
                  <c:v>19</c:v>
                </c:pt>
                <c:pt idx="7">
                  <c:v>1</c:v>
                </c:pt>
                <c:pt idx="8">
                  <c:v>56</c:v>
                </c:pt>
                <c:pt idx="9">
                  <c:v>18</c:v>
                </c:pt>
                <c:pt idx="10">
                  <c:v>51</c:v>
                </c:pt>
                <c:pt idx="11">
                  <c:v>161</c:v>
                </c:pt>
                <c:pt idx="12">
                  <c:v>40</c:v>
                </c:pt>
                <c:pt idx="13">
                  <c:v>27</c:v>
                </c:pt>
                <c:pt idx="14">
                  <c:v>39</c:v>
                </c:pt>
                <c:pt idx="15">
                  <c:v>135</c:v>
                </c:pt>
                <c:pt idx="16">
                  <c:v>59</c:v>
                </c:pt>
                <c:pt idx="17">
                  <c:v>3</c:v>
                </c:pt>
                <c:pt idx="18">
                  <c:v>1</c:v>
                </c:pt>
                <c:pt idx="19">
                  <c:v>16</c:v>
                </c:pt>
                <c:pt idx="20">
                  <c:v>43</c:v>
                </c:pt>
                <c:pt idx="21">
                  <c:v>3</c:v>
                </c:pt>
                <c:pt idx="22">
                  <c:v>18</c:v>
                </c:pt>
                <c:pt idx="23">
                  <c:v>6</c:v>
                </c:pt>
              </c:numCache>
            </c:numRef>
          </c:val>
        </c:ser>
        <c:ser>
          <c:idx val="2"/>
          <c:order val="2"/>
          <c:tx>
            <c:strRef>
              <c:f>'PREGUNTA 7'!$D$38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'PREGUNTA 7'!$A$39:$A$62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7'!$D$39:$D$62</c:f>
              <c:numCache>
                <c:formatCode>General</c:formatCode>
                <c:ptCount val="24"/>
                <c:pt idx="3">
                  <c:v>4</c:v>
                </c:pt>
                <c:pt idx="6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7">
                  <c:v>1</c:v>
                </c:pt>
                <c:pt idx="21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7'!$E$38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2.2148394241416685E-3"/>
                  <c:y val="-2.450230102973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0"/>
                  <c:y val="-2.450230102973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7'!$E$39:$E$62</c:f>
              <c:numCache>
                <c:formatCode>General</c:formatCode>
                <c:ptCount val="24"/>
                <c:pt idx="0">
                  <c:v>27</c:v>
                </c:pt>
                <c:pt idx="1">
                  <c:v>99</c:v>
                </c:pt>
                <c:pt idx="2">
                  <c:v>28</c:v>
                </c:pt>
                <c:pt idx="3">
                  <c:v>63</c:v>
                </c:pt>
                <c:pt idx="4">
                  <c:v>44</c:v>
                </c:pt>
                <c:pt idx="5">
                  <c:v>30</c:v>
                </c:pt>
                <c:pt idx="6">
                  <c:v>42</c:v>
                </c:pt>
                <c:pt idx="7">
                  <c:v>73</c:v>
                </c:pt>
                <c:pt idx="8">
                  <c:v>7</c:v>
                </c:pt>
                <c:pt idx="9">
                  <c:v>39</c:v>
                </c:pt>
                <c:pt idx="10">
                  <c:v>3</c:v>
                </c:pt>
                <c:pt idx="11">
                  <c:v>72</c:v>
                </c:pt>
                <c:pt idx="12">
                  <c:v>6</c:v>
                </c:pt>
                <c:pt idx="13">
                  <c:v>20</c:v>
                </c:pt>
                <c:pt idx="14">
                  <c:v>43</c:v>
                </c:pt>
                <c:pt idx="15">
                  <c:v>35</c:v>
                </c:pt>
                <c:pt idx="16">
                  <c:v>4</c:v>
                </c:pt>
                <c:pt idx="17">
                  <c:v>45</c:v>
                </c:pt>
                <c:pt idx="18">
                  <c:v>52</c:v>
                </c:pt>
                <c:pt idx="19">
                  <c:v>22</c:v>
                </c:pt>
                <c:pt idx="20">
                  <c:v>4</c:v>
                </c:pt>
                <c:pt idx="21">
                  <c:v>71</c:v>
                </c:pt>
                <c:pt idx="22">
                  <c:v>24</c:v>
                </c:pt>
                <c:pt idx="2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439104"/>
        <c:axId val="1692445632"/>
      </c:barChart>
      <c:catAx>
        <c:axId val="169243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2445632"/>
        <c:crosses val="autoZero"/>
        <c:auto val="1"/>
        <c:lblAlgn val="ctr"/>
        <c:lblOffset val="100"/>
        <c:noMultiLvlLbl val="0"/>
      </c:catAx>
      <c:valAx>
        <c:axId val="1692445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9243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066188991261122"/>
          <c:y val="0.13277521249586674"/>
          <c:w val="0.75867622017477754"/>
          <c:h val="0.6081781128405038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7'!$B$68:$B$71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7'!$C$68:$C$71</c:f>
              <c:numCache>
                <c:formatCode>General</c:formatCode>
                <c:ptCount val="4"/>
                <c:pt idx="0">
                  <c:v>43</c:v>
                </c:pt>
                <c:pt idx="1">
                  <c:v>859</c:v>
                </c:pt>
                <c:pt idx="2">
                  <c:v>10</c:v>
                </c:pt>
                <c:pt idx="3">
                  <c:v>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061925717449861E-2"/>
          <c:y val="0.81600496028852698"/>
          <c:w val="0.78557647871901937"/>
          <c:h val="0.15513325093961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'PREGUNTA 8'!$B$38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-6.0606070246731819E-3"/>
                  <c:y val="-2.761341222879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8'!$B$39:$B$62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3">
                  <c:v>9</c:v>
                </c:pt>
                <c:pt idx="5">
                  <c:v>2</c:v>
                </c:pt>
                <c:pt idx="6">
                  <c:v>1</c:v>
                </c:pt>
                <c:pt idx="9">
                  <c:v>2</c:v>
                </c:pt>
                <c:pt idx="10">
                  <c:v>5</c:v>
                </c:pt>
                <c:pt idx="11">
                  <c:v>5</c:v>
                </c:pt>
                <c:pt idx="12">
                  <c:v>1</c:v>
                </c:pt>
                <c:pt idx="13">
                  <c:v>8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  <c:pt idx="21">
                  <c:v>1</c:v>
                </c:pt>
                <c:pt idx="22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8'!$C$38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3894862604540022E-3"/>
                  <c:y val="1.2441677595314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2.3894862604539146E-3"/>
                  <c:y val="-1.6588903460419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8'!$C$39:$C$62</c:f>
              <c:numCache>
                <c:formatCode>General</c:formatCode>
                <c:ptCount val="24"/>
                <c:pt idx="0">
                  <c:v>11</c:v>
                </c:pt>
                <c:pt idx="1">
                  <c:v>16</c:v>
                </c:pt>
                <c:pt idx="2">
                  <c:v>11</c:v>
                </c:pt>
                <c:pt idx="3">
                  <c:v>71</c:v>
                </c:pt>
                <c:pt idx="4">
                  <c:v>19</c:v>
                </c:pt>
                <c:pt idx="5">
                  <c:v>13</c:v>
                </c:pt>
                <c:pt idx="6">
                  <c:v>26</c:v>
                </c:pt>
                <c:pt idx="7">
                  <c:v>1</c:v>
                </c:pt>
                <c:pt idx="8">
                  <c:v>51</c:v>
                </c:pt>
                <c:pt idx="9">
                  <c:v>20</c:v>
                </c:pt>
                <c:pt idx="10">
                  <c:v>49</c:v>
                </c:pt>
                <c:pt idx="11">
                  <c:v>194</c:v>
                </c:pt>
                <c:pt idx="12">
                  <c:v>27</c:v>
                </c:pt>
                <c:pt idx="13">
                  <c:v>21</c:v>
                </c:pt>
                <c:pt idx="14">
                  <c:v>26</c:v>
                </c:pt>
                <c:pt idx="15">
                  <c:v>120</c:v>
                </c:pt>
                <c:pt idx="16">
                  <c:v>59</c:v>
                </c:pt>
                <c:pt idx="17">
                  <c:v>7</c:v>
                </c:pt>
                <c:pt idx="18">
                  <c:v>1</c:v>
                </c:pt>
                <c:pt idx="19">
                  <c:v>13</c:v>
                </c:pt>
                <c:pt idx="20">
                  <c:v>42</c:v>
                </c:pt>
                <c:pt idx="22">
                  <c:v>20</c:v>
                </c:pt>
                <c:pt idx="23">
                  <c:v>6</c:v>
                </c:pt>
              </c:numCache>
            </c:numRef>
          </c:val>
        </c:ser>
        <c:ser>
          <c:idx val="2"/>
          <c:order val="2"/>
          <c:tx>
            <c:strRef>
              <c:f>'PREGUNTA 8'!$D$38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'PREGUNTA 8'!$A$39:$A$62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8'!$D$39:$D$62</c:f>
              <c:numCache>
                <c:formatCode>General</c:formatCode>
                <c:ptCount val="24"/>
                <c:pt idx="3">
                  <c:v>4</c:v>
                </c:pt>
                <c:pt idx="8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7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8'!$E$38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4.7789725209080045E-3"/>
                  <c:y val="-4.976671038125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806742049101052E-17"/>
                  <c:y val="-2.0736129325523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4.147225865104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3894862604540022E-3"/>
                  <c:y val="-4.976671038125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2.3894862604540022E-3"/>
                  <c:y val="-8.29445173020956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2.3894862604540022E-3"/>
                  <c:y val="-4.147225865104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8'!$A$39:$A$62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8'!$E$39:$E$62</c:f>
              <c:numCache>
                <c:formatCode>General</c:formatCode>
                <c:ptCount val="24"/>
                <c:pt idx="0">
                  <c:v>32</c:v>
                </c:pt>
                <c:pt idx="1">
                  <c:v>97</c:v>
                </c:pt>
                <c:pt idx="2">
                  <c:v>31</c:v>
                </c:pt>
                <c:pt idx="3">
                  <c:v>75</c:v>
                </c:pt>
                <c:pt idx="4">
                  <c:v>44</c:v>
                </c:pt>
                <c:pt idx="5">
                  <c:v>34</c:v>
                </c:pt>
                <c:pt idx="6">
                  <c:v>37</c:v>
                </c:pt>
                <c:pt idx="7">
                  <c:v>73</c:v>
                </c:pt>
                <c:pt idx="8">
                  <c:v>13</c:v>
                </c:pt>
                <c:pt idx="9">
                  <c:v>37</c:v>
                </c:pt>
                <c:pt idx="10">
                  <c:v>5</c:v>
                </c:pt>
                <c:pt idx="11">
                  <c:v>36</c:v>
                </c:pt>
                <c:pt idx="12">
                  <c:v>21</c:v>
                </c:pt>
                <c:pt idx="13">
                  <c:v>25</c:v>
                </c:pt>
                <c:pt idx="14">
                  <c:v>57</c:v>
                </c:pt>
                <c:pt idx="15">
                  <c:v>48</c:v>
                </c:pt>
                <c:pt idx="16">
                  <c:v>4</c:v>
                </c:pt>
                <c:pt idx="17">
                  <c:v>43</c:v>
                </c:pt>
                <c:pt idx="18">
                  <c:v>52</c:v>
                </c:pt>
                <c:pt idx="19">
                  <c:v>25</c:v>
                </c:pt>
                <c:pt idx="20">
                  <c:v>5</c:v>
                </c:pt>
                <c:pt idx="21">
                  <c:v>74</c:v>
                </c:pt>
                <c:pt idx="22">
                  <c:v>23</c:v>
                </c:pt>
                <c:pt idx="2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435296"/>
        <c:axId val="1692433120"/>
      </c:barChart>
      <c:catAx>
        <c:axId val="169243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2433120"/>
        <c:crosses val="autoZero"/>
        <c:auto val="1"/>
        <c:lblAlgn val="ctr"/>
        <c:lblOffset val="100"/>
        <c:noMultiLvlLbl val="0"/>
      </c:catAx>
      <c:valAx>
        <c:axId val="169243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243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352449693788278"/>
          <c:y val="0.10333327398076238"/>
          <c:w val="0.41128455818022747"/>
          <c:h val="0.6317329752469542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0"/>
                  <c:y val="-8.33333333333333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444444444444448E-2"/>
                  <c:y val="9.259259259259173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444444444444344E-2"/>
                  <c:y val="8.33333333333333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5000000000000025E-2"/>
                  <c:y val="-1.38888888888888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'PREGUNTA 8'!$B$74:$B$77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8'!$C$74:$C$77</c:f>
              <c:numCache>
                <c:formatCode>General</c:formatCode>
                <c:ptCount val="4"/>
                <c:pt idx="0">
                  <c:v>40</c:v>
                </c:pt>
                <c:pt idx="1">
                  <c:v>824</c:v>
                </c:pt>
                <c:pt idx="2">
                  <c:v>10</c:v>
                </c:pt>
                <c:pt idx="3">
                  <c:v>945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'PAGINA 10'!$B$36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10'!$A$37:$A$60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'PAGINA 10'!$B$37:$B$60</c:f>
              <c:numCache>
                <c:formatCode>General</c:formatCode>
                <c:ptCount val="24"/>
                <c:pt idx="0">
                  <c:v>3</c:v>
                </c:pt>
                <c:pt idx="1">
                  <c:v>1</c:v>
                </c:pt>
                <c:pt idx="3">
                  <c:v>3</c:v>
                </c:pt>
                <c:pt idx="5">
                  <c:v>3</c:v>
                </c:pt>
                <c:pt idx="7">
                  <c:v>22</c:v>
                </c:pt>
                <c:pt idx="9">
                  <c:v>4</c:v>
                </c:pt>
                <c:pt idx="10">
                  <c:v>1</c:v>
                </c:pt>
                <c:pt idx="13">
                  <c:v>1</c:v>
                </c:pt>
                <c:pt idx="14">
                  <c:v>10</c:v>
                </c:pt>
                <c:pt idx="16">
                  <c:v>4</c:v>
                </c:pt>
                <c:pt idx="17">
                  <c:v>8</c:v>
                </c:pt>
                <c:pt idx="19">
                  <c:v>1</c:v>
                </c:pt>
                <c:pt idx="21">
                  <c:v>3</c:v>
                </c:pt>
                <c:pt idx="23">
                  <c:v>2</c:v>
                </c:pt>
              </c:numCache>
            </c:numRef>
          </c:val>
        </c:ser>
        <c:ser>
          <c:idx val="1"/>
          <c:order val="1"/>
          <c:tx>
            <c:strRef>
              <c:f>'PAGINA 10'!$C$36</c:f>
              <c:strCache>
                <c:ptCount val="1"/>
                <c:pt idx="0">
                  <c:v>Sí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10'!$A$37:$A$60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'PAGINA 10'!$C$37:$C$60</c:f>
              <c:numCache>
                <c:formatCode>General</c:formatCode>
                <c:ptCount val="24"/>
                <c:pt idx="0">
                  <c:v>41</c:v>
                </c:pt>
                <c:pt idx="1">
                  <c:v>113</c:v>
                </c:pt>
                <c:pt idx="2">
                  <c:v>44</c:v>
                </c:pt>
                <c:pt idx="3">
                  <c:v>72</c:v>
                </c:pt>
                <c:pt idx="4">
                  <c:v>47</c:v>
                </c:pt>
                <c:pt idx="5">
                  <c:v>35</c:v>
                </c:pt>
                <c:pt idx="6">
                  <c:v>42</c:v>
                </c:pt>
                <c:pt idx="7">
                  <c:v>137</c:v>
                </c:pt>
                <c:pt idx="8">
                  <c:v>63</c:v>
                </c:pt>
                <c:pt idx="9">
                  <c:v>45</c:v>
                </c:pt>
                <c:pt idx="10">
                  <c:v>52</c:v>
                </c:pt>
                <c:pt idx="11">
                  <c:v>64</c:v>
                </c:pt>
                <c:pt idx="12">
                  <c:v>74</c:v>
                </c:pt>
                <c:pt idx="13">
                  <c:v>64</c:v>
                </c:pt>
                <c:pt idx="14">
                  <c:v>49</c:v>
                </c:pt>
                <c:pt idx="15">
                  <c:v>59</c:v>
                </c:pt>
                <c:pt idx="16">
                  <c:v>48</c:v>
                </c:pt>
                <c:pt idx="17">
                  <c:v>227</c:v>
                </c:pt>
                <c:pt idx="18">
                  <c:v>63</c:v>
                </c:pt>
                <c:pt idx="19">
                  <c:v>48</c:v>
                </c:pt>
                <c:pt idx="20">
                  <c:v>56</c:v>
                </c:pt>
                <c:pt idx="21">
                  <c:v>82</c:v>
                </c:pt>
                <c:pt idx="22">
                  <c:v>170</c:v>
                </c:pt>
                <c:pt idx="2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92438016"/>
        <c:axId val="1692441280"/>
      </c:barChart>
      <c:catAx>
        <c:axId val="169243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92441280"/>
        <c:crosses val="autoZero"/>
        <c:auto val="1"/>
        <c:lblAlgn val="ctr"/>
        <c:lblOffset val="100"/>
        <c:noMultiLvlLbl val="0"/>
      </c:catAx>
      <c:valAx>
        <c:axId val="1692441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9243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132389946133161E-2"/>
          <c:y val="7.0692895050585305E-2"/>
          <c:w val="0.9094589691334718"/>
          <c:h val="0.7862204850569367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1877077865266843E-2"/>
                  <c:y val="-2.65153834937299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25761154855643"/>
                  <c:y val="-1.571959755030621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'PAGINA 10'!$B$65:$B$66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'PAGINA 10'!$C$65:$C$66</c:f>
              <c:numCache>
                <c:formatCode>General</c:formatCode>
                <c:ptCount val="2"/>
                <c:pt idx="0">
                  <c:v>66</c:v>
                </c:pt>
                <c:pt idx="1">
                  <c:v>1753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1'!$B$65:$B$68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</c:strCache>
            </c:strRef>
          </c:cat>
          <c:val>
            <c:numRef>
              <c:f>'PREGUNTA 1'!$C$65:$C$68</c:f>
              <c:numCache>
                <c:formatCode>General</c:formatCode>
                <c:ptCount val="4"/>
                <c:pt idx="0">
                  <c:v>24</c:v>
                </c:pt>
                <c:pt idx="1">
                  <c:v>1001</c:v>
                </c:pt>
                <c:pt idx="2">
                  <c:v>7</c:v>
                </c:pt>
                <c:pt idx="3">
                  <c:v>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4537944934533618"/>
          <c:y val="0.21508858267716535"/>
          <c:w val="0.23518414066436538"/>
          <c:h val="0.45060950714494036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2'!$B$41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2'!$A$42:$A$65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2'!$B$42:$B$65</c:f>
              <c:numCache>
                <c:formatCode>General</c:formatCode>
                <c:ptCount val="24"/>
                <c:pt idx="7">
                  <c:v>1</c:v>
                </c:pt>
                <c:pt idx="12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2'!$C$41</c:f>
              <c:strCache>
                <c:ptCount val="1"/>
                <c:pt idx="0">
                  <c:v>Sí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2'!$A$42:$A$65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2'!$C$42:$C$65</c:f>
              <c:numCache>
                <c:formatCode>General</c:formatCode>
                <c:ptCount val="24"/>
                <c:pt idx="0">
                  <c:v>44</c:v>
                </c:pt>
                <c:pt idx="1">
                  <c:v>114</c:v>
                </c:pt>
                <c:pt idx="2">
                  <c:v>42</c:v>
                </c:pt>
                <c:pt idx="3">
                  <c:v>159</c:v>
                </c:pt>
                <c:pt idx="4">
                  <c:v>63</c:v>
                </c:pt>
                <c:pt idx="5">
                  <c:v>49</c:v>
                </c:pt>
                <c:pt idx="6">
                  <c:v>64</c:v>
                </c:pt>
                <c:pt idx="7">
                  <c:v>73</c:v>
                </c:pt>
                <c:pt idx="8">
                  <c:v>65</c:v>
                </c:pt>
                <c:pt idx="9">
                  <c:v>59</c:v>
                </c:pt>
                <c:pt idx="10">
                  <c:v>59</c:v>
                </c:pt>
                <c:pt idx="11">
                  <c:v>235</c:v>
                </c:pt>
                <c:pt idx="12">
                  <c:v>48</c:v>
                </c:pt>
                <c:pt idx="13">
                  <c:v>56</c:v>
                </c:pt>
                <c:pt idx="14">
                  <c:v>85</c:v>
                </c:pt>
                <c:pt idx="15">
                  <c:v>170</c:v>
                </c:pt>
                <c:pt idx="16">
                  <c:v>63</c:v>
                </c:pt>
                <c:pt idx="17">
                  <c:v>52</c:v>
                </c:pt>
                <c:pt idx="18">
                  <c:v>53</c:v>
                </c:pt>
                <c:pt idx="19">
                  <c:v>38</c:v>
                </c:pt>
                <c:pt idx="20">
                  <c:v>47</c:v>
                </c:pt>
                <c:pt idx="21">
                  <c:v>75</c:v>
                </c:pt>
                <c:pt idx="22">
                  <c:v>44</c:v>
                </c:pt>
                <c:pt idx="2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2545312"/>
        <c:axId val="1502535520"/>
        <c:axId val="0"/>
      </c:bar3DChart>
      <c:catAx>
        <c:axId val="150254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02535520"/>
        <c:crosses val="autoZero"/>
        <c:auto val="1"/>
        <c:lblAlgn val="ctr"/>
        <c:lblOffset val="100"/>
        <c:noMultiLvlLbl val="0"/>
      </c:catAx>
      <c:valAx>
        <c:axId val="15025355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0254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921728533933256"/>
          <c:y val="0.28202354913969097"/>
          <c:w val="5.6973190851143642E-2"/>
          <c:h val="0.32947142023913689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05575225915553"/>
          <c:y val="0.15821749718108338"/>
          <c:w val="0.635393965016118"/>
          <c:h val="0.683564626623838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2'!$B$70:$B$71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'PREGUNTA 2'!$C$70:$C$71</c:f>
              <c:numCache>
                <c:formatCode>General</c:formatCode>
                <c:ptCount val="2"/>
                <c:pt idx="0">
                  <c:v>2</c:v>
                </c:pt>
                <c:pt idx="1">
                  <c:v>1817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8496855678275113"/>
          <c:y val="0.33112898793787959"/>
          <c:w val="0.17476298684140992"/>
          <c:h val="0.24628556809460189"/>
        </c:manualLayout>
      </c:layout>
      <c:overlay val="0"/>
    </c:legend>
    <c:plotVisOnly val="1"/>
    <c:dispBlanksAs val="gap"/>
    <c:showDLblsOverMax val="0"/>
  </c:chart>
  <c:spPr>
    <a:ln>
      <a:solidFill>
        <a:srgbClr val="5B9BD5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'PREGUNTA 3'!$B$37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3'!$B$38:$B$61</c:f>
              <c:numCache>
                <c:formatCode>General</c:formatCode>
                <c:ptCount val="24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11">
                  <c:v>2</c:v>
                </c:pt>
                <c:pt idx="12">
                  <c:v>16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3'!$C$37</c:f>
              <c:strCache>
                <c:ptCount val="1"/>
                <c:pt idx="0">
                  <c:v>(en blanco)</c:v>
                </c:pt>
              </c:strCache>
            </c:strRef>
          </c:tx>
          <c:invertIfNegative val="0"/>
          <c:cat>
            <c:strRef>
              <c:f>'PREGUNTA 3'!$A$38:$A$61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3'!$C$38:$C$61</c:f>
            </c:numRef>
          </c:val>
          <c:shape val="box"/>
        </c:ser>
        <c:ser>
          <c:idx val="2"/>
          <c:order val="2"/>
          <c:tx>
            <c:strRef>
              <c:f>'PREGUNTA 3'!$D$37</c:f>
              <c:strCache>
                <c:ptCount val="1"/>
                <c:pt idx="0">
                  <c:v>Sí</c:v>
                </c:pt>
              </c:strCache>
            </c:strRef>
          </c:tx>
          <c:invertIfNegative val="0"/>
          <c:dLbls>
            <c:dLbl>
              <c:idx val="12"/>
              <c:layout>
                <c:manualLayout>
                  <c:x val="6.7432171209374991E-17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3'!$D$38:$D$61</c:f>
              <c:numCache>
                <c:formatCode>General</c:formatCode>
                <c:ptCount val="24"/>
                <c:pt idx="0">
                  <c:v>43</c:v>
                </c:pt>
                <c:pt idx="1">
                  <c:v>113</c:v>
                </c:pt>
                <c:pt idx="2">
                  <c:v>42</c:v>
                </c:pt>
                <c:pt idx="3">
                  <c:v>158</c:v>
                </c:pt>
                <c:pt idx="4">
                  <c:v>63</c:v>
                </c:pt>
                <c:pt idx="5">
                  <c:v>49</c:v>
                </c:pt>
                <c:pt idx="6">
                  <c:v>64</c:v>
                </c:pt>
                <c:pt idx="7">
                  <c:v>74</c:v>
                </c:pt>
                <c:pt idx="8">
                  <c:v>65</c:v>
                </c:pt>
                <c:pt idx="9">
                  <c:v>59</c:v>
                </c:pt>
                <c:pt idx="10">
                  <c:v>59</c:v>
                </c:pt>
                <c:pt idx="11">
                  <c:v>233</c:v>
                </c:pt>
                <c:pt idx="12">
                  <c:v>33</c:v>
                </c:pt>
                <c:pt idx="13">
                  <c:v>56</c:v>
                </c:pt>
                <c:pt idx="14">
                  <c:v>84</c:v>
                </c:pt>
                <c:pt idx="15">
                  <c:v>170</c:v>
                </c:pt>
                <c:pt idx="16">
                  <c:v>63</c:v>
                </c:pt>
                <c:pt idx="17">
                  <c:v>52</c:v>
                </c:pt>
                <c:pt idx="18">
                  <c:v>53</c:v>
                </c:pt>
                <c:pt idx="19">
                  <c:v>38</c:v>
                </c:pt>
                <c:pt idx="20">
                  <c:v>47</c:v>
                </c:pt>
                <c:pt idx="21">
                  <c:v>75</c:v>
                </c:pt>
                <c:pt idx="22">
                  <c:v>44</c:v>
                </c:pt>
                <c:pt idx="2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02538240"/>
        <c:axId val="1502536064"/>
        <c:axId val="0"/>
      </c:bar3DChart>
      <c:catAx>
        <c:axId val="150253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02536064"/>
        <c:crosses val="autoZero"/>
        <c:auto val="1"/>
        <c:lblAlgn val="ctr"/>
        <c:lblOffset val="100"/>
        <c:noMultiLvlLbl val="0"/>
      </c:catAx>
      <c:valAx>
        <c:axId val="150253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2538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891367544574164"/>
          <c:y val="0.29934393494930783"/>
          <c:w val="6.1652148553894497E-2"/>
          <c:h val="0.27391586468358131"/>
        </c:manualLayout>
      </c:layout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51672222222222219"/>
          <c:y val="0.43518518518518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'PREGUNTA 3'!$B$68</c:f>
              <c:strCache>
                <c:ptCount val="1"/>
                <c:pt idx="0">
                  <c:v>SI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68663816108868"/>
                  <c:y val="0.51350869955834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'PREGUNTA 3'!$C$68:$E$68</c:f>
              <c:numCache>
                <c:formatCode>0.00%</c:formatCode>
                <c:ptCount val="2"/>
                <c:pt idx="0" formatCode="General">
                  <c:v>1797</c:v>
                </c:pt>
                <c:pt idx="1">
                  <c:v>0.98790544255085211</c:v>
                </c:pt>
              </c:numCache>
            </c:numRef>
          </c:val>
        </c:ser>
        <c:ser>
          <c:idx val="1"/>
          <c:order val="1"/>
          <c:tx>
            <c:strRef>
              <c:f>'PREGUNTA 3'!$B$69</c:f>
              <c:strCache>
                <c:ptCount val="1"/>
                <c:pt idx="0">
                  <c:v>NO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'PREGUNTA 3'!$C$69:$E$69</c:f>
              <c:numCache>
                <c:formatCode>0.00%</c:formatCode>
                <c:ptCount val="2"/>
                <c:pt idx="0" formatCode="General">
                  <c:v>22</c:v>
                </c:pt>
                <c:pt idx="1">
                  <c:v>1.2094557449147883E-2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'PREGUNTA 4'!$B$37</c:f>
              <c:strCache>
                <c:ptCount val="1"/>
                <c:pt idx="0">
                  <c:v>ACEPTABLE</c:v>
                </c:pt>
              </c:strCache>
            </c:strRef>
          </c:tx>
          <c:invertIfNegative val="0"/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4'!$B$38:$B$61</c:f>
              <c:numCache>
                <c:formatCode>General</c:formatCode>
                <c:ptCount val="24"/>
                <c:pt idx="17">
                  <c:v>1</c:v>
                </c:pt>
                <c:pt idx="22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4'!$C$37</c:f>
              <c:strCache>
                <c:ptCount val="1"/>
                <c:pt idx="0">
                  <c:v>BUENO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6.018518518518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3.2407407407407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4'!$C$38:$C$61</c:f>
              <c:numCache>
                <c:formatCode>General</c:formatCode>
                <c:ptCount val="24"/>
                <c:pt idx="0">
                  <c:v>3</c:v>
                </c:pt>
                <c:pt idx="1">
                  <c:v>24</c:v>
                </c:pt>
                <c:pt idx="2">
                  <c:v>14</c:v>
                </c:pt>
                <c:pt idx="3">
                  <c:v>42</c:v>
                </c:pt>
                <c:pt idx="5">
                  <c:v>9</c:v>
                </c:pt>
                <c:pt idx="6">
                  <c:v>18</c:v>
                </c:pt>
                <c:pt idx="7">
                  <c:v>1</c:v>
                </c:pt>
                <c:pt idx="8">
                  <c:v>41</c:v>
                </c:pt>
                <c:pt idx="9">
                  <c:v>22</c:v>
                </c:pt>
                <c:pt idx="10">
                  <c:v>20</c:v>
                </c:pt>
                <c:pt idx="11">
                  <c:v>119</c:v>
                </c:pt>
                <c:pt idx="12">
                  <c:v>18</c:v>
                </c:pt>
                <c:pt idx="13">
                  <c:v>1</c:v>
                </c:pt>
                <c:pt idx="14">
                  <c:v>15</c:v>
                </c:pt>
                <c:pt idx="15">
                  <c:v>116</c:v>
                </c:pt>
                <c:pt idx="16">
                  <c:v>59</c:v>
                </c:pt>
                <c:pt idx="17">
                  <c:v>7</c:v>
                </c:pt>
                <c:pt idx="19">
                  <c:v>1</c:v>
                </c:pt>
                <c:pt idx="20">
                  <c:v>42</c:v>
                </c:pt>
                <c:pt idx="22">
                  <c:v>20</c:v>
                </c:pt>
                <c:pt idx="23">
                  <c:v>11</c:v>
                </c:pt>
              </c:numCache>
            </c:numRef>
          </c:val>
        </c:ser>
        <c:ser>
          <c:idx val="2"/>
          <c:order val="2"/>
          <c:tx>
            <c:strRef>
              <c:f>'PREGUNTA 4'!$D$37</c:f>
              <c:strCache>
                <c:ptCount val="1"/>
                <c:pt idx="0">
                  <c:v>EXCELENTE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6.6666666666666688E-3"/>
                  <c:y val="-4.6296296296296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2613908872901692E-2"/>
                  <c:y val="5.3047226700083402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6666666666666067E-3"/>
                  <c:y val="-5.5555555555555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5.0000000000000018E-3"/>
                  <c:y val="-4.166666666666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4'!$A$38:$A$61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CHAPINERO</c:v>
                </c:pt>
                <c:pt idx="3">
                  <c:v>CIUDAD BOLÍVAR</c:v>
                </c:pt>
                <c:pt idx="4">
                  <c:v>ENGATIVA</c:v>
                </c:pt>
                <c:pt idx="5">
                  <c:v>FONTIBÓN</c:v>
                </c:pt>
                <c:pt idx="6">
                  <c:v>MARTIRES</c:v>
                </c:pt>
                <c:pt idx="7">
                  <c:v>NIVEL CENTRAL</c:v>
                </c:pt>
                <c:pt idx="8">
                  <c:v>PUENTE ARANDA</c:v>
                </c:pt>
                <c:pt idx="9">
                  <c:v>RAFAEL URIBE URIBE</c:v>
                </c:pt>
                <c:pt idx="10">
                  <c:v>SAN CRISTÓBAL</c:v>
                </c:pt>
                <c:pt idx="11">
                  <c:v>SUBA</c:v>
                </c:pt>
                <c:pt idx="12">
                  <c:v>TEUSAQUILLO</c:v>
                </c:pt>
                <c:pt idx="13">
                  <c:v>TUNJUELITO</c:v>
                </c:pt>
                <c:pt idx="14">
                  <c:v>USAQUEN</c:v>
                </c:pt>
                <c:pt idx="15">
                  <c:v>USME SUMAPAZ</c:v>
                </c:pt>
                <c:pt idx="16">
                  <c:v>SUBDIRECCIÓN DE INDENTIFICACIÓN Y CARACTERIZACIÓN</c:v>
                </c:pt>
                <c:pt idx="17">
                  <c:v>SANTA FE – CANDELARIA</c:v>
                </c:pt>
                <c:pt idx="18">
                  <c:v>LAGO TIMIZA</c:v>
                </c:pt>
                <c:pt idx="19">
                  <c:v>CDC PORVENIR</c:v>
                </c:pt>
                <c:pt idx="20">
                  <c:v>CDC MOLINOS II SECTOR</c:v>
                </c:pt>
                <c:pt idx="21">
                  <c:v>CDC KENNEDY</c:v>
                </c:pt>
                <c:pt idx="22">
                  <c:v>CDC BELLAVISTA</c:v>
                </c:pt>
                <c:pt idx="23">
                  <c:v>CDC SAMORÉ</c:v>
                </c:pt>
              </c:strCache>
            </c:strRef>
          </c:cat>
          <c:val>
            <c:numRef>
              <c:f>'PREGUNTA 4'!$D$38:$D$61</c:f>
              <c:numCache>
                <c:formatCode>General</c:formatCode>
                <c:ptCount val="24"/>
                <c:pt idx="0">
                  <c:v>41</c:v>
                </c:pt>
                <c:pt idx="1">
                  <c:v>90</c:v>
                </c:pt>
                <c:pt idx="2">
                  <c:v>28</c:v>
                </c:pt>
                <c:pt idx="3">
                  <c:v>117</c:v>
                </c:pt>
                <c:pt idx="4">
                  <c:v>63</c:v>
                </c:pt>
                <c:pt idx="5">
                  <c:v>40</c:v>
                </c:pt>
                <c:pt idx="6">
                  <c:v>46</c:v>
                </c:pt>
                <c:pt idx="7">
                  <c:v>73</c:v>
                </c:pt>
                <c:pt idx="8">
                  <c:v>24</c:v>
                </c:pt>
                <c:pt idx="9">
                  <c:v>37</c:v>
                </c:pt>
                <c:pt idx="10">
                  <c:v>39</c:v>
                </c:pt>
                <c:pt idx="11">
                  <c:v>116</c:v>
                </c:pt>
                <c:pt idx="12">
                  <c:v>31</c:v>
                </c:pt>
                <c:pt idx="13">
                  <c:v>55</c:v>
                </c:pt>
                <c:pt idx="14">
                  <c:v>70</c:v>
                </c:pt>
                <c:pt idx="15">
                  <c:v>54</c:v>
                </c:pt>
                <c:pt idx="16">
                  <c:v>4</c:v>
                </c:pt>
                <c:pt idx="17">
                  <c:v>44</c:v>
                </c:pt>
                <c:pt idx="18">
                  <c:v>53</c:v>
                </c:pt>
                <c:pt idx="19">
                  <c:v>37</c:v>
                </c:pt>
                <c:pt idx="20">
                  <c:v>5</c:v>
                </c:pt>
                <c:pt idx="21">
                  <c:v>75</c:v>
                </c:pt>
                <c:pt idx="22">
                  <c:v>23</c:v>
                </c:pt>
                <c:pt idx="2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2534976"/>
        <c:axId val="1502542592"/>
      </c:barChart>
      <c:catAx>
        <c:axId val="1502534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02542592"/>
        <c:crosses val="autoZero"/>
        <c:auto val="1"/>
        <c:lblAlgn val="ctr"/>
        <c:lblOffset val="100"/>
        <c:noMultiLvlLbl val="0"/>
      </c:catAx>
      <c:valAx>
        <c:axId val="15025425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025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32349494240327"/>
          <c:y val="0.16609069699620882"/>
          <c:w val="0.10159597549423734"/>
          <c:h val="0.38541083406240911"/>
        </c:manualLayout>
      </c:layout>
      <c:overlay val="0"/>
    </c:legend>
    <c:plotVisOnly val="1"/>
    <c:dispBlanksAs val="gap"/>
    <c:showDLblsOverMax val="0"/>
  </c:chart>
  <c:spPr>
    <a:ln>
      <a:solidFill>
        <a:srgbClr val="5B9BD5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4'!$B$66:$B$68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</c:strCache>
            </c:strRef>
          </c:cat>
          <c:val>
            <c:numRef>
              <c:f>'PREGUNTA 4'!$C$66:$C$68</c:f>
              <c:numCache>
                <c:formatCode>General</c:formatCode>
                <c:ptCount val="3"/>
                <c:pt idx="0">
                  <c:v>2</c:v>
                </c:pt>
                <c:pt idx="1">
                  <c:v>603</c:v>
                </c:pt>
                <c:pt idx="2">
                  <c:v>1214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482404985840603"/>
          <c:y val="0.25138351177357526"/>
          <c:w val="0.55433515808168587"/>
          <c:h val="0.309311748577250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0.11692146726320933"/>
                  <c:y val="-6.30332983608001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5516404199475066E-2"/>
                  <c:y val="0.113762078231684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810804899387573E-2"/>
                  <c:y val="0.251309310446439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802611508947236"/>
                  <c:y val="0.15113985814888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1120975503062117"/>
                  <c:y val="-0.114100645959703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0003324584426952"/>
                  <c:y val="-0.147697383561884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5'!$A$39:$A$44</c:f>
              <c:strCache>
                <c:ptCount val="6"/>
                <c:pt idx="0">
                  <c:v>Apoyos económicos</c:v>
                </c:pt>
                <c:pt idx="1">
                  <c:v>Enlace social</c:v>
                </c:pt>
                <c:pt idx="2">
                  <c:v>Complementación Alimentaria</c:v>
                </c:pt>
                <c:pt idx="3">
                  <c:v>Atención Integral a Mujeres Gestantes, Niñas y Niños menores de dos Años “Cre Siendo en Familia”</c:v>
                </c:pt>
                <c:pt idx="4">
                  <c:v>Centros de Desarrollo Comunitario</c:v>
                </c:pt>
                <c:pt idx="5">
                  <c:v>Comedores</c:v>
                </c:pt>
              </c:strCache>
            </c:strRef>
          </c:cat>
          <c:val>
            <c:numRef>
              <c:f>'PREGUNTA 5'!$B$39:$B$44</c:f>
              <c:numCache>
                <c:formatCode>General</c:formatCode>
                <c:ptCount val="6"/>
                <c:pt idx="0">
                  <c:v>593</c:v>
                </c:pt>
                <c:pt idx="1">
                  <c:v>389</c:v>
                </c:pt>
                <c:pt idx="2">
                  <c:v>212</c:v>
                </c:pt>
                <c:pt idx="3">
                  <c:v>157</c:v>
                </c:pt>
                <c:pt idx="4">
                  <c:v>92</c:v>
                </c:pt>
                <c:pt idx="5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74DD4-1DB0-474C-BE7E-636EC038BC11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B293A4-07E3-4149-A656-4E9006090F1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074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1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60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51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0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2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5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00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58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58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495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9E63-B6AB-49DA-8CAF-BC6BA6CF55E5}" type="datetimeFigureOut">
              <a:rPr lang="es-CO" smtClean="0"/>
              <a:pPr/>
              <a:t>27/12/2017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1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EN LOS SERVICIOS SOCIALES DE LA SECRETARIA DISTRITAL DE INTEGRACIÓN SOCIAL</a:t>
            </a:r>
          </a:p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OCTUBRE A DICIEMBRE 19 DE 2017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TOTAL:  1819</a:t>
            </a:r>
            <a:endParaRPr lang="es-CO" dirty="0"/>
          </a:p>
        </p:txBody>
      </p:sp>
      <p:sp>
        <p:nvSpPr>
          <p:cNvPr id="3" name="CuadroTexto 2"/>
          <p:cNvSpPr txBox="1"/>
          <p:nvPr/>
        </p:nvSpPr>
        <p:spPr>
          <a:xfrm>
            <a:off x="2001200" y="1154545"/>
            <a:ext cx="5141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ANEXO </a:t>
            </a:r>
            <a:r>
              <a:rPr lang="es-ES" b="1" smtClean="0"/>
              <a:t>No.4</a:t>
            </a:r>
            <a:r>
              <a:rPr lang="es-ES" smtClean="0"/>
              <a:t>: </a:t>
            </a:r>
            <a:r>
              <a:rPr lang="es-ES" dirty="0"/>
              <a:t>INFORME DE PERCEPCIÓN CIUDADANA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943350" y="291584"/>
            <a:ext cx="2619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PORQUE ?</a:t>
            </a:r>
            <a:r>
              <a:rPr lang="es-CO" dirty="0" smtClean="0"/>
              <a:t> </a:t>
            </a:r>
            <a:endParaRPr lang="es-CO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2912"/>
              </p:ext>
            </p:extLst>
          </p:nvPr>
        </p:nvGraphicFramePr>
        <p:xfrm>
          <a:off x="1841679" y="1206602"/>
          <a:ext cx="5409127" cy="4357067"/>
        </p:xfrm>
        <a:graphic>
          <a:graphicData uri="http://schemas.openxmlformats.org/drawingml/2006/table">
            <a:tbl>
              <a:tblPr/>
              <a:tblGrid>
                <a:gridCol w="5409127"/>
              </a:tblGrid>
              <a:tr h="2507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CIUDAD BOLÍVAR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Apoyos económicos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por que la atención fue de afán y no hay un buen servicio al ciudadano 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Comedores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588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por que la primera funcionaria que me atencion de una manera inadecuada y la segunda si me brindo un buen servcio</a:t>
                      </a:r>
                    </a:p>
                  </a:txBody>
                  <a:tcPr marL="17092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Jardín Infantil Diurno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8958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la atención fue despectiva cortante casi ni nos dejan ingresar a la oficina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08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CRISTÓBAL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Apoyos económicos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8519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porque nunca dan nada, siempre dicen lo mismo y de mala gana, el gobierno tiene que cobijarnos somos personas necesitadas</a:t>
                      </a:r>
                      <a:b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</a:br>
                      <a:endParaRPr lang="es-CO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092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Integral a Mujeres Gestantes, Niñas y Niños menores de dos Años “Cre Siendo en Familia”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Porque  no escuchan en el  programa  creciendo en familia a  los participantes.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Enlace social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No una conexión con la funcionaria Gina Cordoba del programa enlace social 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Comedores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en ocasiones  nos  atienden en bogota  te  nutre  como con mal genio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algun momentos  no le escuchan con claridad 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Jardín Infantil Diurno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en la  oficina  de  infancia no me  dan la  informacion correcta d elo que  pregunto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Integral a Mujeres Gestantes, Niñas y Niños menores de dos Años “Cre Siendo en Familia”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son de muy mal genio las funcionarias del proyecto cre-siendo en familia.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Jardín Infantil Diurno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752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Me pareció muy de mal genio la señora de cabello blanco del programa de jardines, a su vez paso a ser negligente en su labor.</a:t>
                      </a:r>
                    </a:p>
                  </a:txBody>
                  <a:tcPr marL="17092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USAQUEN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Apoyos económicos</a:t>
                      </a:r>
                    </a:p>
                  </a:txBody>
                  <a:tcPr marL="8546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794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>
                          <a:effectLst/>
                          <a:latin typeface="Arial" panose="020B0604020202020204" pitchFamily="34" charset="0"/>
                        </a:rPr>
                        <a:t>por que me atendió de manera regular.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606"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b="0" i="0" u="none" strike="noStrike" dirty="0">
                          <a:effectLst/>
                          <a:latin typeface="Arial" panose="020B0604020202020204" pitchFamily="34" charset="0"/>
                        </a:rPr>
                        <a:t>Falta calidad en el servicio</a:t>
                      </a:r>
                    </a:p>
                  </a:txBody>
                  <a:tcPr marL="17092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95374" y="238125"/>
            <a:ext cx="71532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b="1" dirty="0" smtClean="0"/>
              <a:t>7. EL CUMPLIMIENTO DEL HORARIO Y FECHA ESTABLECIDA  PARA LA ATENCION EN EL SERVICIO SOCIAL FUE :</a:t>
            </a:r>
            <a:endParaRPr lang="es-CO" sz="12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72011" y="4153635"/>
            <a:ext cx="4333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50% de los ciudadanos  respondió que el cumplimiento del horario y fecha establecida para la atención fue Excelente  y el 47% dice que fue Buena</a:t>
            </a:r>
            <a:endParaRPr lang="es-CO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3727888"/>
              </p:ext>
            </p:extLst>
          </p:nvPr>
        </p:nvGraphicFramePr>
        <p:xfrm>
          <a:off x="850006" y="1217221"/>
          <a:ext cx="7122017" cy="2569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827268"/>
              </p:ext>
            </p:extLst>
          </p:nvPr>
        </p:nvGraphicFramePr>
        <p:xfrm>
          <a:off x="212502" y="4033879"/>
          <a:ext cx="2401910" cy="264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85900" y="414635"/>
            <a:ext cx="62865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/>
              <a:t>8. POR FAVOR INDIQUE EL GRADO DE SATISFACCION CON EL SERVICIO SOCIAL DONDE FUE ATENDIDO</a:t>
            </a:r>
            <a:endParaRPr lang="es-CO" sz="11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450858" y="4496605"/>
            <a:ext cx="41814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45% de los ciudadanos  piensa que la atención en el servicio social donde fue atendido es Buena y el 52% opina que es Excelente.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365813"/>
              </p:ext>
            </p:extLst>
          </p:nvPr>
        </p:nvGraphicFramePr>
        <p:xfrm>
          <a:off x="1106779" y="1098059"/>
          <a:ext cx="7044742" cy="297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407124"/>
              </p:ext>
            </p:extLst>
          </p:nvPr>
        </p:nvGraphicFramePr>
        <p:xfrm>
          <a:off x="78883" y="4369268"/>
          <a:ext cx="2814034" cy="22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66725" y="1143000"/>
            <a:ext cx="3667125" cy="2305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r>
              <a:rPr lang="es-CO" sz="1100" b="1" dirty="0" smtClean="0"/>
              <a:t>BARRIOS UNIDOS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 smtClean="0"/>
              <a:t>debería </a:t>
            </a:r>
            <a:r>
              <a:rPr lang="es-CO" sz="1100" b="1" dirty="0"/>
              <a:t>de existir mas personal para agilizar la </a:t>
            </a:r>
            <a:r>
              <a:rPr lang="es-CO" sz="1100" b="1" dirty="0" smtClean="0"/>
              <a:t>tramitología </a:t>
            </a:r>
            <a:r>
              <a:rPr lang="es-CO" sz="1100" b="1" dirty="0"/>
              <a:t>existente y evitar perdida de </a:t>
            </a:r>
            <a:r>
              <a:rPr lang="es-CO" sz="1100" b="1" dirty="0" smtClean="0"/>
              <a:t>tiempo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algn="ctr"/>
            <a:r>
              <a:rPr lang="es-CO" sz="1100" b="1" dirty="0"/>
              <a:t>* Prontitud </a:t>
            </a:r>
            <a:r>
              <a:rPr lang="es-CO" sz="1100" b="1" dirty="0" smtClean="0"/>
              <a:t>en la entrega de bonos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algn="ctr"/>
            <a:r>
              <a:rPr lang="es-CO" sz="1100" b="1" dirty="0"/>
              <a:t>* que las fechas de entrega de bono, reuniones y citaciones sean claras por parte de los funcionarios del proyecto</a:t>
            </a:r>
            <a:r>
              <a:rPr lang="es-CO" sz="1100" b="1" dirty="0" smtClean="0"/>
              <a:t>. debido </a:t>
            </a:r>
            <a:r>
              <a:rPr lang="es-CO" sz="1100" b="1" dirty="0"/>
              <a:t>a que nunca se conoce la fecha de entrega y terminamos </a:t>
            </a:r>
            <a:r>
              <a:rPr lang="es-CO" sz="1100" b="1" dirty="0" smtClean="0"/>
              <a:t>enterándonos </a:t>
            </a:r>
            <a:r>
              <a:rPr lang="es-CO" sz="1100" b="1" dirty="0"/>
              <a:t>por el voz a voz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dirty="0" smtClean="0"/>
              <a:t> </a:t>
            </a:r>
            <a:endParaRPr lang="es-CO" sz="800" dirty="0"/>
          </a:p>
        </p:txBody>
      </p:sp>
      <p:sp>
        <p:nvSpPr>
          <p:cNvPr id="7" name="6 Rectángulo"/>
          <p:cNvSpPr/>
          <p:nvPr/>
        </p:nvSpPr>
        <p:spPr>
          <a:xfrm>
            <a:off x="5133975" y="1114424"/>
            <a:ext cx="3524250" cy="2295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b="1" dirty="0" smtClean="0"/>
              <a:t>BOSA</a:t>
            </a:r>
          </a:p>
          <a:p>
            <a:pPr algn="ctr"/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 smtClean="0"/>
              <a:t>criterios  </a:t>
            </a:r>
            <a:r>
              <a:rPr lang="es-CO" sz="1100" dirty="0"/>
              <a:t>muy restringidos para acceder al </a:t>
            </a:r>
            <a:r>
              <a:rPr lang="es-CO" sz="1100" dirty="0" smtClean="0"/>
              <a:t>proyecto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Mas comunicación con la </a:t>
            </a:r>
            <a:r>
              <a:rPr lang="es-CO" sz="1100" dirty="0" smtClean="0"/>
              <a:t>ciudadanía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 Menos tiempo de espera para el programa porque uno firma mucho y no sale nada</a:t>
            </a:r>
            <a:r>
              <a:rPr lang="es-CO" sz="110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Reuniones demasiado </a:t>
            </a:r>
            <a:r>
              <a:rPr lang="es-CO" sz="1100" dirty="0" smtClean="0"/>
              <a:t>largas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Que tengan mas en cuenta a los desplazados en adulto mayor. </a:t>
            </a:r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dirty="0"/>
          </a:p>
        </p:txBody>
      </p:sp>
      <p:sp>
        <p:nvSpPr>
          <p:cNvPr id="11" name="10 Rectángulo"/>
          <p:cNvSpPr/>
          <p:nvPr/>
        </p:nvSpPr>
        <p:spPr>
          <a:xfrm>
            <a:off x="2777141" y="3732727"/>
            <a:ext cx="3467100" cy="1921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b="1" dirty="0" smtClean="0"/>
              <a:t>MARTIRES</a:t>
            </a:r>
          </a:p>
          <a:p>
            <a:pPr algn="ctr"/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 smtClean="0"/>
              <a:t>cumplimiento </a:t>
            </a:r>
            <a:r>
              <a:rPr lang="es-CO" sz="1100" b="1" dirty="0"/>
              <a:t>en el horario que citan para la </a:t>
            </a:r>
            <a:r>
              <a:rPr lang="es-CO" sz="1100" b="1" dirty="0" smtClean="0"/>
              <a:t>tención.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Que se encuentre una persona para </a:t>
            </a:r>
            <a:r>
              <a:rPr lang="es-CO" sz="1100" b="1" dirty="0" smtClean="0"/>
              <a:t>atención </a:t>
            </a:r>
            <a:r>
              <a:rPr lang="es-CO" sz="1100" b="1" dirty="0"/>
              <a:t>y otra para asignación de citas 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 Ser claros con los precios de los artículos en los supermercados, ya que en las cajas dan otros 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695450" y="285749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/>
              <a:t>QUE SUGERENCIA HARIA PARA MEJORAR EL SERVICIO SOCIAL DONDE FUE ATENDIDO</a:t>
            </a:r>
            <a:endParaRPr lang="es-CO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76400" y="1104898"/>
            <a:ext cx="5876925" cy="4651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r>
              <a:rPr lang="es-CO" sz="1100" b="1" dirty="0" smtClean="0"/>
              <a:t>CIUDAD BOLÍVAR</a:t>
            </a:r>
          </a:p>
          <a:p>
            <a:pPr algn="ctr"/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 smtClean="0"/>
              <a:t>Que </a:t>
            </a:r>
            <a:r>
              <a:rPr lang="es-CO" sz="1100" b="1" dirty="0"/>
              <a:t>amplíen coberturas del </a:t>
            </a:r>
            <a:r>
              <a:rPr lang="es-CO" sz="1100" b="1" dirty="0" smtClean="0"/>
              <a:t>servicio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Mejorar la atención al ciudadano por parte del servicio proyecto </a:t>
            </a:r>
            <a:r>
              <a:rPr lang="es-CO" sz="1100" b="1" dirty="0" smtClean="0"/>
              <a:t>1099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* Investigar muy bien a las persona que adquieren el apoyo </a:t>
            </a:r>
            <a:r>
              <a:rPr lang="es-CO" sz="1100" b="1" dirty="0" smtClean="0"/>
              <a:t>económico </a:t>
            </a:r>
            <a:r>
              <a:rPr lang="es-CO" sz="1100" b="1" dirty="0"/>
              <a:t>, ya que muchas no lo necesitan </a:t>
            </a:r>
            <a:endParaRPr lang="es-CO" sz="1100" b="1" dirty="0" smtClean="0"/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Incluir en los programas apoyo </a:t>
            </a:r>
            <a:r>
              <a:rPr lang="es-CO" sz="1100" b="1" dirty="0" smtClean="0"/>
              <a:t>psicológico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* Que las personas sean mas calificadas para atender a los usuarios ya que no son nada humanos ni </a:t>
            </a:r>
            <a:r>
              <a:rPr lang="es-CO" sz="1100" b="1" dirty="0" smtClean="0"/>
              <a:t>amables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* La persona que me </a:t>
            </a:r>
            <a:r>
              <a:rPr lang="es-CO" sz="1100" b="1" dirty="0" smtClean="0"/>
              <a:t>atendió </a:t>
            </a:r>
            <a:r>
              <a:rPr lang="es-CO" sz="1100" b="1" dirty="0"/>
              <a:t>no me puso mucho cuidado ya que estaba atendiendo una </a:t>
            </a:r>
            <a:r>
              <a:rPr lang="es-CO" sz="1100" b="1" dirty="0" smtClean="0"/>
              <a:t>llamada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El proceso para acceder al apoyo económico es muy demorado </a:t>
            </a:r>
            <a:endParaRPr lang="es-CO" sz="1100" b="1" dirty="0" smtClean="0"/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Mas atención a los adultos </a:t>
            </a:r>
            <a:r>
              <a:rPr lang="es-CO" sz="1100" b="1" dirty="0" smtClean="0"/>
              <a:t>mayores</a:t>
            </a:r>
          </a:p>
          <a:p>
            <a:pPr algn="ctr"/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Cumplir  horarios de </a:t>
            </a:r>
            <a:r>
              <a:rPr lang="es-CO" sz="1100" b="1" dirty="0" smtClean="0"/>
              <a:t>cita</a:t>
            </a:r>
          </a:p>
          <a:p>
            <a:pPr algn="ctr"/>
            <a:endParaRPr lang="es-CO" sz="1100" b="1" dirty="0"/>
          </a:p>
          <a:p>
            <a:pPr algn="ctr"/>
            <a:r>
              <a:rPr lang="es-CO" sz="1100" b="1" dirty="0"/>
              <a:t>* Desde los jardines infantiles tengan mas precaución con los documentos e inscripciones  de los niños ,ya que la información no es clara por parte de ellos </a:t>
            </a:r>
          </a:p>
          <a:p>
            <a:pPr algn="ctr"/>
            <a:r>
              <a:rPr lang="es-CO" sz="1100" b="1" dirty="0"/>
              <a:t>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 smtClean="0"/>
          </a:p>
          <a:p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85775" y="2124075"/>
            <a:ext cx="3476625" cy="264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dirty="0"/>
              <a:t>RAFAEL URIBE </a:t>
            </a:r>
            <a:r>
              <a:rPr lang="es-CO" sz="1000" dirty="0" err="1" smtClean="0"/>
              <a:t>URIBE</a:t>
            </a:r>
            <a:endParaRPr lang="es-CO" sz="1000" dirty="0" smtClean="0"/>
          </a:p>
          <a:p>
            <a:pPr algn="ctr"/>
            <a:endParaRPr lang="es-CO" sz="1000" dirty="0" smtClean="0"/>
          </a:p>
          <a:p>
            <a:pPr algn="ctr"/>
            <a:endParaRPr lang="es-CO" sz="10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00" dirty="0" smtClean="0"/>
              <a:t>Ampliar </a:t>
            </a:r>
            <a:r>
              <a:rPr lang="es-CO" sz="1000" dirty="0"/>
              <a:t>cobertura para los proyectos </a:t>
            </a:r>
            <a:endParaRPr lang="es-CO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00" dirty="0" smtClean="0"/>
              <a:t>agilizar </a:t>
            </a:r>
            <a:r>
              <a:rPr lang="es-CO" sz="1000" dirty="0"/>
              <a:t>la atención </a:t>
            </a:r>
            <a:endParaRPr lang="es-CO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00" dirty="0" smtClean="0"/>
              <a:t>Mas </a:t>
            </a:r>
            <a:r>
              <a:rPr lang="es-CO" sz="1000" dirty="0"/>
              <a:t>claridad en la </a:t>
            </a:r>
            <a:r>
              <a:rPr lang="es-CO" sz="1000" dirty="0" smtClean="0"/>
              <a:t>información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00" dirty="0"/>
              <a:t>Que las ayudas salgan </a:t>
            </a:r>
            <a:r>
              <a:rPr lang="es-CO" sz="1000" dirty="0" smtClean="0"/>
              <a:t>rápido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00" dirty="0"/>
              <a:t>Cuando el cuidador no pueda reclamar el bono por  </a:t>
            </a:r>
            <a:r>
              <a:rPr lang="es-CO" sz="1000" dirty="0" smtClean="0"/>
              <a:t>algún </a:t>
            </a:r>
            <a:r>
              <a:rPr lang="es-CO" sz="1000" dirty="0"/>
              <a:t>razón de enfermedad ,se pueda autorizar a otra persona del </a:t>
            </a:r>
            <a:r>
              <a:rPr lang="es-CO" sz="1000" dirty="0" smtClean="0"/>
              <a:t>núcleo </a:t>
            </a:r>
            <a:r>
              <a:rPr lang="es-CO" sz="1000" dirty="0"/>
              <a:t>familiar  </a:t>
            </a:r>
            <a:endParaRPr lang="es-CO" sz="10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000" dirty="0" smtClean="0"/>
          </a:p>
          <a:p>
            <a:pPr algn="ctr"/>
            <a:endParaRPr lang="es-CO" sz="10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057775" y="2152651"/>
            <a:ext cx="3600450" cy="26574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/>
              <a:t>SAN CRISTÓBAL </a:t>
            </a:r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 smtClean="0"/>
              <a:t>Casi </a:t>
            </a:r>
            <a:r>
              <a:rPr lang="es-CO" sz="1100" dirty="0"/>
              <a:t>nunca hay una persona atendiendo en el proyecto creciendo en </a:t>
            </a:r>
            <a:r>
              <a:rPr lang="es-CO" sz="1100" dirty="0" smtClean="0"/>
              <a:t>familia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agilizar los procesos de adulto </a:t>
            </a:r>
            <a:r>
              <a:rPr lang="es-CO" sz="1100" dirty="0" smtClean="0"/>
              <a:t>mayor</a:t>
            </a:r>
          </a:p>
          <a:p>
            <a:pPr algn="ctr"/>
            <a:r>
              <a:rPr lang="es-CO" sz="1100" dirty="0" smtClean="0"/>
              <a:t> </a:t>
            </a:r>
          </a:p>
          <a:p>
            <a:pPr algn="ctr"/>
            <a:r>
              <a:rPr lang="es-CO" sz="1100" dirty="0" smtClean="0"/>
              <a:t> </a:t>
            </a:r>
            <a:endParaRPr lang="es-CO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9576" y="1219200"/>
            <a:ext cx="3914774" cy="2105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10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/>
          </a:p>
        </p:txBody>
      </p:sp>
      <p:sp>
        <p:nvSpPr>
          <p:cNvPr id="5" name="4 Rectángulo"/>
          <p:cNvSpPr/>
          <p:nvPr/>
        </p:nvSpPr>
        <p:spPr>
          <a:xfrm>
            <a:off x="5067299" y="1200150"/>
            <a:ext cx="3514725" cy="215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/>
          </a:p>
          <a:p>
            <a:pPr algn="ctr"/>
            <a:r>
              <a:rPr lang="es-CO" sz="1050" b="1" dirty="0" smtClean="0"/>
              <a:t>SUBA</a:t>
            </a:r>
          </a:p>
          <a:p>
            <a:pPr algn="ctr"/>
            <a:endParaRPr lang="es-CO" sz="105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 smtClean="0"/>
              <a:t>Un </a:t>
            </a:r>
            <a:r>
              <a:rPr lang="es-CO" sz="1050" b="1" dirty="0"/>
              <a:t>poco  mas de tiempo para ser escuchados por los funcionarios que nos </a:t>
            </a:r>
            <a:r>
              <a:rPr lang="es-CO" sz="1050" b="1" dirty="0" smtClean="0"/>
              <a:t>atienden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/>
              <a:t>Mas </a:t>
            </a:r>
            <a:r>
              <a:rPr lang="es-CO" sz="1050" b="1" dirty="0" smtClean="0"/>
              <a:t>atención </a:t>
            </a:r>
            <a:r>
              <a:rPr lang="es-CO" sz="1050" b="1" dirty="0"/>
              <a:t>a los ciudadanos por parte del proyecto creciendo en familia ya que </a:t>
            </a:r>
            <a:r>
              <a:rPr lang="es-CO" sz="1050" b="1" dirty="0" smtClean="0"/>
              <a:t>están </a:t>
            </a:r>
            <a:r>
              <a:rPr lang="es-CO" sz="1050" b="1" dirty="0"/>
              <a:t>mas pendientes de la charla con los compañeros que de la necesidad de los </a:t>
            </a:r>
            <a:r>
              <a:rPr lang="es-CO" sz="1050" b="1" dirty="0" smtClean="0"/>
              <a:t>ciudadanos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/>
              <a:t>Una orientación mas apropiada en cuanto el cuidado de los niños y mas recreación </a:t>
            </a:r>
            <a:endParaRPr lang="es-CO" sz="105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/>
              <a:t>No discriminación hacia el adulto mayor. </a:t>
            </a:r>
            <a:endParaRPr lang="es-CO" sz="105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457200" y="3638550"/>
            <a:ext cx="3848100" cy="2038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050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05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dirty="0" smtClean="0"/>
              <a:t>Que </a:t>
            </a:r>
            <a:r>
              <a:rPr lang="es-CO" sz="1050" dirty="0"/>
              <a:t>no haya tanto </a:t>
            </a:r>
            <a:r>
              <a:rPr lang="es-CO" sz="1050" dirty="0" smtClean="0"/>
              <a:t>cambio </a:t>
            </a:r>
            <a:r>
              <a:rPr lang="es-CO" sz="1050" dirty="0"/>
              <a:t>de </a:t>
            </a:r>
            <a:r>
              <a:rPr lang="es-CO" sz="1050" dirty="0" smtClean="0"/>
              <a:t>funcionarios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dirty="0"/>
              <a:t>Cumplimiento  en el horario de atención  </a:t>
            </a:r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r>
              <a:rPr lang="es-CO" sz="1050" dirty="0" smtClean="0"/>
              <a:t>TUNJUELITO</a:t>
            </a:r>
          </a:p>
          <a:p>
            <a:pPr algn="ctr"/>
            <a:endParaRPr lang="es-CO" sz="105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dirty="0" smtClean="0"/>
              <a:t>En </a:t>
            </a:r>
            <a:r>
              <a:rPr lang="es-CO" sz="1050" dirty="0"/>
              <a:t>el comedor del </a:t>
            </a:r>
            <a:r>
              <a:rPr lang="es-CO" sz="1050" dirty="0" err="1"/>
              <a:t>carmen</a:t>
            </a:r>
            <a:r>
              <a:rPr lang="es-CO" sz="1050" dirty="0"/>
              <a:t>, la calidad de la comida es deficiente</a:t>
            </a:r>
            <a:r>
              <a:rPr lang="es-CO" sz="105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dirty="0" smtClean="0"/>
              <a:t> </a:t>
            </a:r>
            <a:r>
              <a:rPr lang="es-CO" sz="1050" dirty="0"/>
              <a:t>No estoy de acuerdo con que el </a:t>
            </a:r>
            <a:r>
              <a:rPr lang="es-CO" sz="1050" dirty="0" smtClean="0"/>
              <a:t>día </a:t>
            </a:r>
            <a:r>
              <a:rPr lang="es-CO" sz="1050" dirty="0"/>
              <a:t>lunes no haya </a:t>
            </a:r>
            <a:r>
              <a:rPr lang="es-CO" sz="1050" dirty="0" smtClean="0"/>
              <a:t>atención </a:t>
            </a:r>
            <a:r>
              <a:rPr lang="es-CO" sz="1050" dirty="0"/>
              <a:t>en el proyecto creciendo en familia  en horas de la </a:t>
            </a:r>
            <a:r>
              <a:rPr lang="es-CO" sz="1050" dirty="0" smtClean="0"/>
              <a:t>mañana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dirty="0"/>
              <a:t>Mejorar el carisma para  atender a la ciudadanía</a:t>
            </a:r>
            <a:r>
              <a:rPr lang="es-CO" sz="105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sz="1050" dirty="0" smtClean="0"/>
          </a:p>
          <a:p>
            <a:pPr algn="ctr"/>
            <a:endParaRPr lang="es-CO" dirty="0"/>
          </a:p>
        </p:txBody>
      </p:sp>
      <p:sp>
        <p:nvSpPr>
          <p:cNvPr id="9" name="8 Rectángulo"/>
          <p:cNvSpPr/>
          <p:nvPr/>
        </p:nvSpPr>
        <p:spPr>
          <a:xfrm>
            <a:off x="5042080" y="3600450"/>
            <a:ext cx="3581400" cy="2114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/>
          </a:p>
          <a:p>
            <a:pPr algn="ctr"/>
            <a:r>
              <a:rPr lang="es-CO" sz="1050" b="1" dirty="0" smtClean="0"/>
              <a:t>USAQUEN</a:t>
            </a:r>
          </a:p>
          <a:p>
            <a:pPr algn="ctr"/>
            <a:endParaRPr lang="es-CO" sz="1050" b="1" dirty="0" smtClean="0"/>
          </a:p>
          <a:p>
            <a:pPr algn="ctr"/>
            <a:endParaRPr lang="es-CO" sz="105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 smtClean="0"/>
              <a:t>Mas </a:t>
            </a:r>
            <a:r>
              <a:rPr lang="es-CO" sz="1050" b="1" dirty="0"/>
              <a:t>orden en la información de la asignación de los turnos</a:t>
            </a:r>
            <a:r>
              <a:rPr lang="es-CO" sz="1050" b="1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/>
              <a:t>Que fuera un poco mas ligero el proceso para el apoyo</a:t>
            </a:r>
            <a:r>
              <a:rPr lang="es-CO" sz="1050" b="1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050" b="1" dirty="0"/>
              <a:t>Que las funcionarias de adulto mayor sean mas amables ya que ante una pregunta responden mal</a:t>
            </a:r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b="1" dirty="0" smtClean="0"/>
          </a:p>
          <a:p>
            <a:pPr algn="ctr"/>
            <a:endParaRPr lang="es-CO" sz="1050" dirty="0"/>
          </a:p>
        </p:txBody>
      </p:sp>
      <p:sp>
        <p:nvSpPr>
          <p:cNvPr id="2" name="CuadroTexto 1"/>
          <p:cNvSpPr txBox="1"/>
          <p:nvPr/>
        </p:nvSpPr>
        <p:spPr>
          <a:xfrm>
            <a:off x="2031382" y="1352281"/>
            <a:ext cx="9573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>
                <a:solidFill>
                  <a:srgbClr val="FBFBFB"/>
                </a:solidFill>
              </a:rPr>
              <a:t>TEUSAQUILLO</a:t>
            </a:r>
          </a:p>
          <a:p>
            <a:endParaRPr lang="es-CO" sz="1050" dirty="0">
              <a:solidFill>
                <a:srgbClr val="FBFBF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95376" y="266700"/>
            <a:ext cx="6819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/>
              <a:t>10. CONSIDERA QUE LAS INSTALACIONES DE LA ENTIDAD SON COMODAS PARA LA ATENCION A LA CIUDADANIA ?</a:t>
            </a:r>
            <a:endParaRPr lang="es-CO" sz="11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016992" y="4712861"/>
            <a:ext cx="383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96% de los ciudadanos respondió que las instalaciones son cómodas para la atención.</a:t>
            </a:r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031014"/>
              </p:ext>
            </p:extLst>
          </p:nvPr>
        </p:nvGraphicFramePr>
        <p:xfrm>
          <a:off x="824248" y="1092995"/>
          <a:ext cx="7091028" cy="268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816111"/>
              </p:ext>
            </p:extLst>
          </p:nvPr>
        </p:nvGraphicFramePr>
        <p:xfrm>
          <a:off x="128789" y="4082603"/>
          <a:ext cx="2717442" cy="251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6754" y="1352548"/>
            <a:ext cx="3143250" cy="18671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/>
              <a:t>BARRIOS UNIDOS</a:t>
            </a:r>
          </a:p>
          <a:p>
            <a:pPr algn="ctr"/>
            <a:endParaRPr lang="es-CO" sz="11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 smtClean="0"/>
              <a:t>faltan </a:t>
            </a:r>
            <a:r>
              <a:rPr lang="es-CO" sz="1100" dirty="0"/>
              <a:t>mas salones para </a:t>
            </a:r>
            <a:r>
              <a:rPr lang="es-CO" sz="1100" dirty="0" smtClean="0"/>
              <a:t>reuniones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las instalaciones no son adecuadas para niños pues el piso es muy resbaloso </a:t>
            </a:r>
            <a:endParaRPr lang="es-CO" sz="1100" dirty="0" smtClean="0"/>
          </a:p>
          <a:p>
            <a:pPr algn="ctr"/>
            <a:endParaRPr lang="es-CO" sz="1100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5305425" y="1352549"/>
            <a:ext cx="3009900" cy="1957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/>
              <a:t>CDC KENNEDY</a:t>
            </a:r>
          </a:p>
          <a:p>
            <a:pPr algn="ctr"/>
            <a:endParaRPr lang="es-CO" sz="1100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 smtClean="0"/>
              <a:t>el </a:t>
            </a:r>
            <a:r>
              <a:rPr lang="es-CO" sz="1100" dirty="0"/>
              <a:t>espacio de espera para atención es muy reducido</a:t>
            </a:r>
            <a:r>
              <a:rPr lang="es-CO" sz="110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falta mantenimiento en los baños, hay puertas dañadas y también mas aseo</a:t>
            </a:r>
            <a:r>
              <a:rPr lang="es-CO" sz="1100" dirty="0" smtClean="0"/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dirty="0"/>
              <a:t> espacios de salones muy reducidos y que estén organizados con sillas, que no nos toque a los ciudadanos cargar las sillas para poder recibir el curso.</a:t>
            </a:r>
            <a:endParaRPr lang="es-CO" sz="1100" dirty="0" smtClean="0"/>
          </a:p>
          <a:p>
            <a:pPr algn="ctr"/>
            <a:endParaRPr lang="es-CO" sz="11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2832682" y="3546649"/>
            <a:ext cx="3009900" cy="215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/>
          </a:p>
          <a:p>
            <a:pPr algn="ctr"/>
            <a:r>
              <a:rPr lang="es-CO" sz="1100" b="1" dirty="0" smtClean="0"/>
              <a:t>CIUDAD BOLÍVAR</a:t>
            </a:r>
          </a:p>
          <a:p>
            <a:pPr algn="ctr"/>
            <a:endParaRPr lang="es-CO" sz="1100" b="1" dirty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 smtClean="0"/>
              <a:t>faltan </a:t>
            </a:r>
            <a:r>
              <a:rPr lang="es-CO" sz="1100" b="1" dirty="0"/>
              <a:t>sillas para atender de manera mas adecuada 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instalaciones muy </a:t>
            </a:r>
            <a:r>
              <a:rPr lang="es-CO" sz="1100" b="1" dirty="0" smtClean="0"/>
              <a:t>frías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faltan rampas, los baños permanecen </a:t>
            </a:r>
            <a:r>
              <a:rPr lang="es-CO" sz="1100" b="1" dirty="0" smtClean="0"/>
              <a:t>sucios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 los baños en ocasiones permanecen cerrados por mantenimiento 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s-CO" sz="1100" b="1" dirty="0"/>
              <a:t>no hay rampas, los baños no están adecuados para personas con discapacidad </a:t>
            </a: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 smtClean="0"/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CO" sz="1100" b="1" dirty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dirty="0" smtClean="0"/>
              <a:t/>
            </a:r>
            <a:br>
              <a:rPr lang="es-CO" sz="1100" dirty="0" smtClean="0"/>
            </a:br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b="1" dirty="0" smtClean="0"/>
              <a:t> </a:t>
            </a:r>
            <a:endParaRPr lang="es-CO" sz="11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924300" y="428625"/>
            <a:ext cx="3267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PORQUE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0525" y="1152525"/>
            <a:ext cx="3819525" cy="224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endParaRPr lang="es-CO" sz="1100" b="1" dirty="0" smtClean="0"/>
          </a:p>
          <a:p>
            <a:pPr algn="ctr"/>
            <a:r>
              <a:rPr lang="es-CO" sz="1100" b="1" dirty="0" smtClean="0"/>
              <a:t>FONTIBÓN</a:t>
            </a:r>
          </a:p>
          <a:p>
            <a:pPr algn="ctr"/>
            <a:endParaRPr lang="es-CO" sz="1100" dirty="0" smtClean="0"/>
          </a:p>
          <a:p>
            <a:pPr algn="ctr"/>
            <a:r>
              <a:rPr lang="es-CO" sz="1100" dirty="0"/>
              <a:t>* en los salones se pierde la voz de la profesora porque son compartidos con otros grupos y casi no se escucha. </a:t>
            </a:r>
            <a:endParaRPr lang="es-CO" sz="1100" dirty="0" smtClean="0"/>
          </a:p>
          <a:p>
            <a:pPr algn="ctr"/>
            <a:r>
              <a:rPr lang="es-CO" sz="1100" dirty="0" smtClean="0"/>
              <a:t> </a:t>
            </a:r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/>
          </a:p>
        </p:txBody>
      </p:sp>
      <p:sp>
        <p:nvSpPr>
          <p:cNvPr id="6" name="5 Rectángulo"/>
          <p:cNvSpPr/>
          <p:nvPr/>
        </p:nvSpPr>
        <p:spPr>
          <a:xfrm>
            <a:off x="2920955" y="3705761"/>
            <a:ext cx="3733800" cy="1981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r>
              <a:rPr lang="es-CO" sz="900" b="1" dirty="0" smtClean="0"/>
              <a:t>PUENTE ARANDA</a:t>
            </a:r>
          </a:p>
          <a:p>
            <a:pPr algn="ctr"/>
            <a:endParaRPr lang="es-CO" sz="1100" b="1" dirty="0"/>
          </a:p>
          <a:p>
            <a:pPr algn="ctr"/>
            <a:r>
              <a:rPr lang="es-CO" sz="1100" b="1" dirty="0"/>
              <a:t>* las instalaciones no son aptas para las personas de tercera edad puesto que hay muchos escalones</a:t>
            </a:r>
            <a:endParaRPr lang="es-CO" sz="11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10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endParaRPr lang="es-CO" sz="900" b="1" dirty="0" smtClean="0"/>
          </a:p>
          <a:p>
            <a:pPr algn="ctr"/>
            <a:r>
              <a:rPr lang="es-CO" sz="900" dirty="0" smtClean="0"/>
              <a:t> </a:t>
            </a:r>
            <a:endParaRPr lang="es-CO" sz="900" dirty="0"/>
          </a:p>
        </p:txBody>
      </p:sp>
      <p:sp>
        <p:nvSpPr>
          <p:cNvPr id="7" name="6 Rectángulo"/>
          <p:cNvSpPr/>
          <p:nvPr/>
        </p:nvSpPr>
        <p:spPr>
          <a:xfrm>
            <a:off x="5100302" y="1152525"/>
            <a:ext cx="3714750" cy="224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b="1" dirty="0" smtClean="0"/>
              <a:t>SANTA FE – CANDELARIA</a:t>
            </a:r>
          </a:p>
          <a:p>
            <a:pPr algn="ctr"/>
            <a:endParaRPr lang="es-CO" sz="1000" b="1" dirty="0"/>
          </a:p>
          <a:p>
            <a:pPr algn="ctr"/>
            <a:r>
              <a:rPr lang="es-CO" sz="1000" b="1" dirty="0"/>
              <a:t>* el </a:t>
            </a:r>
            <a:r>
              <a:rPr lang="es-CO" sz="1000" b="1" dirty="0" err="1"/>
              <a:t>siac</a:t>
            </a:r>
            <a:r>
              <a:rPr lang="es-CO" sz="1000" b="1" dirty="0"/>
              <a:t> es reducido para la cantidad de personas que llegan especialmente para la reunión de emergencia social.</a:t>
            </a:r>
            <a:endParaRPr lang="es-CO" sz="1000" b="1" dirty="0" smtClean="0"/>
          </a:p>
          <a:p>
            <a:pPr algn="ctr"/>
            <a:endParaRPr lang="es-CO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47874" y="1483518"/>
            <a:ext cx="5057775" cy="1447800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447675" y="3779042"/>
            <a:ext cx="3562350" cy="1543051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altLang="es-CO" sz="1400" dirty="0" smtClean="0"/>
              <a:t>                               </a:t>
            </a:r>
            <a:r>
              <a:rPr lang="es-ES" altLang="es-CO" sz="1400" b="1" dirty="0" smtClean="0"/>
              <a:t> POBLACION</a:t>
            </a:r>
          </a:p>
          <a:p>
            <a:pPr algn="just">
              <a:spcBef>
                <a:spcPct val="50000"/>
              </a:spcBef>
            </a:pPr>
            <a:r>
              <a:rPr lang="es-ES" altLang="es-CO" sz="1400" dirty="0" smtClean="0"/>
              <a:t>Los ciudadanos encuestados son personas que acuden a las subdirecciones locales para solicitar información acerca de los proyectos de la SDIS, o que ya se encuentran vinculados en los diferentes programas.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181600" y="3807618"/>
            <a:ext cx="3514725" cy="150495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7" name="7 CuadroTexto"/>
          <p:cNvSpPr txBox="1"/>
          <p:nvPr/>
        </p:nvSpPr>
        <p:spPr>
          <a:xfrm>
            <a:off x="2066925" y="1540668"/>
            <a:ext cx="5048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                                                   </a:t>
            </a:r>
            <a:r>
              <a:rPr lang="es-CO" sz="1400" b="1" dirty="0" smtClean="0"/>
              <a:t>OBJETIVO</a:t>
            </a:r>
          </a:p>
          <a:p>
            <a:pPr algn="just"/>
            <a:r>
              <a:rPr lang="es-CO" sz="1400" dirty="0" smtClean="0"/>
              <a:t>Conocer de grao de satisfacción que tienen los ciudadanos  frente a los servicios de la SDIS y la atención que prestan los servidores tanto en el  SIAC como en los proyectos dentro de  las subdirecciones locales, igualmente recibir sugerencias y observaciones que permitan optimizar los servicios .</a:t>
            </a:r>
            <a:endParaRPr lang="es-CO" sz="1400" dirty="0"/>
          </a:p>
        </p:txBody>
      </p:sp>
      <p:sp>
        <p:nvSpPr>
          <p:cNvPr id="8" name="12 CuadroTexto"/>
          <p:cNvSpPr txBox="1"/>
          <p:nvPr/>
        </p:nvSpPr>
        <p:spPr>
          <a:xfrm>
            <a:off x="5343524" y="3931443"/>
            <a:ext cx="31337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400" dirty="0" smtClean="0"/>
              <a:t>                            </a:t>
            </a:r>
            <a:r>
              <a:rPr lang="es-CO" sz="1400" b="1" dirty="0" smtClean="0"/>
              <a:t>PERIODO</a:t>
            </a:r>
          </a:p>
          <a:p>
            <a:endParaRPr lang="es-CO" sz="1400" dirty="0" smtClean="0"/>
          </a:p>
          <a:p>
            <a:r>
              <a:rPr lang="es-CO" sz="1400" dirty="0" smtClean="0"/>
              <a:t>                   OCTUBRE A DICIEMBRE 19</a:t>
            </a:r>
          </a:p>
          <a:p>
            <a:endParaRPr lang="es-CO" sz="1400" dirty="0" smtClean="0"/>
          </a:p>
          <a:p>
            <a:r>
              <a:rPr lang="es-CO" sz="1400" dirty="0" smtClean="0"/>
              <a:t>                         1,819 ENCUESTAS</a:t>
            </a:r>
          </a:p>
          <a:p>
            <a:endParaRPr lang="es-CO" sz="1600" dirty="0" smtClean="0"/>
          </a:p>
          <a:p>
            <a:endParaRPr lang="es-CO" sz="1600" dirty="0" smtClean="0"/>
          </a:p>
          <a:p>
            <a:r>
              <a:rPr lang="es-CO" sz="1600" dirty="0" smtClean="0"/>
              <a:t>                 </a:t>
            </a:r>
          </a:p>
          <a:p>
            <a:endParaRPr lang="es-CO" dirty="0" smtClean="0"/>
          </a:p>
          <a:p>
            <a:endParaRPr lang="es-CO" dirty="0"/>
          </a:p>
        </p:txBody>
      </p:sp>
      <p:cxnSp>
        <p:nvCxnSpPr>
          <p:cNvPr id="9" name="9 Conector recto de flecha"/>
          <p:cNvCxnSpPr/>
          <p:nvPr/>
        </p:nvCxnSpPr>
        <p:spPr>
          <a:xfrm rot="10800000" flipV="1">
            <a:off x="2971800" y="3074193"/>
            <a:ext cx="1371600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13 Conector recto de flecha"/>
          <p:cNvCxnSpPr/>
          <p:nvPr/>
        </p:nvCxnSpPr>
        <p:spPr>
          <a:xfrm>
            <a:off x="5086350" y="3083718"/>
            <a:ext cx="1247775" cy="54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476624" y="464343"/>
            <a:ext cx="5219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257300" y="229285"/>
            <a:ext cx="70770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 smtClean="0"/>
              <a:t>1. ¿CÓMO CALIFICA EL SERVICIO PRESTADO POR EL GUARDA DE SEGURIDAD-</a:t>
            </a:r>
            <a:endParaRPr lang="es-CO" sz="1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10100" y="4547466"/>
            <a:ext cx="37242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/>
              <a:t>El 43% de los ciudadanos respondieron que la atención del guarda de seguridad fue Excelente y el 55% opinó que es Bueno, el 1% refiere que no lo vio o que simplemente no solicito de sus servicios.</a:t>
            </a:r>
            <a:endParaRPr lang="es-CO" sz="1400" dirty="0"/>
          </a:p>
        </p:txBody>
      </p:sp>
      <p:graphicFrame>
        <p:nvGraphicFramePr>
          <p:cNvPr id="8" name="4 Gráfico"/>
          <p:cNvGraphicFramePr/>
          <p:nvPr>
            <p:extLst>
              <p:ext uri="{D42A27DB-BD31-4B8C-83A1-F6EECF244321}">
                <p14:modId xmlns:p14="http://schemas.microsoft.com/office/powerpoint/2010/main" val="2111782457"/>
              </p:ext>
            </p:extLst>
          </p:nvPr>
        </p:nvGraphicFramePr>
        <p:xfrm>
          <a:off x="466725" y="1109663"/>
          <a:ext cx="8077200" cy="249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5 Gráfico"/>
          <p:cNvGraphicFramePr/>
          <p:nvPr/>
        </p:nvGraphicFramePr>
        <p:xfrm>
          <a:off x="304799" y="3705225"/>
          <a:ext cx="3200401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24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9975" y="365127"/>
            <a:ext cx="4533898" cy="434973"/>
          </a:xfrm>
        </p:spPr>
        <p:txBody>
          <a:bodyPr>
            <a:normAutofit/>
          </a:bodyPr>
          <a:lstStyle/>
          <a:p>
            <a:r>
              <a:rPr lang="es-CO" sz="1400" b="1" dirty="0" smtClean="0"/>
              <a:t>PORQUE</a:t>
            </a:r>
            <a:endParaRPr lang="es-CO" sz="1400" b="1" dirty="0"/>
          </a:p>
        </p:txBody>
      </p:sp>
      <p:sp>
        <p:nvSpPr>
          <p:cNvPr id="5" name="4 Forma libre"/>
          <p:cNvSpPr/>
          <p:nvPr/>
        </p:nvSpPr>
        <p:spPr>
          <a:xfrm>
            <a:off x="285750" y="1114426"/>
            <a:ext cx="3476626" cy="1657350"/>
          </a:xfrm>
          <a:custGeom>
            <a:avLst/>
            <a:gdLst>
              <a:gd name="connsiteX0" fmla="*/ 0 w 20"/>
              <a:gd name="connsiteY0" fmla="*/ 2 h 20"/>
              <a:gd name="connsiteX1" fmla="*/ 5 w 20"/>
              <a:gd name="connsiteY1" fmla="*/ 4 h 20"/>
              <a:gd name="connsiteX2" fmla="*/ 10 w 20"/>
              <a:gd name="connsiteY2" fmla="*/ 2 h 20"/>
              <a:gd name="connsiteX3" fmla="*/ 14 w 20"/>
              <a:gd name="connsiteY3" fmla="*/ 0 h 20"/>
              <a:gd name="connsiteX4" fmla="*/ 16 w 20"/>
              <a:gd name="connsiteY4" fmla="*/ 0 h 20"/>
              <a:gd name="connsiteX5" fmla="*/ 20 w 20"/>
              <a:gd name="connsiteY5" fmla="*/ 2 h 20"/>
              <a:gd name="connsiteX6" fmla="*/ 20 w 20"/>
              <a:gd name="connsiteY6" fmla="*/ 18 h 20"/>
              <a:gd name="connsiteX7" fmla="*/ 15 w 20"/>
              <a:gd name="connsiteY7" fmla="*/ 16 h 20"/>
              <a:gd name="connsiteX8" fmla="*/ 10 w 20"/>
              <a:gd name="connsiteY8" fmla="*/ 18 h 20"/>
              <a:gd name="connsiteX9" fmla="*/ 6 w 20"/>
              <a:gd name="connsiteY9" fmla="*/ 20 h 20"/>
              <a:gd name="connsiteX10" fmla="*/ 4 w 20"/>
              <a:gd name="connsiteY10" fmla="*/ 20 h 20"/>
              <a:gd name="connsiteX11" fmla="*/ 0 w 20"/>
              <a:gd name="connsiteY11" fmla="*/ 18 h 20"/>
              <a:gd name="connsiteX12" fmla="*/ 0 w 20"/>
              <a:gd name="connsiteY12" fmla="*/ 2 h 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" h="20">
                <a:moveTo>
                  <a:pt x="0" y="2"/>
                </a:moveTo>
                <a:cubicBezTo>
                  <a:pt x="0" y="3"/>
                  <a:pt x="2" y="4"/>
                  <a:pt x="5" y="4"/>
                </a:cubicBezTo>
                <a:cubicBezTo>
                  <a:pt x="8" y="4"/>
                  <a:pt x="10" y="3"/>
                  <a:pt x="10" y="2"/>
                </a:cubicBezTo>
                <a:cubicBezTo>
                  <a:pt x="10" y="1"/>
                  <a:pt x="12" y="0"/>
                  <a:pt x="14" y="0"/>
                </a:cubicBezTo>
                <a:lnTo>
                  <a:pt x="16" y="0"/>
                </a:lnTo>
                <a:cubicBezTo>
                  <a:pt x="18" y="0"/>
                  <a:pt x="20" y="1"/>
                  <a:pt x="20" y="2"/>
                </a:cubicBezTo>
                <a:lnTo>
                  <a:pt x="20" y="18"/>
                </a:lnTo>
                <a:cubicBezTo>
                  <a:pt x="20" y="17"/>
                  <a:pt x="18" y="16"/>
                  <a:pt x="15" y="16"/>
                </a:cubicBezTo>
                <a:cubicBezTo>
                  <a:pt x="12" y="16"/>
                  <a:pt x="10" y="17"/>
                  <a:pt x="10" y="18"/>
                </a:cubicBezTo>
                <a:cubicBezTo>
                  <a:pt x="10" y="19"/>
                  <a:pt x="8" y="20"/>
                  <a:pt x="6" y="20"/>
                </a:cubicBezTo>
                <a:lnTo>
                  <a:pt x="4" y="20"/>
                </a:lnTo>
                <a:cubicBezTo>
                  <a:pt x="2" y="20"/>
                  <a:pt x="0" y="19"/>
                  <a:pt x="0" y="18"/>
                </a:cubicBezTo>
                <a:lnTo>
                  <a:pt x="0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endParaRPr lang="es-CO" sz="1100" dirty="0" smtClean="0"/>
          </a:p>
          <a:p>
            <a:pPr algn="ctr"/>
            <a:r>
              <a:rPr lang="es-CO" sz="1100" dirty="0" smtClean="0"/>
              <a:t>CIUDAD BOLIVAR</a:t>
            </a:r>
          </a:p>
          <a:p>
            <a:pPr algn="ctr"/>
            <a:endParaRPr lang="es-CO" sz="1100" dirty="0" smtClean="0"/>
          </a:p>
          <a:p>
            <a:pPr algn="ctr">
              <a:buFont typeface="Arial" charset="0"/>
              <a:buChar char="•"/>
            </a:pPr>
            <a:r>
              <a:rPr lang="es-CO" sz="1100" dirty="0" smtClean="0"/>
              <a:t>NO TODOS LOS VIGILANTES CUMPLEN SU FUNCION  YA QUE EN REPETIDAS OCASIONES , VEO QUE SE AUSENTA Y NO REVISA BOLSOS .</a:t>
            </a:r>
          </a:p>
          <a:p>
            <a:pPr algn="ctr">
              <a:buFont typeface="Arial" charset="0"/>
              <a:buChar char="•"/>
            </a:pPr>
            <a:endParaRPr lang="es-CO" sz="1100" dirty="0" smtClean="0"/>
          </a:p>
          <a:p>
            <a:pPr algn="ctr">
              <a:buFont typeface="Arial" charset="0"/>
              <a:buChar char="•"/>
            </a:pPr>
            <a:endParaRPr lang="es-CO" sz="1100" dirty="0" smtClean="0"/>
          </a:p>
          <a:p>
            <a:pPr algn="ctr">
              <a:buFont typeface="Arial" charset="0"/>
              <a:buChar char="•"/>
            </a:pPr>
            <a:endParaRPr lang="es-CO" sz="1100" dirty="0" smtClean="0"/>
          </a:p>
          <a:p>
            <a:pPr algn="ctr">
              <a:buFont typeface="Arial" charset="0"/>
              <a:buChar char="•"/>
            </a:pPr>
            <a:endParaRPr lang="es-CO" sz="1100" dirty="0" smtClean="0"/>
          </a:p>
          <a:p>
            <a:pPr algn="ctr">
              <a:buFont typeface="Arial" charset="0"/>
              <a:buChar char="•"/>
            </a:pPr>
            <a:endParaRPr lang="es-CO" sz="1100" dirty="0"/>
          </a:p>
        </p:txBody>
      </p:sp>
      <p:sp>
        <p:nvSpPr>
          <p:cNvPr id="6" name="5 Cinta perforada"/>
          <p:cNvSpPr/>
          <p:nvPr/>
        </p:nvSpPr>
        <p:spPr>
          <a:xfrm>
            <a:off x="5010149" y="1171576"/>
            <a:ext cx="3648075" cy="145732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  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6257925" y="1495425"/>
            <a:ext cx="10855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SAN CRISTÓBAL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162549" y="1752602"/>
            <a:ext cx="279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>
                <a:solidFill>
                  <a:schemeClr val="bg1"/>
                </a:solidFill>
              </a:rPr>
              <a:t>* EL GUARDA NO SE DEBE TOMAR ATRIBUCIONES QUE NO LE COMPETEN</a:t>
            </a:r>
          </a:p>
          <a:p>
            <a:r>
              <a:rPr lang="es-CO" sz="1200" dirty="0" smtClean="0">
                <a:solidFill>
                  <a:schemeClr val="bg1"/>
                </a:solidFill>
              </a:rPr>
              <a:t> </a:t>
            </a:r>
          </a:p>
          <a:p>
            <a:endParaRPr lang="es-CO" sz="1200" dirty="0">
              <a:solidFill>
                <a:schemeClr val="bg1"/>
              </a:solidFill>
            </a:endParaRPr>
          </a:p>
        </p:txBody>
      </p:sp>
      <p:sp>
        <p:nvSpPr>
          <p:cNvPr id="11" name="10 Cinta perforada"/>
          <p:cNvSpPr/>
          <p:nvPr/>
        </p:nvSpPr>
        <p:spPr>
          <a:xfrm>
            <a:off x="2895600" y="2781301"/>
            <a:ext cx="3571875" cy="154305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552825" y="3114675"/>
            <a:ext cx="18383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SANTA FE – CANDELARIA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905125" y="3409950"/>
            <a:ext cx="29908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* PORQUE NO ATIENDEN A LOS CIUDADANOS , NO SABE LA INFORMACIÓN DE LA ENTIDAD.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4" name="13 Cinta perforada"/>
          <p:cNvSpPr/>
          <p:nvPr/>
        </p:nvSpPr>
        <p:spPr>
          <a:xfrm>
            <a:off x="352425" y="4486275"/>
            <a:ext cx="2914650" cy="13811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Cinta perforada"/>
          <p:cNvSpPr/>
          <p:nvPr/>
        </p:nvSpPr>
        <p:spPr>
          <a:xfrm>
            <a:off x="5238750" y="4343400"/>
            <a:ext cx="3286125" cy="14001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CuadroTexto"/>
          <p:cNvSpPr txBox="1"/>
          <p:nvPr/>
        </p:nvSpPr>
        <p:spPr>
          <a:xfrm>
            <a:off x="1266825" y="4772025"/>
            <a:ext cx="1571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SUBA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61951" y="5076825"/>
            <a:ext cx="26193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* LES FALTA COLABORACIÓN CON EL USUARIO EN CONDICIÓN DE DISCAPACIDAD. 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438899" y="4638675"/>
            <a:ext cx="1152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USAQUEN</a:t>
            </a:r>
            <a:endParaRPr lang="es-CO" sz="1100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438775" y="4972050"/>
            <a:ext cx="2952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solidFill>
                  <a:schemeClr val="bg1"/>
                </a:solidFill>
              </a:rPr>
              <a:t>* NO TENGO TUVE CONTACTO CON EL VIGILANTE</a:t>
            </a:r>
            <a:endParaRPr lang="es-CO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66800" y="209550"/>
            <a:ext cx="7181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 </a:t>
            </a:r>
            <a:r>
              <a:rPr lang="es-CO" sz="1200" b="1" dirty="0" smtClean="0"/>
              <a:t>2. ¿ LA INFORMACION SUMINISTRADA POR EL SERVIDOR/SERVIDORA EN EL SIAC FUE CLARA Y PRECISA ?</a:t>
            </a:r>
            <a:endParaRPr lang="es-CO" sz="12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343400" y="4352925"/>
            <a:ext cx="4010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100% de la ciudadanía respondió que la información suministrada por el servidor SIAC fue clara y precisa.</a:t>
            </a:r>
            <a:endParaRPr lang="es-CO" dirty="0"/>
          </a:p>
        </p:txBody>
      </p:sp>
      <p:graphicFrame>
        <p:nvGraphicFramePr>
          <p:cNvPr id="6" name="2 Gráfico"/>
          <p:cNvGraphicFramePr/>
          <p:nvPr>
            <p:extLst>
              <p:ext uri="{D42A27DB-BD31-4B8C-83A1-F6EECF244321}">
                <p14:modId xmlns:p14="http://schemas.microsoft.com/office/powerpoint/2010/main" val="410425663"/>
              </p:ext>
            </p:extLst>
          </p:nvPr>
        </p:nvGraphicFramePr>
        <p:xfrm>
          <a:off x="819150" y="1200150"/>
          <a:ext cx="73056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3 Gráfico"/>
          <p:cNvGraphicFramePr/>
          <p:nvPr>
            <p:extLst>
              <p:ext uri="{D42A27DB-BD31-4B8C-83A1-F6EECF244321}">
                <p14:modId xmlns:p14="http://schemas.microsoft.com/office/powerpoint/2010/main" val="2648265320"/>
              </p:ext>
            </p:extLst>
          </p:nvPr>
        </p:nvGraphicFramePr>
        <p:xfrm>
          <a:off x="304800" y="4352925"/>
          <a:ext cx="283845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9625" y="276225"/>
            <a:ext cx="77914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b="1" dirty="0" smtClean="0"/>
              <a:t>3. ANTES DE SER DIRECCIONADO AL SERVICIO SOCIAL PARA SU ATENCION. ¿SUS DATOS FUERON REGISTRADOS EN EL SISTEMA?</a:t>
            </a:r>
            <a:endParaRPr lang="es-CO" sz="11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857750" y="4400550"/>
            <a:ext cx="3514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99% de la ciudadanía respondió que  sus datos si fueron registrados en una base de datos.</a:t>
            </a:r>
            <a:endParaRPr lang="es-CO" dirty="0"/>
          </a:p>
        </p:txBody>
      </p:sp>
      <p:graphicFrame>
        <p:nvGraphicFramePr>
          <p:cNvPr id="8" name="11 Gráfico"/>
          <p:cNvGraphicFramePr/>
          <p:nvPr>
            <p:extLst>
              <p:ext uri="{D42A27DB-BD31-4B8C-83A1-F6EECF244321}">
                <p14:modId xmlns:p14="http://schemas.microsoft.com/office/powerpoint/2010/main" val="1293846090"/>
              </p:ext>
            </p:extLst>
          </p:nvPr>
        </p:nvGraphicFramePr>
        <p:xfrm>
          <a:off x="651970" y="1264034"/>
          <a:ext cx="7167562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742700"/>
              </p:ext>
            </p:extLst>
          </p:nvPr>
        </p:nvGraphicFramePr>
        <p:xfrm>
          <a:off x="248917" y="3920303"/>
          <a:ext cx="2653048" cy="280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244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62100" y="372160"/>
            <a:ext cx="68389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/>
              <a:t>4. INDIQUE EL GRADO DE SATISFACCION CON EL SERVICIO RECIBIDO EN EL SIAC</a:t>
            </a:r>
            <a:endParaRPr lang="es-CO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91050" y="4191000"/>
            <a:ext cx="4171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67% de la ciudadanía califica como excelente el servicio recibido del SIAC, mientras que el 33% lo considera Bueno.</a:t>
            </a:r>
          </a:p>
          <a:p>
            <a:endParaRPr lang="es-CO" dirty="0"/>
          </a:p>
        </p:txBody>
      </p:sp>
      <p:graphicFrame>
        <p:nvGraphicFramePr>
          <p:cNvPr id="6" name="1 Gráfico"/>
          <p:cNvGraphicFramePr/>
          <p:nvPr>
            <p:extLst>
              <p:ext uri="{D42A27DB-BD31-4B8C-83A1-F6EECF244321}">
                <p14:modId xmlns:p14="http://schemas.microsoft.com/office/powerpoint/2010/main" val="1992793666"/>
              </p:ext>
            </p:extLst>
          </p:nvPr>
        </p:nvGraphicFramePr>
        <p:xfrm>
          <a:off x="552451" y="1190625"/>
          <a:ext cx="80105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/>
          <p:nvPr>
            <p:extLst>
              <p:ext uri="{D42A27DB-BD31-4B8C-83A1-F6EECF244321}">
                <p14:modId xmlns:p14="http://schemas.microsoft.com/office/powerpoint/2010/main" val="519463545"/>
              </p:ext>
            </p:extLst>
          </p:nvPr>
        </p:nvGraphicFramePr>
        <p:xfrm>
          <a:off x="182289" y="4299996"/>
          <a:ext cx="30861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933575" y="305485"/>
            <a:ext cx="62103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400" b="1" dirty="0" smtClean="0"/>
              <a:t>5. NOMBRE DEL SERVICIO SOCIAL O LA OFICINA DONDE FUE ATENDIDO</a:t>
            </a:r>
            <a:endParaRPr lang="es-CO" sz="14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783632"/>
              </p:ext>
            </p:extLst>
          </p:nvPr>
        </p:nvGraphicFramePr>
        <p:xfrm>
          <a:off x="2175607" y="1172598"/>
          <a:ext cx="4966171" cy="317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72965" y="4721433"/>
            <a:ext cx="2664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servicio social mas visitado fue enlace social con 39%, seguido de enlace social con 26%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14375" y="371476"/>
            <a:ext cx="77533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00" b="1" dirty="0" smtClean="0"/>
              <a:t>6. CONSIDERA QUE EL SERVIDOR/A QUE LE ATENDIO EN EL SERVICIO SOCIAL FUE RESPETUOSO Y RECEPTIVO AL MOMENTO DE  ESCUCHAR SU </a:t>
            </a:r>
          </a:p>
          <a:p>
            <a:r>
              <a:rPr lang="es-CO" sz="1000" b="1" dirty="0" smtClean="0"/>
              <a:t>	                                                                        SOLICITUD?								</a:t>
            </a:r>
            <a:endParaRPr lang="es-CO" sz="1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91050" y="4276725"/>
            <a:ext cx="3876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encuestados, el 99% piensa que el servidor/a que le atendió en el servicio social fue respetuoso y receptivo al escuchar su solicitud.</a:t>
            </a:r>
            <a:endParaRPr lang="es-CO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266792"/>
              </p:ext>
            </p:extLst>
          </p:nvPr>
        </p:nvGraphicFramePr>
        <p:xfrm>
          <a:off x="862886" y="1169260"/>
          <a:ext cx="6748528" cy="25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111413"/>
              </p:ext>
            </p:extLst>
          </p:nvPr>
        </p:nvGraphicFramePr>
        <p:xfrm>
          <a:off x="271798" y="3837903"/>
          <a:ext cx="2600191" cy="2472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7797</TotalTime>
  <Words>1591</Words>
  <Application>Microsoft Office PowerPoint</Application>
  <PresentationFormat>Presentación en pantalla (4:3)</PresentationFormat>
  <Paragraphs>431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PORQUE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Jeisson Ospina</dc:creator>
  <cp:lastModifiedBy>Claudia Jasbleydy Mojica Cardona</cp:lastModifiedBy>
  <cp:revision>749</cp:revision>
  <dcterms:created xsi:type="dcterms:W3CDTF">2016-01-26T05:02:33Z</dcterms:created>
  <dcterms:modified xsi:type="dcterms:W3CDTF">2017-12-27T18:29:44Z</dcterms:modified>
</cp:coreProperties>
</file>