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34" r:id="rId2"/>
    <p:sldId id="335" r:id="rId3"/>
    <p:sldId id="319" r:id="rId4"/>
    <p:sldId id="321" r:id="rId5"/>
    <p:sldId id="322" r:id="rId6"/>
    <p:sldId id="323" r:id="rId7"/>
    <p:sldId id="324" r:id="rId8"/>
    <p:sldId id="325" r:id="rId9"/>
    <p:sldId id="326" r:id="rId10"/>
    <p:sldId id="329" r:id="rId11"/>
    <p:sldId id="327" r:id="rId12"/>
    <p:sldId id="328" r:id="rId13"/>
    <p:sldId id="330" r:id="rId14"/>
    <p:sldId id="331" r:id="rId15"/>
    <p:sldId id="332" r:id="rId16"/>
    <p:sldId id="333" r:id="rId17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DDDDDD"/>
    <a:srgbClr val="E9F6FE"/>
    <a:srgbClr val="CCECFF"/>
    <a:srgbClr val="CCCCFF"/>
    <a:srgbClr val="99CCFF"/>
    <a:srgbClr val="FDF0FE"/>
    <a:srgbClr val="FFFFFF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8157" autoAdjust="0"/>
  </p:normalViewPr>
  <p:slideViewPr>
    <p:cSldViewPr snapToGrid="0">
      <p:cViewPr varScale="1">
        <p:scale>
          <a:sx n="103" d="100"/>
          <a:sy n="103" d="100"/>
        </p:scale>
        <p:origin x="7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INFORMES%20DE%20ENCUESTAS%202016\INFORME%20%204o.%20TRIMESTRE%202016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'PREGUNTA 1'!$B$38</c:f>
              <c:strCache>
                <c:ptCount val="1"/>
                <c:pt idx="0">
                  <c:v>ACEPTABLE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1'!$A$39:$A$62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'PREGUNTA 1'!$B$39:$B$62</c:f>
              <c:numCache>
                <c:formatCode>General</c:formatCode>
                <c:ptCount val="24"/>
                <c:pt idx="1">
                  <c:v>2</c:v>
                </c:pt>
                <c:pt idx="2">
                  <c:v>6</c:v>
                </c:pt>
                <c:pt idx="3">
                  <c:v>1</c:v>
                </c:pt>
                <c:pt idx="5">
                  <c:v>2</c:v>
                </c:pt>
                <c:pt idx="6">
                  <c:v>168</c:v>
                </c:pt>
                <c:pt idx="8">
                  <c:v>6</c:v>
                </c:pt>
                <c:pt idx="10">
                  <c:v>5</c:v>
                </c:pt>
                <c:pt idx="13">
                  <c:v>2</c:v>
                </c:pt>
                <c:pt idx="14">
                  <c:v>5</c:v>
                </c:pt>
                <c:pt idx="17">
                  <c:v>3</c:v>
                </c:pt>
                <c:pt idx="18">
                  <c:v>1</c:v>
                </c:pt>
                <c:pt idx="19">
                  <c:v>7</c:v>
                </c:pt>
                <c:pt idx="20">
                  <c:v>2</c:v>
                </c:pt>
                <c:pt idx="22">
                  <c:v>4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1'!$C$38</c:f>
              <c:strCache>
                <c:ptCount val="1"/>
                <c:pt idx="0">
                  <c:v>BUENO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1'!$A$39:$A$62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'PREGUNTA 1'!$C$39:$C$62</c:f>
              <c:numCache>
                <c:formatCode>General</c:formatCode>
                <c:ptCount val="24"/>
                <c:pt idx="0">
                  <c:v>1</c:v>
                </c:pt>
                <c:pt idx="1">
                  <c:v>24</c:v>
                </c:pt>
                <c:pt idx="2">
                  <c:v>69</c:v>
                </c:pt>
                <c:pt idx="3">
                  <c:v>21</c:v>
                </c:pt>
                <c:pt idx="4">
                  <c:v>20</c:v>
                </c:pt>
                <c:pt idx="5">
                  <c:v>29</c:v>
                </c:pt>
                <c:pt idx="6">
                  <c:v>48</c:v>
                </c:pt>
                <c:pt idx="7">
                  <c:v>45</c:v>
                </c:pt>
                <c:pt idx="8">
                  <c:v>106</c:v>
                </c:pt>
                <c:pt idx="9">
                  <c:v>12</c:v>
                </c:pt>
                <c:pt idx="10">
                  <c:v>34</c:v>
                </c:pt>
                <c:pt idx="11">
                  <c:v>24</c:v>
                </c:pt>
                <c:pt idx="12">
                  <c:v>24</c:v>
                </c:pt>
                <c:pt idx="13">
                  <c:v>6</c:v>
                </c:pt>
                <c:pt idx="14">
                  <c:v>66</c:v>
                </c:pt>
                <c:pt idx="15">
                  <c:v>10</c:v>
                </c:pt>
                <c:pt idx="16">
                  <c:v>162</c:v>
                </c:pt>
                <c:pt idx="17">
                  <c:v>67</c:v>
                </c:pt>
                <c:pt idx="18">
                  <c:v>219</c:v>
                </c:pt>
                <c:pt idx="19">
                  <c:v>85</c:v>
                </c:pt>
                <c:pt idx="20">
                  <c:v>53</c:v>
                </c:pt>
                <c:pt idx="22">
                  <c:v>55</c:v>
                </c:pt>
                <c:pt idx="23">
                  <c:v>172</c:v>
                </c:pt>
              </c:numCache>
            </c:numRef>
          </c:val>
        </c:ser>
        <c:ser>
          <c:idx val="2"/>
          <c:order val="2"/>
          <c:tx>
            <c:strRef>
              <c:f>'PREGUNTA 1'!$D$38</c:f>
              <c:strCache>
                <c:ptCount val="1"/>
                <c:pt idx="0">
                  <c:v>DEFICIENTE</c:v>
                </c:pt>
              </c:strCache>
            </c:strRef>
          </c:tx>
          <c:invertIfNegative val="0"/>
          <c:cat>
            <c:strRef>
              <c:f>'PREGUNTA 1'!$A$39:$A$62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'PREGUNTA 1'!$D$39:$D$62</c:f>
              <c:numCache>
                <c:formatCode>General</c:formatCode>
                <c:ptCount val="24"/>
                <c:pt idx="2">
                  <c:v>1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1'!$E$38</c:f>
              <c:strCache>
                <c:ptCount val="1"/>
                <c:pt idx="0">
                  <c:v>EXCELENTE</c:v>
                </c:pt>
              </c:strCache>
            </c:strRef>
          </c:tx>
          <c:invertIfNegative val="0"/>
          <c:dLbls>
            <c:dLbl>
              <c:idx val="2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1'!$A$39:$A$62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'PREGUNTA 1'!$E$39:$E$62</c:f>
              <c:numCache>
                <c:formatCode>General</c:formatCode>
                <c:ptCount val="24"/>
                <c:pt idx="1">
                  <c:v>47</c:v>
                </c:pt>
                <c:pt idx="2">
                  <c:v>135</c:v>
                </c:pt>
                <c:pt idx="4">
                  <c:v>65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84</c:v>
                </c:pt>
                <c:pt idx="9">
                  <c:v>59</c:v>
                </c:pt>
                <c:pt idx="10">
                  <c:v>28</c:v>
                </c:pt>
                <c:pt idx="11">
                  <c:v>48</c:v>
                </c:pt>
                <c:pt idx="12">
                  <c:v>37</c:v>
                </c:pt>
                <c:pt idx="13">
                  <c:v>43</c:v>
                </c:pt>
                <c:pt idx="14">
                  <c:v>4</c:v>
                </c:pt>
                <c:pt idx="15">
                  <c:v>53</c:v>
                </c:pt>
                <c:pt idx="17">
                  <c:v>59</c:v>
                </c:pt>
                <c:pt idx="18">
                  <c:v>98</c:v>
                </c:pt>
                <c:pt idx="20">
                  <c:v>8</c:v>
                </c:pt>
                <c:pt idx="21">
                  <c:v>102</c:v>
                </c:pt>
                <c:pt idx="22">
                  <c:v>24</c:v>
                </c:pt>
                <c:pt idx="23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943840"/>
        <c:axId val="1742939488"/>
      </c:barChart>
      <c:catAx>
        <c:axId val="1742943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42939488"/>
        <c:crosses val="autoZero"/>
        <c:auto val="1"/>
        <c:lblAlgn val="ctr"/>
        <c:lblOffset val="100"/>
        <c:noMultiLvlLbl val="0"/>
      </c:catAx>
      <c:valAx>
        <c:axId val="17429394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74294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52943665417794"/>
          <c:y val="8.3502213248556598E-2"/>
          <c:w val="0.10099998138530555"/>
          <c:h val="0.40089024057432376"/>
        </c:manualLayout>
      </c:layout>
      <c:overlay val="0"/>
    </c:legend>
    <c:plotVisOnly val="1"/>
    <c:dispBlanksAs val="gap"/>
    <c:showDLblsOverMax val="0"/>
  </c:chart>
  <c:spPr>
    <a:solidFill>
      <a:srgbClr val="4E3B30">
        <a:lumMod val="20000"/>
        <a:lumOff val="80000"/>
        <a:alpha val="39000"/>
      </a:srgbClr>
    </a:solidFill>
    <a:ln>
      <a:solidFill>
        <a:schemeClr val="accent2">
          <a:lumMod val="20000"/>
          <a:lumOff val="80000"/>
        </a:schemeClr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6'!$B$35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6'!$A$36:$A$59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6'!$B$36:$B$59</c:f>
              <c:numCache>
                <c:formatCode>General</c:formatCode>
                <c:ptCount val="24"/>
                <c:pt idx="3">
                  <c:v>9</c:v>
                </c:pt>
                <c:pt idx="5">
                  <c:v>5</c:v>
                </c:pt>
                <c:pt idx="13">
                  <c:v>2</c:v>
                </c:pt>
                <c:pt idx="15">
                  <c:v>1</c:v>
                </c:pt>
                <c:pt idx="17">
                  <c:v>2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6'!$C$35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6'!$A$36:$A$59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6'!$C$36:$C$59</c:f>
              <c:numCache>
                <c:formatCode>General</c:formatCode>
                <c:ptCount val="24"/>
                <c:pt idx="0">
                  <c:v>73</c:v>
                </c:pt>
                <c:pt idx="1">
                  <c:v>211</c:v>
                </c:pt>
                <c:pt idx="2">
                  <c:v>49</c:v>
                </c:pt>
                <c:pt idx="3">
                  <c:v>187</c:v>
                </c:pt>
                <c:pt idx="4">
                  <c:v>71</c:v>
                </c:pt>
                <c:pt idx="5">
                  <c:v>63</c:v>
                </c:pt>
                <c:pt idx="6">
                  <c:v>61</c:v>
                </c:pt>
                <c:pt idx="7">
                  <c:v>51</c:v>
                </c:pt>
                <c:pt idx="8">
                  <c:v>75</c:v>
                </c:pt>
                <c:pt idx="9">
                  <c:v>63</c:v>
                </c:pt>
                <c:pt idx="10">
                  <c:v>162</c:v>
                </c:pt>
                <c:pt idx="11">
                  <c:v>318</c:v>
                </c:pt>
                <c:pt idx="12">
                  <c:v>63</c:v>
                </c:pt>
                <c:pt idx="13">
                  <c:v>100</c:v>
                </c:pt>
                <c:pt idx="14">
                  <c:v>83</c:v>
                </c:pt>
                <c:pt idx="15">
                  <c:v>219</c:v>
                </c:pt>
                <c:pt idx="16">
                  <c:v>92</c:v>
                </c:pt>
                <c:pt idx="17">
                  <c:v>127</c:v>
                </c:pt>
                <c:pt idx="18">
                  <c:v>72</c:v>
                </c:pt>
                <c:pt idx="19">
                  <c:v>218</c:v>
                </c:pt>
                <c:pt idx="20">
                  <c:v>32</c:v>
                </c:pt>
                <c:pt idx="21">
                  <c:v>84</c:v>
                </c:pt>
                <c:pt idx="22">
                  <c:v>22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12877792"/>
        <c:axId val="1815888080"/>
        <c:axId val="0"/>
      </c:bar3DChart>
      <c:catAx>
        <c:axId val="1812877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5888080"/>
        <c:crosses val="autoZero"/>
        <c:auto val="1"/>
        <c:lblAlgn val="ctr"/>
        <c:lblOffset val="100"/>
        <c:noMultiLvlLbl val="0"/>
      </c:catAx>
      <c:valAx>
        <c:axId val="18158880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81287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85919115482466"/>
          <c:y val="0.18163096263904963"/>
          <c:w val="4.992442060444939E-2"/>
          <c:h val="0.50723065078406349"/>
        </c:manualLayout>
      </c:layout>
      <c:overlay val="0"/>
    </c:legend>
    <c:plotVisOnly val="1"/>
    <c:dispBlanksAs val="gap"/>
    <c:showDLblsOverMax val="0"/>
  </c:chart>
  <c:spPr>
    <a:solidFill>
      <a:srgbClr val="F0A22E">
        <a:alpha val="13000"/>
      </a:srgbClr>
    </a:solidFill>
    <a:ln>
      <a:solidFill>
        <a:srgbClr val="00B0F0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36681885286079E-2"/>
          <c:y val="5.630197201989471E-2"/>
          <c:w val="0.79782435477942371"/>
          <c:h val="0.429968931145148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'PREGUNTA 7'!$B$35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rgbClr val="800080"/>
            </a:solidFill>
          </c:spPr>
          <c:invertIfNegative val="0"/>
          <c:dLbls>
            <c:dLbl>
              <c:idx val="0"/>
              <c:layout>
                <c:manualLayout>
                  <c:x val="-7.7519370381569953E-3"/>
                  <c:y val="1.547388467204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503874076313753E-3"/>
                  <c:y val="2.063184622938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1.547388467204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1019285112412829E-2"/>
                  <c:y val="-1.336675020885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7'!$A$36:$A$59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7'!$B$36:$B$59</c:f>
              <c:numCache>
                <c:formatCode>General</c:formatCode>
                <c:ptCount val="24"/>
                <c:pt idx="0">
                  <c:v>2</c:v>
                </c:pt>
                <c:pt idx="1">
                  <c:v>3</c:v>
                </c:pt>
                <c:pt idx="3">
                  <c:v>13</c:v>
                </c:pt>
                <c:pt idx="5">
                  <c:v>3</c:v>
                </c:pt>
                <c:pt idx="6">
                  <c:v>1</c:v>
                </c:pt>
                <c:pt idx="8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7</c:v>
                </c:pt>
                <c:pt idx="14">
                  <c:v>4</c:v>
                </c:pt>
                <c:pt idx="15">
                  <c:v>1</c:v>
                </c:pt>
                <c:pt idx="17">
                  <c:v>7</c:v>
                </c:pt>
                <c:pt idx="19">
                  <c:v>170</c:v>
                </c:pt>
                <c:pt idx="2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7'!$C$35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rgbClr val="9999FF"/>
            </a:solidFill>
          </c:spPr>
          <c:invertIfNegative val="0"/>
          <c:dLbls>
            <c:dLbl>
              <c:idx val="6"/>
              <c:layout>
                <c:manualLayout>
                  <c:x val="4.6511622228942034E-3"/>
                  <c:y val="-2.063184622938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3.1483671749751104E-3"/>
                  <c:y val="-3.3416875522138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-4.6511622228942034E-3"/>
                  <c:y val="-1.547388467204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7'!$A$36:$A$59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7'!$C$36:$C$59</c:f>
              <c:numCache>
                <c:formatCode>General</c:formatCode>
                <c:ptCount val="24"/>
                <c:pt idx="0">
                  <c:v>30</c:v>
                </c:pt>
                <c:pt idx="1">
                  <c:v>67</c:v>
                </c:pt>
                <c:pt idx="2">
                  <c:v>43</c:v>
                </c:pt>
                <c:pt idx="3">
                  <c:v>138</c:v>
                </c:pt>
                <c:pt idx="4">
                  <c:v>52</c:v>
                </c:pt>
                <c:pt idx="5">
                  <c:v>29</c:v>
                </c:pt>
                <c:pt idx="6">
                  <c:v>45</c:v>
                </c:pt>
                <c:pt idx="8">
                  <c:v>71</c:v>
                </c:pt>
                <c:pt idx="9">
                  <c:v>5</c:v>
                </c:pt>
                <c:pt idx="10">
                  <c:v>162</c:v>
                </c:pt>
                <c:pt idx="11">
                  <c:v>249</c:v>
                </c:pt>
                <c:pt idx="12">
                  <c:v>44</c:v>
                </c:pt>
                <c:pt idx="13">
                  <c:v>65</c:v>
                </c:pt>
                <c:pt idx="14">
                  <c:v>41</c:v>
                </c:pt>
                <c:pt idx="15">
                  <c:v>193</c:v>
                </c:pt>
                <c:pt idx="16">
                  <c:v>90</c:v>
                </c:pt>
                <c:pt idx="17">
                  <c:v>46</c:v>
                </c:pt>
                <c:pt idx="18">
                  <c:v>17</c:v>
                </c:pt>
                <c:pt idx="19">
                  <c:v>47</c:v>
                </c:pt>
                <c:pt idx="20">
                  <c:v>18</c:v>
                </c:pt>
                <c:pt idx="21">
                  <c:v>8</c:v>
                </c:pt>
                <c:pt idx="22">
                  <c:v>15</c:v>
                </c:pt>
                <c:pt idx="23">
                  <c:v>1</c:v>
                </c:pt>
              </c:numCache>
            </c:numRef>
          </c:val>
        </c:ser>
        <c:ser>
          <c:idx val="2"/>
          <c:order val="2"/>
          <c:tx>
            <c:strRef>
              <c:f>'PREGUNTA 7'!$D$35</c:f>
              <c:strCache>
                <c:ptCount val="1"/>
                <c:pt idx="0">
                  <c:v>DEFICIENTE</c:v>
                </c:pt>
              </c:strCache>
            </c:strRef>
          </c:tx>
          <c:invertIfNegative val="0"/>
          <c:cat>
            <c:strRef>
              <c:f>'PREGUNTA 7'!$A$36:$A$59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7'!$D$36:$D$59</c:f>
              <c:numCache>
                <c:formatCode>General</c:formatCode>
                <c:ptCount val="24"/>
                <c:pt idx="3">
                  <c:v>3</c:v>
                </c:pt>
                <c:pt idx="13">
                  <c:v>1</c:v>
                </c:pt>
                <c:pt idx="17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7'!$E$35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6105730901428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7071300298429783E-3"/>
                  <c:y val="-1.0025062656641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24030992610511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-2.063184622938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3.2672888643973945E-3"/>
                  <c:y val="-1.3657632381926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4.6511622228942034E-3"/>
                  <c:y val="-5.1579615573469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7'!$A$36:$A$59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7'!$E$36:$E$59</c:f>
              <c:numCache>
                <c:formatCode>General</c:formatCode>
                <c:ptCount val="24"/>
                <c:pt idx="0">
                  <c:v>41</c:v>
                </c:pt>
                <c:pt idx="1">
                  <c:v>141</c:v>
                </c:pt>
                <c:pt idx="2">
                  <c:v>6</c:v>
                </c:pt>
                <c:pt idx="3">
                  <c:v>42</c:v>
                </c:pt>
                <c:pt idx="4">
                  <c:v>19</c:v>
                </c:pt>
                <c:pt idx="5">
                  <c:v>36</c:v>
                </c:pt>
                <c:pt idx="6">
                  <c:v>15</c:v>
                </c:pt>
                <c:pt idx="7">
                  <c:v>51</c:v>
                </c:pt>
                <c:pt idx="8">
                  <c:v>3</c:v>
                </c:pt>
                <c:pt idx="9">
                  <c:v>58</c:v>
                </c:pt>
                <c:pt idx="11">
                  <c:v>67</c:v>
                </c:pt>
                <c:pt idx="12">
                  <c:v>15</c:v>
                </c:pt>
                <c:pt idx="13">
                  <c:v>29</c:v>
                </c:pt>
                <c:pt idx="14">
                  <c:v>38</c:v>
                </c:pt>
                <c:pt idx="15">
                  <c:v>26</c:v>
                </c:pt>
                <c:pt idx="16">
                  <c:v>2</c:v>
                </c:pt>
                <c:pt idx="17">
                  <c:v>75</c:v>
                </c:pt>
                <c:pt idx="18">
                  <c:v>55</c:v>
                </c:pt>
                <c:pt idx="19">
                  <c:v>1</c:v>
                </c:pt>
                <c:pt idx="20">
                  <c:v>14</c:v>
                </c:pt>
                <c:pt idx="21">
                  <c:v>76</c:v>
                </c:pt>
                <c:pt idx="2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889168"/>
        <c:axId val="1815897328"/>
      </c:barChart>
      <c:catAx>
        <c:axId val="181588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5897328"/>
        <c:crosses val="autoZero"/>
        <c:auto val="1"/>
        <c:lblAlgn val="ctr"/>
        <c:lblOffset val="100"/>
        <c:noMultiLvlLbl val="0"/>
      </c:catAx>
      <c:valAx>
        <c:axId val="18158973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815889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91303364304064"/>
          <c:y val="0.11998474543022924"/>
          <c:w val="0.10423425450354017"/>
          <c:h val="0.42643564990893751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rgbClr val="9999FF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0349010427745"/>
          <c:y val="0.14998059207554371"/>
          <c:w val="0.52154217209335318"/>
          <c:h val="0.615045491505689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9999FF"/>
              </a:solidFill>
            </c:spPr>
          </c:dPt>
          <c:dPt>
            <c:idx val="3"/>
            <c:bubble3D val="0"/>
            <c:spPr>
              <a:solidFill>
                <a:srgbClr val="6666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7'!$B$65:$B$68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7'!$C$65:$C$68</c:f>
              <c:numCache>
                <c:formatCode>General</c:formatCode>
                <c:ptCount val="4"/>
                <c:pt idx="0">
                  <c:v>219</c:v>
                </c:pt>
                <c:pt idx="1">
                  <c:v>1476</c:v>
                </c:pt>
                <c:pt idx="2">
                  <c:v>5</c:v>
                </c:pt>
                <c:pt idx="3">
                  <c:v>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912280257572468"/>
          <c:y val="0.23534339457567913"/>
          <c:w val="0.27062211818117327"/>
          <c:h val="0.43209098862642181"/>
        </c:manualLayout>
      </c:layout>
      <c:overlay val="0"/>
    </c:legend>
    <c:plotVisOnly val="1"/>
    <c:dispBlanksAs val="gap"/>
    <c:showDLblsOverMax val="0"/>
  </c:chart>
  <c:spPr>
    <a:solidFill>
      <a:prstClr val="white">
        <a:lumMod val="95000"/>
      </a:prstClr>
    </a:solidFill>
    <a:ln>
      <a:solidFill>
        <a:srgbClr val="9999FF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8'!$B$37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strRef>
              <c:f>'PREGUNTA 8'!$A$38:$A$61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8'!$B$38:$B$61</c:f>
              <c:numCache>
                <c:formatCode>General</c:formatCode>
                <c:ptCount val="24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23</c:v>
                </c:pt>
                <c:pt idx="5">
                  <c:v>3</c:v>
                </c:pt>
                <c:pt idx="6">
                  <c:v>1</c:v>
                </c:pt>
                <c:pt idx="8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14</c:v>
                </c:pt>
                <c:pt idx="14">
                  <c:v>1</c:v>
                </c:pt>
                <c:pt idx="15">
                  <c:v>9</c:v>
                </c:pt>
                <c:pt idx="17">
                  <c:v>3</c:v>
                </c:pt>
                <c:pt idx="18">
                  <c:v>1</c:v>
                </c:pt>
                <c:pt idx="19">
                  <c:v>170</c:v>
                </c:pt>
                <c:pt idx="22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8'!$C$37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9"/>
              <c:layout>
                <c:manualLayout>
                  <c:x val="-3.3798052114467352E-3"/>
                  <c:y val="-0.15792444993794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1.0139415634340204E-2"/>
                  <c:y val="-1.804850856433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8'!$A$38:$A$61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8'!$C$38:$C$61</c:f>
              <c:numCache>
                <c:formatCode>General</c:formatCode>
                <c:ptCount val="24"/>
                <c:pt idx="0">
                  <c:v>33</c:v>
                </c:pt>
                <c:pt idx="1">
                  <c:v>66</c:v>
                </c:pt>
                <c:pt idx="2">
                  <c:v>44</c:v>
                </c:pt>
                <c:pt idx="3">
                  <c:v>121</c:v>
                </c:pt>
                <c:pt idx="4">
                  <c:v>52</c:v>
                </c:pt>
                <c:pt idx="5">
                  <c:v>28</c:v>
                </c:pt>
                <c:pt idx="6">
                  <c:v>47</c:v>
                </c:pt>
                <c:pt idx="8">
                  <c:v>68</c:v>
                </c:pt>
                <c:pt idx="9">
                  <c:v>5</c:v>
                </c:pt>
                <c:pt idx="10">
                  <c:v>162</c:v>
                </c:pt>
                <c:pt idx="11">
                  <c:v>280</c:v>
                </c:pt>
                <c:pt idx="12">
                  <c:v>37</c:v>
                </c:pt>
                <c:pt idx="13">
                  <c:v>51</c:v>
                </c:pt>
                <c:pt idx="14">
                  <c:v>36</c:v>
                </c:pt>
                <c:pt idx="15">
                  <c:v>95</c:v>
                </c:pt>
                <c:pt idx="16">
                  <c:v>90</c:v>
                </c:pt>
                <c:pt idx="17">
                  <c:v>45</c:v>
                </c:pt>
                <c:pt idx="18">
                  <c:v>18</c:v>
                </c:pt>
                <c:pt idx="19">
                  <c:v>47</c:v>
                </c:pt>
                <c:pt idx="20">
                  <c:v>18</c:v>
                </c:pt>
                <c:pt idx="21">
                  <c:v>3</c:v>
                </c:pt>
                <c:pt idx="22">
                  <c:v>18</c:v>
                </c:pt>
                <c:pt idx="23">
                  <c:v>1</c:v>
                </c:pt>
              </c:numCache>
            </c:numRef>
          </c:val>
        </c:ser>
        <c:ser>
          <c:idx val="2"/>
          <c:order val="2"/>
          <c:tx>
            <c:strRef>
              <c:f>'PREGUNTA 8'!$D$37</c:f>
              <c:strCache>
                <c:ptCount val="1"/>
                <c:pt idx="0">
                  <c:v>DEFICIENTE</c:v>
                </c:pt>
              </c:strCache>
            </c:strRef>
          </c:tx>
          <c:invertIfNegative val="0"/>
          <c:cat>
            <c:strRef>
              <c:f>'PREGUNTA 8'!$A$38:$A$61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8'!$D$38:$D$61</c:f>
              <c:numCache>
                <c:formatCode>General</c:formatCode>
                <c:ptCount val="24"/>
                <c:pt idx="3">
                  <c:v>4</c:v>
                </c:pt>
                <c:pt idx="7">
                  <c:v>1</c:v>
                </c:pt>
                <c:pt idx="12">
                  <c:v>1</c:v>
                </c:pt>
                <c:pt idx="13">
                  <c:v>1</c:v>
                </c:pt>
                <c:pt idx="15">
                  <c:v>3</c:v>
                </c:pt>
              </c:numCache>
            </c:numRef>
          </c:val>
        </c:ser>
        <c:ser>
          <c:idx val="3"/>
          <c:order val="3"/>
          <c:tx>
            <c:strRef>
              <c:f>'PREGUNTA 8'!$E$37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0609144269758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697078171701021E-3"/>
                  <c:y val="-2.7072762846505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3.3798052114467352E-3"/>
                  <c:y val="9.0242542821685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1.0139415634340267E-2"/>
                  <c:y val="-3.6097017128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6.75961042289349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6899026057233708E-3"/>
                  <c:y val="-5.4145525693011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1.0139415634340204E-2"/>
                  <c:y val="-3.6097017128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8.4495130286168368E-3"/>
                  <c:y val="9.0242542821685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8'!$A$38:$A$61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8'!$E$38:$E$61</c:f>
              <c:numCache>
                <c:formatCode>General</c:formatCode>
                <c:ptCount val="24"/>
                <c:pt idx="0">
                  <c:v>38</c:v>
                </c:pt>
                <c:pt idx="1">
                  <c:v>141</c:v>
                </c:pt>
                <c:pt idx="2">
                  <c:v>4</c:v>
                </c:pt>
                <c:pt idx="3">
                  <c:v>48</c:v>
                </c:pt>
                <c:pt idx="4">
                  <c:v>19</c:v>
                </c:pt>
                <c:pt idx="5">
                  <c:v>37</c:v>
                </c:pt>
                <c:pt idx="6">
                  <c:v>13</c:v>
                </c:pt>
                <c:pt idx="7">
                  <c:v>50</c:v>
                </c:pt>
                <c:pt idx="8">
                  <c:v>3</c:v>
                </c:pt>
                <c:pt idx="9">
                  <c:v>58</c:v>
                </c:pt>
                <c:pt idx="11">
                  <c:v>36</c:v>
                </c:pt>
                <c:pt idx="12">
                  <c:v>23</c:v>
                </c:pt>
                <c:pt idx="13">
                  <c:v>36</c:v>
                </c:pt>
                <c:pt idx="14">
                  <c:v>46</c:v>
                </c:pt>
                <c:pt idx="15">
                  <c:v>113</c:v>
                </c:pt>
                <c:pt idx="16">
                  <c:v>2</c:v>
                </c:pt>
                <c:pt idx="17">
                  <c:v>81</c:v>
                </c:pt>
                <c:pt idx="18">
                  <c:v>53</c:v>
                </c:pt>
                <c:pt idx="19">
                  <c:v>1</c:v>
                </c:pt>
                <c:pt idx="20">
                  <c:v>14</c:v>
                </c:pt>
                <c:pt idx="21">
                  <c:v>82</c:v>
                </c:pt>
                <c:pt idx="2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815892432"/>
        <c:axId val="1815885360"/>
        <c:axId val="0"/>
      </c:bar3DChart>
      <c:catAx>
        <c:axId val="181589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5885360"/>
        <c:crosses val="autoZero"/>
        <c:auto val="1"/>
        <c:lblAlgn val="ctr"/>
        <c:lblOffset val="100"/>
        <c:noMultiLvlLbl val="0"/>
      </c:catAx>
      <c:valAx>
        <c:axId val="181588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5892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87413818293703"/>
          <c:y val="0.1158245272836252"/>
          <c:w val="0.10829654357700061"/>
          <c:h val="0.32464206125177925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rgbClr val="DDDDDD"/>
        </a:gs>
        <a:gs pos="64999">
          <a:srgbClr val="F0EBD5"/>
        </a:gs>
        <a:gs pos="100000">
          <a:srgbClr val="D1C39F"/>
        </a:gs>
      </a:gsLst>
      <a:lin ang="8100000" scaled="1"/>
    </a:gradFill>
    <a:ln>
      <a:solidFill>
        <a:schemeClr val="accent3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1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8'!$B$68:$B$71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8'!$C$68:$C$71</c:f>
              <c:numCache>
                <c:formatCode>General</c:formatCode>
                <c:ptCount val="4"/>
                <c:pt idx="0">
                  <c:v>241</c:v>
                </c:pt>
                <c:pt idx="1">
                  <c:v>1365</c:v>
                </c:pt>
                <c:pt idx="2">
                  <c:v>10</c:v>
                </c:pt>
                <c:pt idx="3">
                  <c:v>901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256326893372219"/>
          <c:y val="0.21716466058482814"/>
          <c:w val="0.27871468526449594"/>
          <c:h val="0.47820088568224289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rgbClr val="DDDDDD"/>
        </a:gs>
        <a:gs pos="64999">
          <a:srgbClr val="F0EBD5"/>
        </a:gs>
        <a:gs pos="100000">
          <a:srgbClr val="D1C39F"/>
        </a:gs>
      </a:gsLst>
      <a:lin ang="8100000" scaled="1"/>
    </a:gradFill>
    <a:ln>
      <a:solidFill>
        <a:schemeClr val="accent4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739544579026797E-2"/>
          <c:y val="3.3416875522138685E-2"/>
          <c:w val="0.83301752571776422"/>
          <c:h val="0.49473289523020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'PAGINA 10'!$B$36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'PAGINA 10'!$A$37:$A$60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'PAGINA 10'!$B$37:$B$60</c:f>
              <c:numCache>
                <c:formatCode>General</c:formatCode>
                <c:ptCount val="24"/>
                <c:pt idx="1">
                  <c:v>4</c:v>
                </c:pt>
                <c:pt idx="4">
                  <c:v>7</c:v>
                </c:pt>
                <c:pt idx="8">
                  <c:v>24</c:v>
                </c:pt>
                <c:pt idx="10">
                  <c:v>5</c:v>
                </c:pt>
                <c:pt idx="15">
                  <c:v>9</c:v>
                </c:pt>
                <c:pt idx="17">
                  <c:v>10</c:v>
                </c:pt>
                <c:pt idx="18">
                  <c:v>2</c:v>
                </c:pt>
                <c:pt idx="20">
                  <c:v>8</c:v>
                </c:pt>
                <c:pt idx="21">
                  <c:v>2</c:v>
                </c:pt>
                <c:pt idx="22">
                  <c:v>3</c:v>
                </c:pt>
              </c:numCache>
            </c:numRef>
          </c:val>
        </c:ser>
        <c:ser>
          <c:idx val="1"/>
          <c:order val="1"/>
          <c:tx>
            <c:strRef>
              <c:f>'PAGINA 10'!$C$36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'PAGINA 10'!$A$37:$A$60</c:f>
              <c:strCache>
                <c:ptCount val="24"/>
                <c:pt idx="0">
                  <c:v>ANTONIO NARIÑO</c:v>
                </c:pt>
                <c:pt idx="1">
                  <c:v>BARRIOS UNIDOS</c:v>
                </c:pt>
                <c:pt idx="2">
                  <c:v>BOSA</c:v>
                </c:pt>
                <c:pt idx="3">
                  <c:v>CDC BELLAVISTA</c:v>
                </c:pt>
                <c:pt idx="4">
                  <c:v>CDC KENNEDY</c:v>
                </c:pt>
                <c:pt idx="5">
                  <c:v>CDC MOLINOS II SECTOR</c:v>
                </c:pt>
                <c:pt idx="6">
                  <c:v>CDC PORVENIR</c:v>
                </c:pt>
                <c:pt idx="7">
                  <c:v>CHAPINERO</c:v>
                </c:pt>
                <c:pt idx="8">
                  <c:v>CIUDAD BOLÍVAR</c:v>
                </c:pt>
                <c:pt idx="9">
                  <c:v>ENGATIVA</c:v>
                </c:pt>
                <c:pt idx="10">
                  <c:v>FONTIBÓN</c:v>
                </c:pt>
                <c:pt idx="11">
                  <c:v>LAGO TIMIZA</c:v>
                </c:pt>
                <c:pt idx="12">
                  <c:v>MARTIRES</c:v>
                </c:pt>
                <c:pt idx="13">
                  <c:v>NIVEL CENTRAL</c:v>
                </c:pt>
                <c:pt idx="14">
                  <c:v>PUENTE ARANDA</c:v>
                </c:pt>
                <c:pt idx="15">
                  <c:v>RAFAEL URIBE URIBE</c:v>
                </c:pt>
                <c:pt idx="16">
                  <c:v>SAN CRISTÓBAL</c:v>
                </c:pt>
                <c:pt idx="17">
                  <c:v>SANTA FE – CANDELARIA</c:v>
                </c:pt>
                <c:pt idx="18">
                  <c:v>SUBA</c:v>
                </c:pt>
                <c:pt idx="19">
                  <c:v>SUBDIRECCIÓN DE INDENTIFICACIÓN Y CARACTERIZACIÓN</c:v>
                </c:pt>
                <c:pt idx="20">
                  <c:v>TEUSAQUILLO</c:v>
                </c:pt>
                <c:pt idx="21">
                  <c:v>TUNJUELITO</c:v>
                </c:pt>
                <c:pt idx="22">
                  <c:v>USAQUEN</c:v>
                </c:pt>
                <c:pt idx="23">
                  <c:v>USME SUMAPAZ</c:v>
                </c:pt>
              </c:strCache>
            </c:strRef>
          </c:cat>
          <c:val>
            <c:numRef>
              <c:f>'PAGINA 10'!$C$37:$C$60</c:f>
              <c:numCache>
                <c:formatCode>General</c:formatCode>
                <c:ptCount val="24"/>
                <c:pt idx="0">
                  <c:v>1</c:v>
                </c:pt>
                <c:pt idx="1">
                  <c:v>69</c:v>
                </c:pt>
                <c:pt idx="2">
                  <c:v>211</c:v>
                </c:pt>
                <c:pt idx="3">
                  <c:v>22</c:v>
                </c:pt>
                <c:pt idx="4">
                  <c:v>78</c:v>
                </c:pt>
                <c:pt idx="5">
                  <c:v>32</c:v>
                </c:pt>
                <c:pt idx="6">
                  <c:v>218</c:v>
                </c:pt>
                <c:pt idx="7">
                  <c:v>49</c:v>
                </c:pt>
                <c:pt idx="8">
                  <c:v>172</c:v>
                </c:pt>
                <c:pt idx="9">
                  <c:v>71</c:v>
                </c:pt>
                <c:pt idx="10">
                  <c:v>63</c:v>
                </c:pt>
                <c:pt idx="11">
                  <c:v>72</c:v>
                </c:pt>
                <c:pt idx="12">
                  <c:v>61</c:v>
                </c:pt>
                <c:pt idx="13">
                  <c:v>51</c:v>
                </c:pt>
                <c:pt idx="14">
                  <c:v>75</c:v>
                </c:pt>
                <c:pt idx="15">
                  <c:v>54</c:v>
                </c:pt>
                <c:pt idx="16">
                  <c:v>162</c:v>
                </c:pt>
                <c:pt idx="17">
                  <c:v>119</c:v>
                </c:pt>
                <c:pt idx="18">
                  <c:v>316</c:v>
                </c:pt>
                <c:pt idx="19">
                  <c:v>92</c:v>
                </c:pt>
                <c:pt idx="20">
                  <c:v>55</c:v>
                </c:pt>
                <c:pt idx="21">
                  <c:v>100</c:v>
                </c:pt>
                <c:pt idx="22">
                  <c:v>80</c:v>
                </c:pt>
                <c:pt idx="23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5891888"/>
        <c:axId val="1815887536"/>
      </c:barChart>
      <c:catAx>
        <c:axId val="1815891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15887536"/>
        <c:crosses val="autoZero"/>
        <c:auto val="1"/>
        <c:lblAlgn val="ctr"/>
        <c:lblOffset val="100"/>
        <c:noMultiLvlLbl val="0"/>
      </c:catAx>
      <c:valAx>
        <c:axId val="1815887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81589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3763994347560864"/>
          <c:y val="0.20231260566113446"/>
          <c:w val="4.8771947938285404E-2"/>
          <c:h val="0.26788914543576792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chemeClr val="accent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'PAGINA 10'!$B$66:$B$67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'PAGINA 10'!$C$66:$C$67</c:f>
              <c:numCache>
                <c:formatCode>General</c:formatCode>
                <c:ptCount val="2"/>
                <c:pt idx="0">
                  <c:v>74</c:v>
                </c:pt>
                <c:pt idx="1">
                  <c:v>2443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2761242344706898"/>
          <c:y val="0.29591243802857981"/>
          <c:w val="0.12663609695846842"/>
          <c:h val="0.3618788276465466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F0A22E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1'!$B$68:$B$71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Dificiente</c:v>
                </c:pt>
                <c:pt idx="3">
                  <c:v>Excelente</c:v>
                </c:pt>
              </c:strCache>
            </c:strRef>
          </c:cat>
          <c:val>
            <c:numRef>
              <c:f>'PREGUNTA 1'!$C$68:$C$71</c:f>
              <c:numCache>
                <c:formatCode>General</c:formatCode>
                <c:ptCount val="4"/>
                <c:pt idx="0">
                  <c:v>215</c:v>
                </c:pt>
                <c:pt idx="1">
                  <c:v>1352</c:v>
                </c:pt>
                <c:pt idx="2">
                  <c:v>2</c:v>
                </c:pt>
                <c:pt idx="3">
                  <c:v>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701672833064332"/>
          <c:y val="0.24728530429023537"/>
          <c:w val="0.23565885589602559"/>
          <c:h val="0.51326072558687152"/>
        </c:manualLayout>
      </c:layout>
      <c:overlay val="0"/>
    </c:legend>
    <c:plotVisOnly val="1"/>
    <c:dispBlanksAs val="gap"/>
    <c:showDLblsOverMax val="0"/>
  </c:chart>
  <c:spPr>
    <a:solidFill>
      <a:srgbClr val="4E3B30">
        <a:lumMod val="40000"/>
        <a:lumOff val="60000"/>
        <a:alpha val="29000"/>
      </a:srgbClr>
    </a:solidFill>
    <a:ln>
      <a:solidFill>
        <a:schemeClr val="accent2">
          <a:lumMod val="20000"/>
          <a:lumOff val="80000"/>
        </a:schemeClr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'PREGUNTA 2'!$B$35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'PREGUNTA 2'!$A$36:$A$59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2'!$B$36:$B$59</c:f>
              <c:numCache>
                <c:formatCode>General</c:formatCode>
                <c:ptCount val="24"/>
                <c:pt idx="1">
                  <c:v>1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2'!$C$35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267973856209183E-3"/>
                  <c:y val="-0.10227272727272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978040480023803E-17"/>
                  <c:y val="-0.16287878787878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339869281045839E-3"/>
                  <c:y val="-6.439393939393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339869281045839E-3"/>
                  <c:y val="-0.15530303030303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956080960047618E-17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67973856209183E-3"/>
                  <c:y val="-0.1136363636363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7.9545454545454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6339869281045839E-3"/>
                  <c:y val="-7.1969696969697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6339869281045839E-3"/>
                  <c:y val="-0.109848484848484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9019607843137991E-3"/>
                  <c:y val="-9.090909090909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6339869281045251E-3"/>
                  <c:y val="-0.136363636363636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6339869281045839E-3"/>
                  <c:y val="-0.22348484848484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6339869281046361E-3"/>
                  <c:y val="-8.333333333333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0.10227272727272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-0.10227272727272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3.267973856209183E-3"/>
                  <c:y val="-0.16287878787878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"/>
                  <c:y val="-0.102272727272727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6339869281045839E-3"/>
                  <c:y val="-0.14015151515151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1.6339869281045839E-3"/>
                  <c:y val="-0.10227272727272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-0.17045454545454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0"/>
                  <c:y val="-6.8181818181818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0"/>
                  <c:y val="-0.109848484848484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6.535947712418346E-3"/>
                  <c:y val="-7.575757575757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1.1316741696017937E-16"/>
                  <c:y val="-3.6866359447004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2'!$A$36:$A$59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2'!$C$36:$C$59</c:f>
              <c:numCache>
                <c:formatCode>General</c:formatCode>
                <c:ptCount val="24"/>
                <c:pt idx="0">
                  <c:v>73</c:v>
                </c:pt>
                <c:pt idx="1">
                  <c:v>210</c:v>
                </c:pt>
                <c:pt idx="2">
                  <c:v>49</c:v>
                </c:pt>
                <c:pt idx="3">
                  <c:v>196</c:v>
                </c:pt>
                <c:pt idx="4">
                  <c:v>71</c:v>
                </c:pt>
                <c:pt idx="5">
                  <c:v>68</c:v>
                </c:pt>
                <c:pt idx="6">
                  <c:v>61</c:v>
                </c:pt>
                <c:pt idx="7">
                  <c:v>51</c:v>
                </c:pt>
                <c:pt idx="8">
                  <c:v>75</c:v>
                </c:pt>
                <c:pt idx="9">
                  <c:v>63</c:v>
                </c:pt>
                <c:pt idx="10">
                  <c:v>162</c:v>
                </c:pt>
                <c:pt idx="11">
                  <c:v>317</c:v>
                </c:pt>
                <c:pt idx="12">
                  <c:v>63</c:v>
                </c:pt>
                <c:pt idx="13">
                  <c:v>102</c:v>
                </c:pt>
                <c:pt idx="14">
                  <c:v>83</c:v>
                </c:pt>
                <c:pt idx="15">
                  <c:v>220</c:v>
                </c:pt>
                <c:pt idx="16">
                  <c:v>92</c:v>
                </c:pt>
                <c:pt idx="17">
                  <c:v>129</c:v>
                </c:pt>
                <c:pt idx="18">
                  <c:v>72</c:v>
                </c:pt>
                <c:pt idx="19">
                  <c:v>218</c:v>
                </c:pt>
                <c:pt idx="20">
                  <c:v>32</c:v>
                </c:pt>
                <c:pt idx="21">
                  <c:v>85</c:v>
                </c:pt>
                <c:pt idx="22">
                  <c:v>22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2936768"/>
        <c:axId val="1742944384"/>
      </c:barChart>
      <c:catAx>
        <c:axId val="1742936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42944384"/>
        <c:crosses val="autoZero"/>
        <c:auto val="1"/>
        <c:lblAlgn val="ctr"/>
        <c:lblOffset val="100"/>
        <c:noMultiLvlLbl val="0"/>
      </c:catAx>
      <c:valAx>
        <c:axId val="17429443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74293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64282589676285"/>
          <c:y val="0.1554042841419028"/>
          <c:w val="4.4312481773112013E-2"/>
          <c:h val="0.38811567908850225"/>
        </c:manualLayout>
      </c:layout>
      <c:overlay val="0"/>
    </c:legend>
    <c:plotVisOnly val="1"/>
    <c:dispBlanksAs val="gap"/>
    <c:showDLblsOverMax val="0"/>
  </c:chart>
  <c:spPr>
    <a:gradFill flip="none" rotWithShape="1">
      <a:gsLst>
        <a:gs pos="0">
          <a:srgbClr val="DDDDDD">
            <a:alpha val="0"/>
          </a:srgbClr>
        </a:gs>
        <a:gs pos="64999">
          <a:srgbClr val="F0EBD5"/>
        </a:gs>
        <a:gs pos="100000">
          <a:srgbClr val="D1C39F"/>
        </a:gs>
      </a:gsLst>
      <a:lin ang="8100000" scaled="1"/>
      <a:tileRect/>
    </a:gradFill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'PREGUNTA 2'!$B$65:$B$66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'PREGUNTA 2'!$C$65:$C$66</c:f>
              <c:numCache>
                <c:formatCode>General</c:formatCode>
                <c:ptCount val="2"/>
                <c:pt idx="0">
                  <c:v>2</c:v>
                </c:pt>
                <c:pt idx="1">
                  <c:v>2515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8001532655133432"/>
          <c:y val="0.25478056278821731"/>
          <c:w val="0.18119010671111371"/>
          <c:h val="0.32484179060950813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rgbClr val="DDDDDD"/>
        </a:gs>
        <a:gs pos="64999">
          <a:srgbClr val="F0EBD5"/>
        </a:gs>
        <a:gs pos="100000">
          <a:srgbClr val="D1C39F"/>
        </a:gs>
      </a:gsLst>
      <a:lin ang="18900000" scaled="1"/>
    </a:gradFill>
    <a:ln>
      <a:solidFill>
        <a:srgbClr val="F0A22E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3'!$B$35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3'!$A$36:$A$59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3'!$B$36:$B$59</c:f>
              <c:numCache>
                <c:formatCode>General</c:formatCode>
                <c:ptCount val="24"/>
                <c:pt idx="0">
                  <c:v>1</c:v>
                </c:pt>
                <c:pt idx="3">
                  <c:v>1</c:v>
                </c:pt>
                <c:pt idx="5">
                  <c:v>8</c:v>
                </c:pt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21</c:v>
                </c:pt>
                <c:pt idx="16">
                  <c:v>2</c:v>
                </c:pt>
                <c:pt idx="17">
                  <c:v>3</c:v>
                </c:pt>
              </c:numCache>
            </c:numRef>
          </c:val>
        </c:ser>
        <c:ser>
          <c:idx val="1"/>
          <c:order val="1"/>
          <c:tx>
            <c:strRef>
              <c:f>'PREGUNTA 3'!$C$35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12"/>
              <c:layout>
                <c:manualLayout>
                  <c:x val="4.7732690917296908E-3"/>
                  <c:y val="-3.7863413167353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3'!$A$36:$A$59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3'!$C$36:$C$59</c:f>
              <c:numCache>
                <c:formatCode>General</c:formatCode>
                <c:ptCount val="24"/>
                <c:pt idx="0">
                  <c:v>72</c:v>
                </c:pt>
                <c:pt idx="1">
                  <c:v>211</c:v>
                </c:pt>
                <c:pt idx="2">
                  <c:v>49</c:v>
                </c:pt>
                <c:pt idx="3">
                  <c:v>195</c:v>
                </c:pt>
                <c:pt idx="4">
                  <c:v>71</c:v>
                </c:pt>
                <c:pt idx="5">
                  <c:v>60</c:v>
                </c:pt>
                <c:pt idx="6">
                  <c:v>60</c:v>
                </c:pt>
                <c:pt idx="7">
                  <c:v>51</c:v>
                </c:pt>
                <c:pt idx="8">
                  <c:v>75</c:v>
                </c:pt>
                <c:pt idx="9">
                  <c:v>62</c:v>
                </c:pt>
                <c:pt idx="10">
                  <c:v>162</c:v>
                </c:pt>
                <c:pt idx="11">
                  <c:v>317</c:v>
                </c:pt>
                <c:pt idx="12">
                  <c:v>42</c:v>
                </c:pt>
                <c:pt idx="13">
                  <c:v>102</c:v>
                </c:pt>
                <c:pt idx="14">
                  <c:v>83</c:v>
                </c:pt>
                <c:pt idx="15">
                  <c:v>220</c:v>
                </c:pt>
                <c:pt idx="16">
                  <c:v>90</c:v>
                </c:pt>
                <c:pt idx="17">
                  <c:v>126</c:v>
                </c:pt>
                <c:pt idx="18">
                  <c:v>72</c:v>
                </c:pt>
                <c:pt idx="19">
                  <c:v>218</c:v>
                </c:pt>
                <c:pt idx="20">
                  <c:v>32</c:v>
                </c:pt>
                <c:pt idx="21">
                  <c:v>85</c:v>
                </c:pt>
                <c:pt idx="22">
                  <c:v>22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2941120"/>
        <c:axId val="1742935136"/>
        <c:axId val="0"/>
      </c:bar3DChart>
      <c:catAx>
        <c:axId val="174294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42935136"/>
        <c:crosses val="autoZero"/>
        <c:auto val="1"/>
        <c:lblAlgn val="ctr"/>
        <c:lblOffset val="100"/>
        <c:noMultiLvlLbl val="0"/>
      </c:catAx>
      <c:valAx>
        <c:axId val="17429351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742941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330872489695526"/>
          <c:y val="0.11979873189509152"/>
          <c:w val="4.8959052572775198E-2"/>
          <c:h val="0.33410104986876682"/>
        </c:manualLayout>
      </c:layout>
      <c:overlay val="0"/>
    </c:legend>
    <c:plotVisOnly val="1"/>
    <c:dispBlanksAs val="gap"/>
    <c:showDLblsOverMax val="0"/>
  </c:chart>
  <c:spPr>
    <a:solidFill>
      <a:srgbClr val="DDDDDD"/>
    </a:solidFill>
    <a:ln>
      <a:solidFill>
        <a:schemeClr val="accent2">
          <a:lumMod val="40000"/>
          <a:lumOff val="60000"/>
        </a:schemeClr>
      </a:solidFill>
    </a:ln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795056867891546E-2"/>
          <c:y val="0.10416666666666703"/>
          <c:w val="0.72624453193351091"/>
          <c:h val="0.77314814814815103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3'!$B$66:$B$67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'PREGUNTA 3'!$C$66:$C$67</c:f>
              <c:numCache>
                <c:formatCode>General</c:formatCode>
                <c:ptCount val="2"/>
                <c:pt idx="0">
                  <c:v>39</c:v>
                </c:pt>
                <c:pt idx="1">
                  <c:v>2478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985472357356825"/>
          <c:y val="0.26392118629733435"/>
          <c:w val="0.14863767825200197"/>
          <c:h val="0.32976755905511812"/>
        </c:manualLayout>
      </c:layout>
      <c:overlay val="0"/>
    </c:legend>
    <c:plotVisOnly val="1"/>
    <c:dispBlanksAs val="gap"/>
    <c:showDLblsOverMax val="0"/>
  </c:chart>
  <c:spPr>
    <a:solidFill>
      <a:srgbClr val="DDDDDD"/>
    </a:solidFill>
    <a:ln>
      <a:solidFill>
        <a:schemeClr val="accent2">
          <a:lumMod val="40000"/>
          <a:lumOff val="60000"/>
        </a:schemeClr>
      </a:solidFill>
    </a:ln>
    <a:scene3d>
      <a:camera prst="orthographicFront"/>
      <a:lightRig rig="threePt" dir="t"/>
    </a:scene3d>
    <a:sp3d>
      <a:bevelB w="114300" prst="hardEdge"/>
    </a:sp3d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'PREGUNTA 4'!$B$37</c:f>
              <c:strCache>
                <c:ptCount val="1"/>
                <c:pt idx="0">
                  <c:v>ACEPTABLE</c:v>
                </c:pt>
              </c:strCache>
            </c:strRef>
          </c:tx>
          <c:invertIfNegative val="0"/>
          <c:dLbls>
            <c:dLbl>
              <c:idx val="20"/>
              <c:layout>
                <c:manualLayout>
                  <c:x val="-9.3567251461988306E-3"/>
                  <c:y val="-3.4542314335060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4'!$B$38:$B$61</c:f>
              <c:numCache>
                <c:formatCode>General</c:formatCode>
                <c:ptCount val="24"/>
                <c:pt idx="1">
                  <c:v>3</c:v>
                </c:pt>
                <c:pt idx="11">
                  <c:v>1</c:v>
                </c:pt>
                <c:pt idx="17">
                  <c:v>1</c:v>
                </c:pt>
                <c:pt idx="19">
                  <c:v>172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4'!$C$37</c:f>
              <c:strCache>
                <c:ptCount val="1"/>
                <c:pt idx="0">
                  <c:v>BUENO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7836257309941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35672514619883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-4.6783625730994153E-3"/>
                  <c:y val="3.4542314335060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-1.8713450292397776E-2"/>
                  <c:y val="-1.036269430051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9.35672514619883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6.66666579177619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4'!$C$38:$C$61</c:f>
              <c:numCache>
                <c:formatCode>General</c:formatCode>
                <c:ptCount val="24"/>
                <c:pt idx="0">
                  <c:v>29</c:v>
                </c:pt>
                <c:pt idx="1">
                  <c:v>71</c:v>
                </c:pt>
                <c:pt idx="2">
                  <c:v>43</c:v>
                </c:pt>
                <c:pt idx="3">
                  <c:v>97</c:v>
                </c:pt>
                <c:pt idx="4">
                  <c:v>5</c:v>
                </c:pt>
                <c:pt idx="5">
                  <c:v>4</c:v>
                </c:pt>
                <c:pt idx="6">
                  <c:v>8</c:v>
                </c:pt>
                <c:pt idx="8">
                  <c:v>57</c:v>
                </c:pt>
                <c:pt idx="9">
                  <c:v>15</c:v>
                </c:pt>
                <c:pt idx="10">
                  <c:v>162</c:v>
                </c:pt>
                <c:pt idx="11">
                  <c:v>244</c:v>
                </c:pt>
                <c:pt idx="12">
                  <c:v>21</c:v>
                </c:pt>
                <c:pt idx="14">
                  <c:v>26</c:v>
                </c:pt>
                <c:pt idx="15">
                  <c:v>112</c:v>
                </c:pt>
                <c:pt idx="16">
                  <c:v>90</c:v>
                </c:pt>
                <c:pt idx="17">
                  <c:v>43</c:v>
                </c:pt>
                <c:pt idx="18">
                  <c:v>24</c:v>
                </c:pt>
                <c:pt idx="19">
                  <c:v>46</c:v>
                </c:pt>
                <c:pt idx="20">
                  <c:v>27</c:v>
                </c:pt>
                <c:pt idx="21">
                  <c:v>1</c:v>
                </c:pt>
                <c:pt idx="22">
                  <c:v>11</c:v>
                </c:pt>
              </c:numCache>
            </c:numRef>
          </c:val>
        </c:ser>
        <c:ser>
          <c:idx val="2"/>
          <c:order val="2"/>
          <c:tx>
            <c:strRef>
              <c:f>'PREGUNTA 4'!$D$37</c:f>
              <c:strCache>
                <c:ptCount val="1"/>
                <c:pt idx="0">
                  <c:v>EXCELENTE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6.2378167641325534E-3"/>
                  <c:y val="-1.381692573402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67836257309941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7.7972709551656924E-3"/>
                  <c:y val="6.90846286701211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6.6666657917761919E-3"/>
                  <c:y val="3.4542314335060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ANTONIO NARIÑO</c:v>
                </c:pt>
              </c:strCache>
            </c:strRef>
          </c:cat>
          <c:val>
            <c:numRef>
              <c:f>'PREGUNTA 4'!$D$38:$D$61</c:f>
              <c:numCache>
                <c:formatCode>General</c:formatCode>
                <c:ptCount val="24"/>
                <c:pt idx="0">
                  <c:v>44</c:v>
                </c:pt>
                <c:pt idx="1">
                  <c:v>137</c:v>
                </c:pt>
                <c:pt idx="2">
                  <c:v>6</c:v>
                </c:pt>
                <c:pt idx="3">
                  <c:v>99</c:v>
                </c:pt>
                <c:pt idx="4">
                  <c:v>66</c:v>
                </c:pt>
                <c:pt idx="5">
                  <c:v>64</c:v>
                </c:pt>
                <c:pt idx="6">
                  <c:v>53</c:v>
                </c:pt>
                <c:pt idx="7">
                  <c:v>51</c:v>
                </c:pt>
                <c:pt idx="8">
                  <c:v>18</c:v>
                </c:pt>
                <c:pt idx="9">
                  <c:v>48</c:v>
                </c:pt>
                <c:pt idx="11">
                  <c:v>73</c:v>
                </c:pt>
                <c:pt idx="12">
                  <c:v>42</c:v>
                </c:pt>
                <c:pt idx="13">
                  <c:v>102</c:v>
                </c:pt>
                <c:pt idx="14">
                  <c:v>57</c:v>
                </c:pt>
                <c:pt idx="15">
                  <c:v>108</c:v>
                </c:pt>
                <c:pt idx="16">
                  <c:v>2</c:v>
                </c:pt>
                <c:pt idx="17">
                  <c:v>85</c:v>
                </c:pt>
                <c:pt idx="18">
                  <c:v>48</c:v>
                </c:pt>
                <c:pt idx="20">
                  <c:v>4</c:v>
                </c:pt>
                <c:pt idx="21">
                  <c:v>84</c:v>
                </c:pt>
                <c:pt idx="22">
                  <c:v>11</c:v>
                </c:pt>
                <c:pt idx="2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2937312"/>
        <c:axId val="1742938400"/>
      </c:barChart>
      <c:catAx>
        <c:axId val="174293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42938400"/>
        <c:crosses val="autoZero"/>
        <c:auto val="1"/>
        <c:lblAlgn val="ctr"/>
        <c:lblOffset val="100"/>
        <c:noMultiLvlLbl val="0"/>
      </c:catAx>
      <c:valAx>
        <c:axId val="17429384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74293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192687756135769"/>
          <c:y val="0.16868616811499595"/>
          <c:w val="9.7560682107718996E-2"/>
          <c:h val="0.40929732229067228"/>
        </c:manualLayout>
      </c:layout>
      <c:overlay val="0"/>
    </c:legend>
    <c:plotVisOnly val="1"/>
    <c:dispBlanksAs val="gap"/>
    <c:showDLblsOverMax val="0"/>
  </c:chart>
  <c:spPr>
    <a:solidFill>
      <a:prstClr val="white">
        <a:lumMod val="95000"/>
      </a:prstClr>
    </a:solidFill>
    <a:ln>
      <a:solidFill>
        <a:schemeClr val="accent2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2378799000254"/>
          <c:y val="0.16982563901504014"/>
          <c:w val="0.52227735567158973"/>
          <c:h val="0.6382187081386611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'PREGUNTA 4'!$B$67:$B$69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</c:strCache>
            </c:strRef>
          </c:cat>
          <c:val>
            <c:numRef>
              <c:f>'PREGUNTA 4'!$C$67:$C$69</c:f>
              <c:numCache>
                <c:formatCode>General</c:formatCode>
                <c:ptCount val="3"/>
                <c:pt idx="0">
                  <c:v>178</c:v>
                </c:pt>
                <c:pt idx="1">
                  <c:v>1136</c:v>
                </c:pt>
                <c:pt idx="2">
                  <c:v>1203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1545852163531376"/>
          <c:y val="0.25597455919669798"/>
          <c:w val="0.25265292342946638"/>
          <c:h val="0.37152194517352038"/>
        </c:manualLayout>
      </c:layout>
      <c:overlay val="0"/>
    </c:legend>
    <c:plotVisOnly val="1"/>
    <c:dispBlanksAs val="gap"/>
    <c:showDLblsOverMax val="0"/>
  </c:chart>
  <c:spPr>
    <a:solidFill>
      <a:prstClr val="white">
        <a:lumMod val="95000"/>
      </a:prstClr>
    </a:solidFill>
    <a:ln>
      <a:solidFill>
        <a:srgbClr val="A5644E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1792156172172"/>
          <c:y val="0.11356363433294242"/>
          <c:w val="0.56323245536799849"/>
          <c:h val="0.750177695873123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0"/>
                  <c:y val="-0.1481481481481489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6'!$B$66:$B$67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'PREGUNTA 6'!$C$66:$C$67</c:f>
              <c:numCache>
                <c:formatCode>General</c:formatCode>
                <c:ptCount val="2"/>
                <c:pt idx="0">
                  <c:v>20</c:v>
                </c:pt>
                <c:pt idx="1">
                  <c:v>2497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5352636830939268"/>
          <c:y val="0.19809906740380856"/>
          <c:w val="0.20666146763603441"/>
          <c:h val="0.49282850282012713"/>
        </c:manualLayout>
      </c:layout>
      <c:overlay val="0"/>
      <c:txPr>
        <a:bodyPr/>
        <a:lstStyle/>
        <a:p>
          <a:pPr>
            <a:defRPr sz="1200" b="1"/>
          </a:pPr>
          <a:endParaRPr lang="es-MX"/>
        </a:p>
      </c:txPr>
    </c:legend>
    <c:plotVisOnly val="1"/>
    <c:dispBlanksAs val="gap"/>
    <c:showDLblsOverMax val="0"/>
  </c:chart>
  <c:spPr>
    <a:solidFill>
      <a:srgbClr val="F0A22E">
        <a:alpha val="16000"/>
      </a:srgbClr>
    </a:solidFill>
    <a:ln>
      <a:solidFill>
        <a:srgbClr val="5B9BD5"/>
      </a:solidFill>
    </a:ln>
  </c:spPr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74DD4-1DB0-474C-BE7E-636EC038BC11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B293A4-07E3-4149-A656-4E9006090F1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074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1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0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51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0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2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5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0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58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8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95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9E63-B6AB-49DA-8CAF-BC6BA6CF55E5}" type="datetimeFigureOut">
              <a:rPr lang="es-CO" smtClean="0"/>
              <a:pPr/>
              <a:t>24/02/2017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1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EN LOS SERVICIOS SOCIALES DE LA SECRETARIA DISTRITAL DE INTEGRACIÓN SOCIAL</a:t>
            </a:r>
          </a:p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OCTUBRE A DICIEMBRE DE 2016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TOTAL:  2.517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209551"/>
            <a:ext cx="7886700" cy="609600"/>
          </a:xfrm>
        </p:spPr>
        <p:txBody>
          <a:bodyPr>
            <a:normAutofit/>
          </a:bodyPr>
          <a:lstStyle/>
          <a:p>
            <a:r>
              <a:rPr lang="es-CO" sz="1100" b="1" dirty="0" smtClean="0"/>
              <a:t>7. EL CUMPLIMIENTO DEL HORARIO Y FECHA ESTABLECIDA  PARA LA ATENCION EN EL SERVICIO FUE:</a:t>
            </a:r>
            <a:endParaRPr lang="es-CO" sz="1100" b="1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638174" y="1128712"/>
          <a:ext cx="8191501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Gráfico"/>
          <p:cNvGraphicFramePr/>
          <p:nvPr/>
        </p:nvGraphicFramePr>
        <p:xfrm>
          <a:off x="409576" y="3829049"/>
          <a:ext cx="2819400" cy="239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381500" y="4000500"/>
            <a:ext cx="3933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59%  de los ciudadanos califica como bueno el cumplimiento del horario para la atención, y el 32% considera que es excelente. </a:t>
            </a: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0574" y="142876"/>
            <a:ext cx="7724775" cy="723900"/>
          </a:xfrm>
        </p:spPr>
        <p:txBody>
          <a:bodyPr>
            <a:normAutofit/>
          </a:bodyPr>
          <a:lstStyle/>
          <a:p>
            <a:r>
              <a:rPr lang="es-CO" sz="1100" b="1" dirty="0" smtClean="0"/>
              <a:t>8. POR FAVOR INDIQUE EL GRADO DE SATISFACCION CON EL SERVICIO SOCIAL DONDE FUE ATENDIDO</a:t>
            </a:r>
            <a:endParaRPr lang="es-CO" sz="1100" b="1" dirty="0"/>
          </a:p>
        </p:txBody>
      </p:sp>
      <p:graphicFrame>
        <p:nvGraphicFramePr>
          <p:cNvPr id="6" name="4 Gráfico"/>
          <p:cNvGraphicFramePr/>
          <p:nvPr/>
        </p:nvGraphicFramePr>
        <p:xfrm>
          <a:off x="795337" y="1195387"/>
          <a:ext cx="7515226" cy="281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5 Gráfico"/>
          <p:cNvGraphicFramePr/>
          <p:nvPr/>
        </p:nvGraphicFramePr>
        <p:xfrm>
          <a:off x="419101" y="4229100"/>
          <a:ext cx="2619374" cy="216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33825" y="4362450"/>
            <a:ext cx="4391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encuestados, el 54% indica que el grado de satisfacción con el servicio social donde fue atendido es bueno y el 36% respondió  que es excelente.</a:t>
            </a:r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2525" y="266700"/>
            <a:ext cx="7543800" cy="647700"/>
          </a:xfrm>
        </p:spPr>
        <p:txBody>
          <a:bodyPr>
            <a:normAutofit/>
          </a:bodyPr>
          <a:lstStyle/>
          <a:p>
            <a:r>
              <a:rPr lang="es-CO" sz="1200" b="1" dirty="0" smtClean="0"/>
              <a:t>9. QUE SUGERENCIA  HARIA PARA MEJORAR EL SERVICIO SOCIAL DONDE FUE ATENDIDO</a:t>
            </a:r>
            <a:r>
              <a:rPr lang="es-CO" sz="1200" dirty="0" smtClean="0"/>
              <a:t> </a:t>
            </a:r>
            <a:endParaRPr lang="es-CO" sz="12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9198" y="1533526"/>
          <a:ext cx="6867526" cy="3809269"/>
        </p:xfrm>
        <a:graphic>
          <a:graphicData uri="http://schemas.openxmlformats.org/drawingml/2006/table">
            <a:tbl>
              <a:tblPr/>
              <a:tblGrid>
                <a:gridCol w="3433763"/>
                <a:gridCol w="3433763"/>
              </a:tblGrid>
              <a:tr h="38099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latin typeface="Arial"/>
                        </a:rPr>
                        <a:t>PROYECTO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USME SUMAPAZ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884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 smtClean="0">
                          <a:latin typeface="Arial"/>
                        </a:rPr>
                        <a:t>            APOYOS </a:t>
                      </a:r>
                      <a:r>
                        <a:rPr lang="es-CO" sz="900" b="1" i="0" u="none" strike="noStrike" dirty="0">
                          <a:latin typeface="Arial"/>
                        </a:rPr>
                        <a:t>ECONOMICOS</a:t>
                      </a:r>
                    </a:p>
                  </a:txBody>
                  <a:tcPr marL="7056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latin typeface="Arial"/>
                        </a:rPr>
                        <a:t>LA ATENCION ES MUY BUENA POR PARTE DE LOS FUNCIONARIOS, PERO EL BONO ES UN POCO DEMORADO, YA QUE LLEVO TIEMPO INSCRITA Y NO ME HA SALIDA AUN.</a:t>
                      </a:r>
                    </a:p>
                  </a:txBody>
                  <a:tcPr marL="84667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800" b="0" i="0" u="none" strike="noStrike" dirty="0">
                          <a:latin typeface="Arial"/>
                        </a:rPr>
                        <a:t>MI SATISFACCIÓN NO ES MUCHA, YA QUE ME INSCRIBÍ EN EL PROYECTO DE ADULTO MAYOR, Y CUANDO ESTUVE AVERIGUANDO ME ENTERE QUE NO HABÍA SIDO REGISTRADA EN EL SISTEMA</a:t>
                      </a:r>
                    </a:p>
                  </a:txBody>
                  <a:tcPr marL="84667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latin typeface="Arial"/>
                        </a:rPr>
                        <a:t>SERIA BUENO QUE LOS CUPOS DE ADULTO MAYOR SALIERAN MAS RÁPIDO, YA QUE ESTAMOS DENTRO DE LAS PERSONAS QUE MAS NECESITAMOS EL SUBSIDIO, Y TODAVÍA NO ME HA SALIDO.  </a:t>
                      </a:r>
                    </a:p>
                  </a:txBody>
                  <a:tcPr marL="84667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26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latin typeface="Arial"/>
                        </a:rPr>
                        <a:t>LOS BONOS NO HAN SALIDO, Y LLEVO DEMASIADO TIEMPO ESPERANDO, Y NO HA SIDO POSIBLE ACCEDER A EL, SERIA BUENO QUE ACELERARAN EL </a:t>
                      </a:r>
                      <a:r>
                        <a:rPr lang="es-CO" sz="800" b="0" i="0" u="none" strike="noStrike" dirty="0" smtClean="0">
                          <a:latin typeface="Arial"/>
                        </a:rPr>
                        <a:t>PROCESO.</a:t>
                      </a:r>
                      <a:endParaRPr lang="es-CO" sz="800" b="0" i="0" u="none" strike="noStrike" dirty="0">
                        <a:latin typeface="Arial"/>
                      </a:endParaRPr>
                    </a:p>
                  </a:txBody>
                  <a:tcPr marL="84667" marR="7056" marT="705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8175" y="209551"/>
            <a:ext cx="7877174" cy="552450"/>
          </a:xfrm>
        </p:spPr>
        <p:txBody>
          <a:bodyPr>
            <a:normAutofit/>
          </a:bodyPr>
          <a:lstStyle/>
          <a:p>
            <a:r>
              <a:rPr lang="es-CO" sz="1050" b="1" dirty="0" smtClean="0"/>
              <a:t>10. CONSIDERA QUE LAS INSTALACIONES DE LA ENTIDAD SON COMODAS PARA LA ATENCION A LA CIUDADANIA ?</a:t>
            </a:r>
            <a:endParaRPr lang="es-CO" sz="1050" b="1" dirty="0"/>
          </a:p>
        </p:txBody>
      </p:sp>
      <p:graphicFrame>
        <p:nvGraphicFramePr>
          <p:cNvPr id="4" name="2 Gráfico"/>
          <p:cNvGraphicFramePr/>
          <p:nvPr/>
        </p:nvGraphicFramePr>
        <p:xfrm>
          <a:off x="742949" y="1157287"/>
          <a:ext cx="7572375" cy="239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Gráfico"/>
          <p:cNvGraphicFramePr/>
          <p:nvPr/>
        </p:nvGraphicFramePr>
        <p:xfrm>
          <a:off x="323850" y="3819527"/>
          <a:ext cx="2962275" cy="2428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10076" y="3876675"/>
            <a:ext cx="3600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97% de los ciudadanos opina que las instalaciones son cómodas para la atención .</a:t>
            </a:r>
          </a:p>
          <a:p>
            <a:pPr algn="just"/>
            <a:endParaRPr lang="es-C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62400" y="365126"/>
            <a:ext cx="4552949" cy="368299"/>
          </a:xfrm>
        </p:spPr>
        <p:txBody>
          <a:bodyPr>
            <a:normAutofit/>
          </a:bodyPr>
          <a:lstStyle/>
          <a:p>
            <a:r>
              <a:rPr lang="es-CO" sz="1200" b="1" dirty="0" smtClean="0"/>
              <a:t>PORQUE</a:t>
            </a:r>
            <a:endParaRPr lang="es-CO" sz="12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85875" y="1238250"/>
          <a:ext cx="6429375" cy="4381504"/>
        </p:xfrm>
        <a:graphic>
          <a:graphicData uri="http://schemas.openxmlformats.org/drawingml/2006/table">
            <a:tbl>
              <a:tblPr/>
              <a:tblGrid>
                <a:gridCol w="6429375"/>
              </a:tblGrid>
              <a:tr h="2457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latin typeface="Arial"/>
                        </a:rPr>
                        <a:t>BARRIOS UNIDOS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   INSTALACIONES MUY PEQUEÑAS Y HACEN FALTA BAÑOS. 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CDC BELLAVISTA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HACE FALTA UNA RAMPA PARA  PERSONAS EN SILLA DE RUEDAS.</a:t>
                      </a:r>
                    </a:p>
                  </a:txBody>
                  <a:tcPr marL="88831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5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CDC KENNEDY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LOS ESPACIOS SON BASTANTE PEQUEÑOS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6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NO HAY  SALA DE ESPERA 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CDC PORVENIR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61577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ESCALERAS EN MAL ESTADO FALTAN LADRILLOS Y HAY GRIETAS  QUE PUEDEN OCASIONAR UN ACCIDENTE</a:t>
                      </a:r>
                    </a:p>
                  </a:txBody>
                  <a:tcPr marL="88831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HACE MUCHO FRIÓ EN LAS SALAS DE ESPERA PARA LOS MAYORES 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MUY  PEQUEÑO EL ESPACIO, PARA LA  ATENCION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CIUDAD BOLÍVAR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EN LAS OFICINAS Y EN EL PUNTO DE ATENCIÓN EL ESPACIO ES MUY REDUCIDO</a:t>
                      </a:r>
                    </a:p>
                  </a:txBody>
                  <a:tcPr marL="88831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504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ESPACIOS MAS ABIERTOS, MAS GRANDES LAS OFICINAS, FALTAN RAMPAS PARA PERSONAS EN SILLAS DE RUEDAS </a:t>
                      </a:r>
                    </a:p>
                  </a:txBody>
                  <a:tcPr marL="88831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ESPACIOS MUY PEQUEÑOS, LOS ELEMENTOS PARA CURSOS EN MAL ESTADO.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4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latin typeface="Arial"/>
                        </a:rPr>
                        <a:t>NO HAY SERVICIO DE BAÑO PARA LAS PERSONAS MAYORES, NO HAY SALA DE ESPERA CÓMODA Y LOS ESPACIOS ESTÁN MAL UBICADOS, </a:t>
                      </a:r>
                    </a:p>
                  </a:txBody>
                  <a:tcPr marL="88831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ENGATIVA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426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ESPACIO REDUCIDO EN LA SALA DE ESPERA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FONTIBÓN</a:t>
                      </a:r>
                    </a:p>
                  </a:txBody>
                  <a:tcPr marL="7403" marR="7403" marT="74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AMPLIAR  MAS LOS ESPACIOS YA QUE SON MUY PEQUEÑOS.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847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NO HAY BAÑOS, Y HACE MUCHO FRIO EN LA SALA DE ESPERA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6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FALTAN ALGUNAS ADECUACIONES EN LOS BAÑOS </a:t>
                      </a:r>
                    </a:p>
                  </a:txBody>
                  <a:tcPr marL="88831" marR="7403" marT="74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19225" y="1200148"/>
          <a:ext cx="6257925" cy="4457704"/>
        </p:xfrm>
        <a:graphic>
          <a:graphicData uri="http://schemas.openxmlformats.org/drawingml/2006/table">
            <a:tbl>
              <a:tblPr/>
              <a:tblGrid>
                <a:gridCol w="6257925"/>
              </a:tblGrid>
              <a:tr h="2685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latin typeface="Arial"/>
                        </a:rPr>
                        <a:t>RAFAEL URIBE URIBE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EL ESPACIO ES MUY PEQUEÑO, LOS CIUDADANOS A VECES NO TENEMOS  DONDE SENTARNOS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ESTÁN ARREGLANDO LOS BAÑOS DE LAS MUJERES PERO YA LLEVAN BASTANTE TIEMPO Y NOS TOCA UTILIZAR EL DE HOMBRES. 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QUE HAYA MAS COMODIDAD PARA LOS USUARIOS YA QUE NO HAY UNA SALA  DE ESPERA ADECUADA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19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SE DIFICULTA BAJAR CON COCHES LAS ESCALERA, NO HAY RAMPAS, NO ESTÁN FUNCIONANDO LOS BAÑOS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latin typeface="Arial"/>
                        </a:rPr>
                        <a:t>SAN CRISTÓBAL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98710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EN LOS BAÑOS NO HAY SECADOR DE MANOS, NO HAY PAPEL HIGIENICO, NI JABONERAS. </a:t>
                      </a:r>
                      <a:br>
                        <a:rPr lang="es-CO" sz="700" b="0" i="0" u="none" strike="noStrike">
                          <a:latin typeface="Arial"/>
                        </a:rPr>
                      </a:br>
                      <a:r>
                        <a:rPr lang="es-CO" sz="700" b="0" i="0" u="none" strike="noStrike">
                          <a:latin typeface="Arial"/>
                        </a:rPr>
                        <a:t/>
                      </a:r>
                      <a:br>
                        <a:rPr lang="es-CO" sz="700" b="0" i="0" u="none" strike="noStrike">
                          <a:latin typeface="Arial"/>
                        </a:rPr>
                      </a:br>
                      <a:r>
                        <a:rPr lang="es-CO" sz="700" b="0" i="0" u="none" strike="noStrike">
                          <a:latin typeface="Arial"/>
                        </a:rPr>
                        <a:t>LAS OFICINAS SON MUY ESTRECHAS ME GUSTARIA QUE HUBIERA CUBICULOS DONDE LA ATENCION SEA MUY PERSONAL. 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HAY MUCHAS ESCALERAS, HAY PARTES DONDE EL PISO ESTA DESNIVELADO O ESTA AGRIETADO Y PUEDE OCASIONAR UN ACCIDENTE.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LOS SALONES SON MUY PEQUEÑOS, NO HAY DONDE SENTARSE Y EN OCASIONES NO TENEMOS ESPACIO PARA PODER REALIZAR LAS ACTIVIDADES CON NUESTROS NIÑOS.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105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NO EXISTEN RAMPAS PARA LAS PERSONAS QUE TIENEN DIFICULTADES PARA CAMINAR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latin typeface="Arial"/>
                        </a:rPr>
                        <a:t>SANTA FE – CANDELARIA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ESPACIO MUY PEQUEÑO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FALTA UNA SALA DE ESPERA COMODA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HAY DEMASIADAS ESCALERAS QUE NO PERMITEN EL DESPLAZAMIENTO COMODO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MUCHA ESCALERA PARA LAS PERSONAS CON DIFICULTADAS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105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RAMPAS PARA CAMINAR MEJOR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latin typeface="Arial"/>
                        </a:rPr>
                        <a:t>SUBA</a:t>
                      </a:r>
                    </a:p>
                  </a:txBody>
                  <a:tcPr marL="6995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30432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latin typeface="Arial"/>
                        </a:rPr>
                        <a:t>LOS BAÑOS DE LAS MUJERES NO SIRVEN TOCA ENTRAR AL DE LOS HOMBRES </a:t>
                      </a: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latin typeface="Arial"/>
                        </a:rPr>
                        <a:t>EN LOS  BAÑOS CAE POCA  AGUA Y  FALTA MEJORARLOS  PARA PERSONA EN CONDICIÓN DE DISCAPACIDAD. </a:t>
                      </a:r>
                    </a:p>
                  </a:txBody>
                  <a:tcPr marL="83938" marR="6995" marT="69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951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 dirty="0">
                          <a:latin typeface="Arial"/>
                        </a:rPr>
                        <a:t>LOS ESPACIOS MUY PEQUEÑOS EN LAS OFICINAS</a:t>
                      </a:r>
                      <a:br>
                        <a:rPr lang="es-CO" sz="700" b="0" i="0" u="none" strike="noStrike" dirty="0">
                          <a:latin typeface="Arial"/>
                        </a:rPr>
                      </a:br>
                      <a:r>
                        <a:rPr lang="es-CO" sz="700" b="0" i="0" u="none" strike="noStrike" dirty="0">
                          <a:latin typeface="Arial"/>
                        </a:rPr>
                        <a:t/>
                      </a:r>
                      <a:br>
                        <a:rPr lang="es-CO" sz="700" b="0" i="0" u="none" strike="noStrike" dirty="0">
                          <a:latin typeface="Arial"/>
                        </a:rPr>
                      </a:br>
                      <a:endParaRPr lang="es-CO" sz="700" b="0" i="0" u="none" strike="noStrike" dirty="0">
                        <a:latin typeface="Arial"/>
                      </a:endParaRPr>
                    </a:p>
                  </a:txBody>
                  <a:tcPr marL="83938" marR="6995" marT="69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47775" y="1362078"/>
          <a:ext cx="6772275" cy="4219574"/>
        </p:xfrm>
        <a:graphic>
          <a:graphicData uri="http://schemas.openxmlformats.org/drawingml/2006/table">
            <a:tbl>
              <a:tblPr/>
              <a:tblGrid>
                <a:gridCol w="6772275"/>
              </a:tblGrid>
              <a:tr h="3205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latin typeface="Arial"/>
                        </a:rPr>
                        <a:t>SUBDIRECCIÓN DE INDENTIFICACIÓN Y CARACTERIZACIÓN</a:t>
                      </a: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latin typeface="Arial"/>
                        </a:rPr>
                        <a:t>LOS BAÑOS PERMANECEN DAÑADOS SIN TENER SOLUCIÓN HAY UN SOLO BAÑO PARA TODOS Y PERMANECEN </a:t>
                      </a:r>
                      <a:r>
                        <a:rPr lang="es-CO" sz="900" b="0" i="0" u="none" strike="noStrike" dirty="0" smtClean="0">
                          <a:latin typeface="Arial"/>
                        </a:rPr>
                        <a:t>SUCIOS</a:t>
                      </a:r>
                      <a:endParaRPr lang="es-CO" sz="900" b="0" i="0" u="none" strike="noStrike" dirty="0">
                        <a:latin typeface="Arial"/>
                      </a:endParaRPr>
                    </a:p>
                  </a:txBody>
                  <a:tcPr marL="101978" marR="8498" marT="84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LOS ESPACIOS MUY REDUCIDOS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0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latin typeface="Arial"/>
                        </a:rPr>
                        <a:t>TEUSAQUILLO</a:t>
                      </a: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ES MUY PEQUEÑO EL ESPACIO PARA LOS ABUELITOS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QUE FUERA MAS CENTRAL DENTRO DE LA LOCALIDAD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latin typeface="Arial"/>
                        </a:rPr>
                        <a:t>TUNJUELITO</a:t>
                      </a:r>
                    </a:p>
                  </a:txBody>
                  <a:tcPr marL="8498" marR="8498" marT="84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FACILITAR ACCESO PARA LAS PERSONAS EN CONDICION DE DISCAPACIDAD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FALTA UNA SALA DE ESPERA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565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latin typeface="Arial"/>
                        </a:rPr>
                        <a:t>MUY INCOMODOS LOS ESPACIOS, CADA VEZ CONSTRUYEN MAS Y NOS QUITAN ESPACIOS PARA MOVILIZARNOS MEJOR</a:t>
                      </a:r>
                    </a:p>
                  </a:txBody>
                  <a:tcPr marL="101978" marR="8498" marT="84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OFICINAS MUY PEQUEÑAS  ENCERRADAS NO HAY VENTILACIÓN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LOS BAÑOS  NO TIENE  AGUA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latin typeface="Arial"/>
                        </a:rPr>
                        <a:t>USAQUEN</a:t>
                      </a:r>
                    </a:p>
                  </a:txBody>
                  <a:tcPr marL="849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 smtClean="0">
                          <a:latin typeface="Arial"/>
                        </a:rPr>
                        <a:t>FALTAN  </a:t>
                      </a:r>
                      <a:r>
                        <a:rPr lang="es-CO" sz="900" b="0" i="0" u="none" strike="noStrike" dirty="0">
                          <a:latin typeface="Arial"/>
                        </a:rPr>
                        <a:t>BAÑOS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>
                          <a:latin typeface="Arial"/>
                        </a:rPr>
                        <a:t>USME SUMAPAZ</a:t>
                      </a:r>
                    </a:p>
                  </a:txBody>
                  <a:tcPr marL="849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FALTA ADECUAR LAS INSTALACIONES PARA LAS PERSONAS MAYORES Y PERSONAS CON DISCAPACIDAD 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latin typeface="Arial"/>
                        </a:rPr>
                        <a:t>FALTA DE SALA DE ESPERA 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602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latin typeface="Arial"/>
                        </a:rPr>
                        <a:t>LOS BAÑOS NO SON SUFICIENTES Y PERMANECEN SUCIOS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711"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 dirty="0">
                          <a:latin typeface="Arial"/>
                        </a:rPr>
                        <a:t>UNA MEJOR ESTRUCTURACIÓN,LAS OFICINAS NO SON ADECUADAS PARA TANTO USUARIO QUE LLEGA </a:t>
                      </a:r>
                    </a:p>
                  </a:txBody>
                  <a:tcPr marL="101978" marR="8498" marT="84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43099" y="1304925"/>
            <a:ext cx="5057775" cy="1447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342900" y="3600449"/>
            <a:ext cx="3562350" cy="15430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Rectángulo"/>
          <p:cNvSpPr/>
          <p:nvPr/>
        </p:nvSpPr>
        <p:spPr>
          <a:xfrm>
            <a:off x="5076825" y="3629025"/>
            <a:ext cx="3514725" cy="1504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1962150" y="1362075"/>
            <a:ext cx="5048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                                                   </a:t>
            </a:r>
            <a:r>
              <a:rPr lang="es-CO" sz="1400" b="1" dirty="0" smtClean="0"/>
              <a:t>OBJETIVO</a:t>
            </a:r>
          </a:p>
          <a:p>
            <a:pPr algn="just"/>
            <a:r>
              <a:rPr lang="es-CO" sz="1400" dirty="0" smtClean="0"/>
              <a:t>Con las encuestas se pretende conocer de grado de satisfacción que tienen los ciudadanos  frente a los servicios de la SDIS y la atención que prestan los servidores tanto en el  SIAC como en los proyectos dentro de  las subdirecciones locales.</a:t>
            </a:r>
            <a:endParaRPr lang="es-CO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6250" y="3590924"/>
            <a:ext cx="331469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          </a:t>
            </a:r>
            <a:r>
              <a:rPr lang="es-CO" sz="1400" b="1" dirty="0" smtClean="0"/>
              <a:t>POBLACION</a:t>
            </a:r>
          </a:p>
          <a:p>
            <a:pPr algn="just"/>
            <a:r>
              <a:rPr lang="es-CO" sz="1400" dirty="0" smtClean="0"/>
              <a:t>Ciudadanos que acuden a las subdirecciones  locales con el fin solicitar información para acceder a los servicios o que ya se encuentran vinculados a los programas 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238749" y="3752850"/>
            <a:ext cx="31337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                            </a:t>
            </a:r>
            <a:r>
              <a:rPr lang="es-CO" sz="1400" b="1" dirty="0" smtClean="0"/>
              <a:t>PERIODO</a:t>
            </a:r>
          </a:p>
          <a:p>
            <a:endParaRPr lang="es-CO" sz="1400" dirty="0" smtClean="0"/>
          </a:p>
          <a:p>
            <a:r>
              <a:rPr lang="es-CO" sz="1400" dirty="0" smtClean="0"/>
              <a:t>               OCTUBRE A DICIEMBRE 2016</a:t>
            </a:r>
          </a:p>
          <a:p>
            <a:endParaRPr lang="es-CO" sz="1400" dirty="0" smtClean="0"/>
          </a:p>
          <a:p>
            <a:r>
              <a:rPr lang="es-CO" sz="1400" dirty="0" smtClean="0"/>
              <a:t>                        2517 ENCUESTAS</a:t>
            </a:r>
          </a:p>
          <a:p>
            <a:endParaRPr lang="es-CO" sz="1600" dirty="0" smtClean="0"/>
          </a:p>
          <a:p>
            <a:endParaRPr lang="es-CO" sz="1600" dirty="0" smtClean="0"/>
          </a:p>
          <a:p>
            <a:r>
              <a:rPr lang="es-CO" sz="1600" dirty="0" smtClean="0"/>
              <a:t>                 </a:t>
            </a:r>
          </a:p>
          <a:p>
            <a:endParaRPr lang="es-CO" dirty="0" smtClean="0"/>
          </a:p>
          <a:p>
            <a:endParaRPr lang="es-CO" dirty="0"/>
          </a:p>
        </p:txBody>
      </p:sp>
      <p:cxnSp>
        <p:nvCxnSpPr>
          <p:cNvPr id="10" name="9 Conector recto de flecha"/>
          <p:cNvCxnSpPr/>
          <p:nvPr/>
        </p:nvCxnSpPr>
        <p:spPr>
          <a:xfrm rot="10800000" flipV="1">
            <a:off x="2867025" y="2895600"/>
            <a:ext cx="1371600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4981575" y="2905125"/>
            <a:ext cx="1247775" cy="54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371849" y="285750"/>
            <a:ext cx="5219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209551"/>
            <a:ext cx="7772400" cy="295274"/>
          </a:xfrm>
        </p:spPr>
        <p:txBody>
          <a:bodyPr>
            <a:normAutofit/>
          </a:bodyPr>
          <a:lstStyle/>
          <a:p>
            <a:r>
              <a:rPr lang="es-CO" sz="1200" b="1" dirty="0" smtClean="0"/>
              <a:t>1. COMO CALIFICA EL SERVICIO PRESTADO POR EL GUARDA DE SEGURIDAD</a:t>
            </a:r>
            <a:endParaRPr lang="es-CO" sz="1200" b="1" dirty="0"/>
          </a:p>
        </p:txBody>
      </p:sp>
      <p:graphicFrame>
        <p:nvGraphicFramePr>
          <p:cNvPr id="5" name="1 Gráfico"/>
          <p:cNvGraphicFramePr/>
          <p:nvPr/>
        </p:nvGraphicFramePr>
        <p:xfrm>
          <a:off x="904875" y="1090613"/>
          <a:ext cx="7562850" cy="240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2 Gráfico"/>
          <p:cNvGraphicFramePr/>
          <p:nvPr/>
        </p:nvGraphicFramePr>
        <p:xfrm>
          <a:off x="352425" y="3848101"/>
          <a:ext cx="3133725" cy="2009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000625" y="3743325"/>
            <a:ext cx="33337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54% de los ciudadanos encuestas en las diferentes subdirecciones respondió que el  servicio prestado por el guarda de seguridad es bueno, mientras que el 38% refiere que es excelente.</a:t>
            </a:r>
          </a:p>
          <a:p>
            <a:pPr algn="just"/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244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33351"/>
            <a:ext cx="7772400" cy="590549"/>
          </a:xfrm>
        </p:spPr>
        <p:txBody>
          <a:bodyPr>
            <a:normAutofit/>
          </a:bodyPr>
          <a:lstStyle/>
          <a:p>
            <a:r>
              <a:rPr lang="es-CO" sz="1200" b="1" dirty="0" smtClean="0"/>
              <a:t>2. ¿ LA INFORMACION SUMINISTRADA POR EL SERVIDOR/SERVIDORA EN EL SIAC FUE CLARA Y PRECISA ?</a:t>
            </a:r>
            <a:endParaRPr lang="es-CO" sz="1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181475" y="3848100"/>
            <a:ext cx="4124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100% de los ciudadanos considera que la información suministrada por el servidor del SIAC fue clara y precisa.</a:t>
            </a:r>
            <a:endParaRPr lang="es-CO" dirty="0"/>
          </a:p>
        </p:txBody>
      </p:sp>
      <p:graphicFrame>
        <p:nvGraphicFramePr>
          <p:cNvPr id="7" name="2 Gráfico"/>
          <p:cNvGraphicFramePr/>
          <p:nvPr/>
        </p:nvGraphicFramePr>
        <p:xfrm>
          <a:off x="647700" y="1228724"/>
          <a:ext cx="7905750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3 Gráfico"/>
          <p:cNvGraphicFramePr/>
          <p:nvPr/>
        </p:nvGraphicFramePr>
        <p:xfrm>
          <a:off x="295274" y="3590925"/>
          <a:ext cx="2943226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697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5325" y="200024"/>
            <a:ext cx="80581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/>
              <a:t>3. ANTES DE SER DIRECCIONADO AL SERVICIO SOCIAL PARA SU ATENCION. ¿SUS DATOS FUERON REGISTRADOS EN EL SISTEMA?</a:t>
            </a:r>
            <a:endParaRPr lang="es-CO" sz="1100" b="1" dirty="0"/>
          </a:p>
        </p:txBody>
      </p:sp>
      <p:graphicFrame>
        <p:nvGraphicFramePr>
          <p:cNvPr id="3" name="5 Gráfico"/>
          <p:cNvGraphicFramePr/>
          <p:nvPr/>
        </p:nvGraphicFramePr>
        <p:xfrm>
          <a:off x="600074" y="1166812"/>
          <a:ext cx="7981951" cy="234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6 Gráfico"/>
          <p:cNvGraphicFramePr/>
          <p:nvPr/>
        </p:nvGraphicFramePr>
        <p:xfrm>
          <a:off x="295275" y="3809999"/>
          <a:ext cx="2990850" cy="2228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105275" y="4067174"/>
            <a:ext cx="4362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98% de los ciudadanos  respondió que sus datos  SI  fueron registrados en la base de datos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5244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374" y="257175"/>
            <a:ext cx="7419975" cy="571500"/>
          </a:xfrm>
        </p:spPr>
        <p:txBody>
          <a:bodyPr>
            <a:normAutofit/>
          </a:bodyPr>
          <a:lstStyle/>
          <a:p>
            <a:r>
              <a:rPr lang="es-CO" sz="1400" b="1" dirty="0" smtClean="0"/>
              <a:t> </a:t>
            </a:r>
            <a:r>
              <a:rPr lang="es-CO" sz="1200" b="1" dirty="0" smtClean="0"/>
              <a:t>4. INDIQUE EL GRADO DE SATISFACCION CON EL SERVICIO RECIBIDO EN EL SIAC</a:t>
            </a:r>
            <a:endParaRPr lang="es-CO" sz="1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391025" y="3933825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 el 48% de los ciudadanos indica que el servicio recibido en el SIAC es excelente y el 45% dice que es bueno. </a:t>
            </a:r>
            <a:endParaRPr lang="es-CO" dirty="0"/>
          </a:p>
        </p:txBody>
      </p:sp>
      <p:graphicFrame>
        <p:nvGraphicFramePr>
          <p:cNvPr id="7" name="1 Gráfico"/>
          <p:cNvGraphicFramePr/>
          <p:nvPr/>
        </p:nvGraphicFramePr>
        <p:xfrm>
          <a:off x="504825" y="1104900"/>
          <a:ext cx="82296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/>
          <p:nvPr/>
        </p:nvGraphicFramePr>
        <p:xfrm>
          <a:off x="300037" y="3905250"/>
          <a:ext cx="2805113" cy="229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81124" y="161925"/>
            <a:ext cx="7134225" cy="581025"/>
          </a:xfrm>
        </p:spPr>
        <p:txBody>
          <a:bodyPr>
            <a:normAutofit/>
          </a:bodyPr>
          <a:lstStyle/>
          <a:p>
            <a:r>
              <a:rPr lang="es-CO" sz="1400" dirty="0" smtClean="0"/>
              <a:t> </a:t>
            </a:r>
            <a:r>
              <a:rPr lang="es-CO" sz="1400" b="1" dirty="0" smtClean="0"/>
              <a:t>5. NOMBRE DEL SERVICIO SOCIAL O LA OFICINA DONDE FUE ATENDIDO</a:t>
            </a:r>
            <a:endParaRPr lang="es-CO" sz="1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9649" y="1257299"/>
          <a:ext cx="7248525" cy="3495675"/>
        </p:xfrm>
        <a:graphic>
          <a:graphicData uri="http://schemas.openxmlformats.org/drawingml/2006/table">
            <a:tbl>
              <a:tblPr/>
              <a:tblGrid>
                <a:gridCol w="6487006"/>
                <a:gridCol w="761519"/>
              </a:tblGrid>
              <a:tr h="27920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 dirty="0">
                          <a:latin typeface="Arial"/>
                        </a:rPr>
                        <a:t>SERVICIO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 dirty="0">
                          <a:latin typeface="Arial"/>
                        </a:rPr>
                        <a:t>CANTIDAD</a:t>
                      </a:r>
                    </a:p>
                  </a:txBody>
                  <a:tcPr marL="5930" marR="5930" marT="59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APOYOS ECONÓMICOS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751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EMERGENCIA SOCIAL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434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BONOS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364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ÁMBITO FAMILIAR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309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CANASTAS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105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COMEDORES COMUNITARIOS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DE DESARROLLO COMUNITARIO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JARDINES INFANTILES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>
                          <a:latin typeface="Arial"/>
                        </a:rPr>
                        <a:t>ATENCIÓN A NIÑOS Y ADOLESCENTES CON DISCAPACIDAD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CUIDANDO NUESTRAS CAPACIDADES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COMISARÍAS DE FAMILIA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DIA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ATENCIÓN INTEGRAL A PERSONAS DE LOS SECTORES LGBT SUS FAMILIAS Y REDES DE APOYO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DE PROTECCIÓN SOCIAL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DE PROTECCIÓN A PERSONAS MAYORES DE 18 AÑOS CON DISCAPACIDAD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AMAR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 DE ACOGIDA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 DE PROTECCIÓN INTEGRAL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 DE DESARROLLO PERSONAL INTEGRAL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CONTACTO MI GENTE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EMERGENCIA NATURAL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 DE AUTO CUIDADO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AMBIENTES NO CONVENCIONALES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FORJAR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NOCHE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INTEGRARTE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ESTRATEGIA MÓVIL CONTRA EL TRABAJO INFANTIL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92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CENTROS INTEGRALES DE PROTECCIÓN CIP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546">
                <a:tc>
                  <a:txBody>
                    <a:bodyPr/>
                    <a:lstStyle/>
                    <a:p>
                      <a:pPr algn="l" fontAlgn="b"/>
                      <a:r>
                        <a:rPr lang="es-CO" sz="600" b="0" i="0" u="none" strike="noStrike" dirty="0">
                          <a:latin typeface="Arial"/>
                        </a:rPr>
                        <a:t>CENTRO DE ATENCIÓN INTEGRAL ESPECIALIZADA A NIÑOS Y ADOLESCENTES VÍCTIMAS O EN RIESGO DE EXPLOTACIÓN SEXUAL COMERCIAL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5930" marR="5930" marT="59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90625" y="4838700"/>
            <a:ext cx="6772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servicio social más visitado durante el trimestre fue Apoyos económicos con 751 ciudadanos  atendidos.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09625" y="180974"/>
            <a:ext cx="7772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/>
              <a:t>6. CONSIDERA QUE EL SERVIDOR/A QUE LE ATENDIO EN EL SERVICIO SOCIAL FUE RESPETUOSO Y RECEPTIVO AL MOMENTO DE</a:t>
            </a:r>
          </a:p>
          <a:p>
            <a:r>
              <a:rPr lang="es-CO" sz="1100" b="1" dirty="0" smtClean="0"/>
              <a:t>                                                                      ESCUCHAR SU SOLICITUD O INQUIETUD</a:t>
            </a:r>
            <a:endParaRPr lang="es-CO" sz="1100" b="1" dirty="0"/>
          </a:p>
        </p:txBody>
      </p:sp>
      <p:graphicFrame>
        <p:nvGraphicFramePr>
          <p:cNvPr id="6" name="10 Gráfico"/>
          <p:cNvGraphicFramePr/>
          <p:nvPr/>
        </p:nvGraphicFramePr>
        <p:xfrm>
          <a:off x="428625" y="3657600"/>
          <a:ext cx="2981325" cy="223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4 Gráfico"/>
          <p:cNvGraphicFramePr/>
          <p:nvPr/>
        </p:nvGraphicFramePr>
        <p:xfrm>
          <a:off x="762000" y="1185862"/>
          <a:ext cx="8067675" cy="215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305300" y="3905250"/>
            <a:ext cx="3638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99% de los ciudadanos encuestados respondieron a ésta pregunta que el servidor en el servicio social fue respetuoso y receptivo al escuchar la solicitud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829049" y="0"/>
            <a:ext cx="4619625" cy="78105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1300" b="1" dirty="0" smtClean="0"/>
              <a:t>PORQUE</a:t>
            </a:r>
            <a:endParaRPr lang="es-CO" sz="1300" b="1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495425" y="1245413"/>
          <a:ext cx="5848350" cy="4364817"/>
        </p:xfrm>
        <a:graphic>
          <a:graphicData uri="http://schemas.openxmlformats.org/drawingml/2006/table">
            <a:tbl>
              <a:tblPr/>
              <a:tblGrid>
                <a:gridCol w="5848350"/>
              </a:tblGrid>
              <a:tr h="1943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CIUDAD BOLÍVAR</a:t>
                      </a:r>
                    </a:p>
                  </a:txBody>
                  <a:tcPr marL="4446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COMEDORES COMUNITARIOS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LOS FUNCIONARIOS NO TIENEN DISPOSICION PARA ATENDER A LOS CIUDADANOS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EMERGENCIA SOCIAL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NO FUE ESCUCHADO LA OPINIÓN MÍA, NO  FUE POSIBLE QUE ME VOLVIERAN A AYUDAR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3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EL SEÑOR QUE ME ATENDIÓ ME HIZO PROPUESTAS INDEBIDAS Y ME PUSO A TRAER NUEVOS PAPELES Y ME NEGÓ UN CUARTO BONO Y MI SITUACIÓN ES MUY DIFÍCIL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APOYOS ECONÓMICOS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030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ME TRATO DE FORMA GROSERA Y DÉSPOTA,QUE HE VENIDO YA 6 VECES Y NO HE LOGRADO QUE ME INSCRIBAN AL PROYECTO DE ADULTO MAYOR, QUE RESPETEN A LOS ADULTOS MAYORES, YA QUE TODOS MERECEMOS RESPETO, SIEMPRE HE HABLADO CON AMABILIDAD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254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LA FUNCIONARIA LE DIJO QUE NO TENIA QUE VER CON LO QUE EL LE ESTABA PREGUNTANDO QUE TOCABA TENER EL NOMBRE DE LA PERSONA QUE LE HABIA HECHO LA VISITA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NO ME BRINDO LA INFORMACIÓN QUE NECESITABA 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ME CONTESTO MAL, NO TENIA LA DISPOSICIÓN DE ATENDER DEMASIADA DEMORA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LA PERSONA QUE ME ATENDIO FUE  GROSERA 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ÁMBITO FAMILIAR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HAN SIDO MUY GROSERAS CUANDO ATIENDEN A LOS USUARIOS, DEBERÍAN DAR MEJOR LA INFORMACION YA QUE EL  TRATO NO ES EL MEJOR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FONTIBÓN</a:t>
                      </a:r>
                    </a:p>
                  </a:txBody>
                  <a:tcPr marL="4446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BONOS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ES LA PRIMERA VEZ QUE SOLICITO EL SERVICIO. POR ESTA RAZÓN NO PUEDO SUGERIR NADA.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CANASTAS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EN OCASIONES LOS FUNCIONARIOS NO ATIENDEN DE LA MEJOR MANERA.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ÁMBITO FAMILIAR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PORQUE ES LA PRIMERA VEZ QUE VOY A TOMAR LOS SERVICIOS DE LA SDIS 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5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PRIMERA VEZ QUE VOY A TOMAR LOS SERVICIOS DE LA SDIS. </a:t>
                      </a:r>
                      <a:br>
                        <a:rPr lang="es-CO" sz="500" b="0" i="0" u="none" strike="noStrike">
                          <a:latin typeface="Arial"/>
                        </a:rPr>
                      </a:br>
                      <a:r>
                        <a:rPr lang="es-CO" sz="500" b="0" i="0" u="none" strike="noStrike">
                          <a:latin typeface="Arial"/>
                        </a:rPr>
                        <a:t/>
                      </a:r>
                      <a:br>
                        <a:rPr lang="es-CO" sz="500" b="0" i="0" u="none" strike="noStrike">
                          <a:latin typeface="Arial"/>
                        </a:rPr>
                      </a:br>
                      <a:r>
                        <a:rPr lang="es-CO" sz="500" b="0" i="0" u="none" strike="noStrike">
                          <a:latin typeface="Arial"/>
                        </a:rPr>
                        <a:t>POR ENDE NO PUEDO HABLAR NI BIEN NI MAL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ctr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TUNJUELITO</a:t>
                      </a:r>
                    </a:p>
                  </a:txBody>
                  <a:tcPr marL="4446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APOYOS ECONÓMICOS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HAY FUNCIONARIAS MUY GROSERAS EN ESA OFICINA.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 A NIÑOS Y ADOLESCENTES CON DISCAPACIDAD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LA ATENCION DE UNA DE LAS FUNCIONARIAS ES PESIMA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USME SUMAPAZ</a:t>
                      </a:r>
                    </a:p>
                  </a:txBody>
                  <a:tcPr marL="4446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ÁMBITO FAMILIAR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0" i="0" u="none" strike="noStrike">
                          <a:latin typeface="Arial"/>
                        </a:rPr>
                        <a:t>HABLAN DE MALA MANERA A LOS USUARIOS.</a:t>
                      </a:r>
                    </a:p>
                  </a:txBody>
                  <a:tcPr marL="106713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SANTA FE – CANDELARIA</a:t>
                      </a:r>
                    </a:p>
                  </a:txBody>
                  <a:tcPr marL="4446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BONOS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706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HE PERDIDO DOS BONOS POR CAMBIOS REPENTINOS DE FECHAS ; NO HAY CLARIDAD EN EL CAMBIO DE LAS MISMAS; NO HUBO COMUNICACIÓN PARA ESTOS CAMBIOS ;SE REALIZO NUEVA VISITA Y DESDE MI PERCEPCIÓN ESA VISITA NO SE HIZO ; PARA SUSPENDER UN BONO SE DEBE VERIFICAR LA INFORMACION DADO QUE ME SIENTO MUY AFECTADA Y HE ESTADO MUY ENFERMA.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>
                          <a:latin typeface="Arial"/>
                        </a:rPr>
                        <a:t>EN EL ALMACEN EL TRATO NO ES BUENO ; NO RECIBEN OBSERVACIONES,LOS PRECIOS NO ESTAN ACTUALIZADOS Y NO LE APLICAN LOS DESCUENTOS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6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CDC KENNEDY</a:t>
                      </a:r>
                    </a:p>
                  </a:txBody>
                  <a:tcPr marL="4446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b"/>
                      <a:r>
                        <a:rPr lang="es-CO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APOYOS ECONÓMICOS</a:t>
                      </a:r>
                    </a:p>
                  </a:txBody>
                  <a:tcPr marL="53357" marR="4446" marT="4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941">
                <a:tc>
                  <a:txBody>
                    <a:bodyPr/>
                    <a:lstStyle/>
                    <a:p>
                      <a:pPr algn="l" fontAlgn="ctr"/>
                      <a:r>
                        <a:rPr lang="es-CO" sz="500" b="0" i="0" u="none" strike="noStrike" dirty="0">
                          <a:latin typeface="Arial"/>
                        </a:rPr>
                        <a:t>NO ME DIRIGIO LA MIRADA EN NINGÚN MOMENTO, ME ATENDIÓ BIEN PERO LE FALTO DISPOSICIÓN </a:t>
                      </a:r>
                    </a:p>
                  </a:txBody>
                  <a:tcPr marL="106713" marR="4446" marT="44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5622</TotalTime>
  <Words>1693</Words>
  <Application>Microsoft Office PowerPoint</Application>
  <PresentationFormat>Presentación en pantalla (4:3)</PresentationFormat>
  <Paragraphs>212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1. COMO CALIFICA EL SERVICIO PRESTADO POR EL GUARDA DE SEGURIDAD</vt:lpstr>
      <vt:lpstr>2. ¿ LA INFORMACION SUMINISTRADA POR EL SERVIDOR/SERVIDORA EN EL SIAC FUE CLARA Y PRECISA ?</vt:lpstr>
      <vt:lpstr>Presentación de PowerPoint</vt:lpstr>
      <vt:lpstr> 4. INDIQUE EL GRADO DE SATISFACCION CON EL SERVICIO RECIBIDO EN EL SIAC</vt:lpstr>
      <vt:lpstr> 5. NOMBRE DEL SERVICIO SOCIAL O LA OFICINA DONDE FUE ATENDIDO</vt:lpstr>
      <vt:lpstr>Presentación de PowerPoint</vt:lpstr>
      <vt:lpstr> PORQUE</vt:lpstr>
      <vt:lpstr>7. EL CUMPLIMIENTO DEL HORARIO Y FECHA ESTABLECIDA  PARA LA ATENCION EN EL SERVICIO FUE:</vt:lpstr>
      <vt:lpstr>8. POR FAVOR INDIQUE EL GRADO DE SATISFACCION CON EL SERVICIO SOCIAL DONDE FUE ATENDIDO</vt:lpstr>
      <vt:lpstr>9. QUE SUGERENCIA  HARIA PARA MEJORAR EL SERVICIO SOCIAL DONDE FUE ATENDIDO </vt:lpstr>
      <vt:lpstr>10. CONSIDERA QUE LAS INSTALACIONES DE LA ENTIDAD SON COMODAS PARA LA ATENCION A LA CIUDADANIA ?</vt:lpstr>
      <vt:lpstr>PORQUE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Jeisson Ospina</dc:creator>
  <cp:lastModifiedBy>Claudia Jasbleydy Mojica Cardona</cp:lastModifiedBy>
  <cp:revision>488</cp:revision>
  <dcterms:created xsi:type="dcterms:W3CDTF">2016-01-26T05:02:33Z</dcterms:created>
  <dcterms:modified xsi:type="dcterms:W3CDTF">2017-02-24T15:31:18Z</dcterms:modified>
</cp:coreProperties>
</file>