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329" r:id="rId2"/>
    <p:sldId id="366" r:id="rId3"/>
    <p:sldId id="484" r:id="rId4"/>
    <p:sldId id="485" r:id="rId5"/>
    <p:sldId id="486" r:id="rId6"/>
    <p:sldId id="487" r:id="rId7"/>
    <p:sldId id="488" r:id="rId8"/>
    <p:sldId id="475" r:id="rId9"/>
    <p:sldId id="489" r:id="rId10"/>
    <p:sldId id="490" r:id="rId11"/>
    <p:sldId id="491" r:id="rId12"/>
    <p:sldId id="492" r:id="rId13"/>
    <p:sldId id="493" r:id="rId14"/>
    <p:sldId id="494" r:id="rId15"/>
    <p:sldId id="495" r:id="rId16"/>
    <p:sldId id="496" r:id="rId17"/>
    <p:sldId id="497" r:id="rId18"/>
    <p:sldId id="498" r:id="rId19"/>
    <p:sldId id="499" r:id="rId20"/>
    <p:sldId id="500" r:id="rId21"/>
    <p:sldId id="501" r:id="rId22"/>
    <p:sldId id="377" r:id="rId23"/>
  </p:sldIdLst>
  <p:sldSz cx="12192000" cy="6858000"/>
  <p:notesSz cx="700405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initials="u" lastIdx="1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575A"/>
    <a:srgbClr val="0078AA"/>
    <a:srgbClr val="235B81"/>
    <a:srgbClr val="FFFFFF"/>
    <a:srgbClr val="094D63"/>
    <a:srgbClr val="3980C5"/>
    <a:srgbClr val="0092D2"/>
    <a:srgbClr val="41C2C2"/>
    <a:srgbClr val="3CA9C2"/>
    <a:srgbClr val="1292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95501" autoAdjust="0"/>
  </p:normalViewPr>
  <p:slideViewPr>
    <p:cSldViewPr snapToGrid="0">
      <p:cViewPr varScale="1">
        <p:scale>
          <a:sx n="84" d="100"/>
          <a:sy n="84" d="100"/>
        </p:scale>
        <p:origin x="91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5088" cy="466434"/>
          </a:xfrm>
          <a:prstGeom prst="rect">
            <a:avLst/>
          </a:prstGeom>
        </p:spPr>
        <p:txBody>
          <a:bodyPr vert="horz" lIns="93177" tIns="46589" rIns="93177" bIns="46589" rtlCol="0"/>
          <a:lstStyle>
            <a:lvl1pPr algn="l">
              <a:defRPr sz="1200"/>
            </a:lvl1pPr>
          </a:lstStyle>
          <a:p>
            <a:endParaRPr lang="es-CO"/>
          </a:p>
        </p:txBody>
      </p:sp>
      <p:sp>
        <p:nvSpPr>
          <p:cNvPr id="3" name="Marcador de fecha 2"/>
          <p:cNvSpPr>
            <a:spLocks noGrp="1"/>
          </p:cNvSpPr>
          <p:nvPr>
            <p:ph type="dt" sz="quarter" idx="1"/>
          </p:nvPr>
        </p:nvSpPr>
        <p:spPr>
          <a:xfrm>
            <a:off x="3967341" y="0"/>
            <a:ext cx="3035088" cy="466434"/>
          </a:xfrm>
          <a:prstGeom prst="rect">
            <a:avLst/>
          </a:prstGeom>
        </p:spPr>
        <p:txBody>
          <a:bodyPr vert="horz" lIns="93177" tIns="46589" rIns="93177" bIns="46589" rtlCol="0"/>
          <a:lstStyle>
            <a:lvl1pPr algn="r">
              <a:defRPr sz="1200"/>
            </a:lvl1pPr>
          </a:lstStyle>
          <a:p>
            <a:fld id="{0BD33D9C-BBE7-4108-8917-17D8FD586C1F}" type="datetimeFigureOut">
              <a:rPr lang="es-CO" smtClean="0"/>
              <a:pPr/>
              <a:t>25/05/2017</a:t>
            </a:fld>
            <a:endParaRPr lang="es-CO"/>
          </a:p>
        </p:txBody>
      </p:sp>
      <p:sp>
        <p:nvSpPr>
          <p:cNvPr id="4" name="Marcador de pie de página 3"/>
          <p:cNvSpPr>
            <a:spLocks noGrp="1"/>
          </p:cNvSpPr>
          <p:nvPr>
            <p:ph type="ftr" sz="quarter" idx="2"/>
          </p:nvPr>
        </p:nvSpPr>
        <p:spPr>
          <a:xfrm>
            <a:off x="0" y="8829968"/>
            <a:ext cx="3035088" cy="466433"/>
          </a:xfrm>
          <a:prstGeom prst="rect">
            <a:avLst/>
          </a:prstGeom>
        </p:spPr>
        <p:txBody>
          <a:bodyPr vert="horz" lIns="93177" tIns="46589" rIns="93177" bIns="46589"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967341" y="8829968"/>
            <a:ext cx="3035088" cy="466433"/>
          </a:xfrm>
          <a:prstGeom prst="rect">
            <a:avLst/>
          </a:prstGeom>
        </p:spPr>
        <p:txBody>
          <a:bodyPr vert="horz" lIns="93177" tIns="46589" rIns="93177" bIns="46589" rtlCol="0" anchor="b"/>
          <a:lstStyle>
            <a:lvl1pPr algn="r">
              <a:defRPr sz="1200"/>
            </a:lvl1pPr>
          </a:lstStyle>
          <a:p>
            <a:fld id="{896D73BD-001A-4057-9DE1-296DBE37478E}" type="slidenum">
              <a:rPr lang="es-CO" smtClean="0"/>
              <a:pPr/>
              <a:t>‹Nº›</a:t>
            </a:fld>
            <a:endParaRPr lang="es-CO"/>
          </a:p>
        </p:txBody>
      </p:sp>
    </p:spTree>
    <p:extLst>
      <p:ext uri="{BB962C8B-B14F-4D97-AF65-F5344CB8AC3E}">
        <p14:creationId xmlns:p14="http://schemas.microsoft.com/office/powerpoint/2010/main" val="2491280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5300" cy="466725"/>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967163" y="0"/>
            <a:ext cx="3035300" cy="466725"/>
          </a:xfrm>
          <a:prstGeom prst="rect">
            <a:avLst/>
          </a:prstGeom>
        </p:spPr>
        <p:txBody>
          <a:bodyPr vert="horz" lIns="91440" tIns="45720" rIns="91440" bIns="45720" rtlCol="0"/>
          <a:lstStyle>
            <a:lvl1pPr algn="r">
              <a:defRPr sz="1200"/>
            </a:lvl1pPr>
          </a:lstStyle>
          <a:p>
            <a:fld id="{30ED6F9E-9C55-41A8-9B8B-90391DC2936C}" type="datetimeFigureOut">
              <a:rPr lang="es-CO" smtClean="0"/>
              <a:t>25/05/2017</a:t>
            </a:fld>
            <a:endParaRPr lang="es-CO"/>
          </a:p>
        </p:txBody>
      </p:sp>
      <p:sp>
        <p:nvSpPr>
          <p:cNvPr id="4" name="Marcador de imagen de diapositiva 3"/>
          <p:cNvSpPr>
            <a:spLocks noGrp="1" noRot="1" noChangeAspect="1"/>
          </p:cNvSpPr>
          <p:nvPr>
            <p:ph type="sldImg" idx="2"/>
          </p:nvPr>
        </p:nvSpPr>
        <p:spPr>
          <a:xfrm>
            <a:off x="714375" y="1162050"/>
            <a:ext cx="5575300" cy="31369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700088" y="4473575"/>
            <a:ext cx="5603875"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5300" cy="466725"/>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967163" y="8829675"/>
            <a:ext cx="3035300" cy="466725"/>
          </a:xfrm>
          <a:prstGeom prst="rect">
            <a:avLst/>
          </a:prstGeom>
        </p:spPr>
        <p:txBody>
          <a:bodyPr vert="horz" lIns="91440" tIns="45720" rIns="91440" bIns="45720" rtlCol="0" anchor="b"/>
          <a:lstStyle>
            <a:lvl1pPr algn="r">
              <a:defRPr sz="1200"/>
            </a:lvl1pPr>
          </a:lstStyle>
          <a:p>
            <a:fld id="{806AE11D-BE03-4FB6-8907-7A9AFBD94265}" type="slidenum">
              <a:rPr lang="es-CO" smtClean="0"/>
              <a:t>‹Nº›</a:t>
            </a:fld>
            <a:endParaRPr lang="es-CO"/>
          </a:p>
        </p:txBody>
      </p:sp>
    </p:spTree>
    <p:extLst>
      <p:ext uri="{BB962C8B-B14F-4D97-AF65-F5344CB8AC3E}">
        <p14:creationId xmlns:p14="http://schemas.microsoft.com/office/powerpoint/2010/main" val="2197344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806AE11D-BE03-4FB6-8907-7A9AFBD94265}" type="slidenum">
              <a:rPr lang="es-CO" smtClean="0"/>
              <a:t>1</a:t>
            </a:fld>
            <a:endParaRPr lang="es-CO"/>
          </a:p>
        </p:txBody>
      </p:sp>
    </p:spTree>
    <p:extLst>
      <p:ext uri="{BB962C8B-B14F-4D97-AF65-F5344CB8AC3E}">
        <p14:creationId xmlns:p14="http://schemas.microsoft.com/office/powerpoint/2010/main" val="2259272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06AE11D-BE03-4FB6-8907-7A9AFBD94265}" type="slidenum">
              <a:rPr lang="es-CO" smtClean="0"/>
              <a:t>11</a:t>
            </a:fld>
            <a:endParaRPr lang="es-CO"/>
          </a:p>
        </p:txBody>
      </p:sp>
    </p:spTree>
    <p:extLst>
      <p:ext uri="{BB962C8B-B14F-4D97-AF65-F5344CB8AC3E}">
        <p14:creationId xmlns:p14="http://schemas.microsoft.com/office/powerpoint/2010/main" val="2720675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06AE11D-BE03-4FB6-8907-7A9AFBD94265}" type="slidenum">
              <a:rPr lang="es-CO" smtClean="0"/>
              <a:t>12</a:t>
            </a:fld>
            <a:endParaRPr lang="es-CO"/>
          </a:p>
        </p:txBody>
      </p:sp>
    </p:spTree>
    <p:extLst>
      <p:ext uri="{BB962C8B-B14F-4D97-AF65-F5344CB8AC3E}">
        <p14:creationId xmlns:p14="http://schemas.microsoft.com/office/powerpoint/2010/main" val="4130603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06AE11D-BE03-4FB6-8907-7A9AFBD94265}" type="slidenum">
              <a:rPr lang="es-CO" smtClean="0"/>
              <a:t>13</a:t>
            </a:fld>
            <a:endParaRPr lang="es-CO"/>
          </a:p>
        </p:txBody>
      </p:sp>
    </p:spTree>
    <p:extLst>
      <p:ext uri="{BB962C8B-B14F-4D97-AF65-F5344CB8AC3E}">
        <p14:creationId xmlns:p14="http://schemas.microsoft.com/office/powerpoint/2010/main" val="3845249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06AE11D-BE03-4FB6-8907-7A9AFBD94265}" type="slidenum">
              <a:rPr lang="es-CO" smtClean="0"/>
              <a:t>14</a:t>
            </a:fld>
            <a:endParaRPr lang="es-CO"/>
          </a:p>
        </p:txBody>
      </p:sp>
    </p:spTree>
    <p:extLst>
      <p:ext uri="{BB962C8B-B14F-4D97-AF65-F5344CB8AC3E}">
        <p14:creationId xmlns:p14="http://schemas.microsoft.com/office/powerpoint/2010/main" val="968099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06AE11D-BE03-4FB6-8907-7A9AFBD94265}" type="slidenum">
              <a:rPr lang="es-CO" smtClean="0"/>
              <a:t>15</a:t>
            </a:fld>
            <a:endParaRPr lang="es-CO"/>
          </a:p>
        </p:txBody>
      </p:sp>
    </p:spTree>
    <p:extLst>
      <p:ext uri="{BB962C8B-B14F-4D97-AF65-F5344CB8AC3E}">
        <p14:creationId xmlns:p14="http://schemas.microsoft.com/office/powerpoint/2010/main" val="456639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06AE11D-BE03-4FB6-8907-7A9AFBD94265}" type="slidenum">
              <a:rPr lang="es-CO" smtClean="0"/>
              <a:t>16</a:t>
            </a:fld>
            <a:endParaRPr lang="es-CO"/>
          </a:p>
        </p:txBody>
      </p:sp>
    </p:spTree>
    <p:extLst>
      <p:ext uri="{BB962C8B-B14F-4D97-AF65-F5344CB8AC3E}">
        <p14:creationId xmlns:p14="http://schemas.microsoft.com/office/powerpoint/2010/main" val="3236886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06AE11D-BE03-4FB6-8907-7A9AFBD94265}" type="slidenum">
              <a:rPr lang="es-CO" smtClean="0"/>
              <a:t>17</a:t>
            </a:fld>
            <a:endParaRPr lang="es-CO"/>
          </a:p>
        </p:txBody>
      </p:sp>
    </p:spTree>
    <p:extLst>
      <p:ext uri="{BB962C8B-B14F-4D97-AF65-F5344CB8AC3E}">
        <p14:creationId xmlns:p14="http://schemas.microsoft.com/office/powerpoint/2010/main" val="3267341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06AE11D-BE03-4FB6-8907-7A9AFBD94265}" type="slidenum">
              <a:rPr lang="es-CO" smtClean="0"/>
              <a:t>18</a:t>
            </a:fld>
            <a:endParaRPr lang="es-CO"/>
          </a:p>
        </p:txBody>
      </p:sp>
    </p:spTree>
    <p:extLst>
      <p:ext uri="{BB962C8B-B14F-4D97-AF65-F5344CB8AC3E}">
        <p14:creationId xmlns:p14="http://schemas.microsoft.com/office/powerpoint/2010/main" val="1190014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06AE11D-BE03-4FB6-8907-7A9AFBD94265}" type="slidenum">
              <a:rPr lang="es-CO" smtClean="0"/>
              <a:t>19</a:t>
            </a:fld>
            <a:endParaRPr lang="es-CO"/>
          </a:p>
        </p:txBody>
      </p:sp>
    </p:spTree>
    <p:extLst>
      <p:ext uri="{BB962C8B-B14F-4D97-AF65-F5344CB8AC3E}">
        <p14:creationId xmlns:p14="http://schemas.microsoft.com/office/powerpoint/2010/main" val="3291173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06AE11D-BE03-4FB6-8907-7A9AFBD94265}" type="slidenum">
              <a:rPr lang="es-CO" smtClean="0"/>
              <a:t>20</a:t>
            </a:fld>
            <a:endParaRPr lang="es-CO"/>
          </a:p>
        </p:txBody>
      </p:sp>
    </p:spTree>
    <p:extLst>
      <p:ext uri="{BB962C8B-B14F-4D97-AF65-F5344CB8AC3E}">
        <p14:creationId xmlns:p14="http://schemas.microsoft.com/office/powerpoint/2010/main" val="2921780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06AE11D-BE03-4FB6-8907-7A9AFBD94265}" type="slidenum">
              <a:rPr lang="es-CO" smtClean="0"/>
              <a:t>2</a:t>
            </a:fld>
            <a:endParaRPr lang="es-CO"/>
          </a:p>
        </p:txBody>
      </p:sp>
    </p:spTree>
    <p:extLst>
      <p:ext uri="{BB962C8B-B14F-4D97-AF65-F5344CB8AC3E}">
        <p14:creationId xmlns:p14="http://schemas.microsoft.com/office/powerpoint/2010/main" val="1716981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06AE11D-BE03-4FB6-8907-7A9AFBD94265}" type="slidenum">
              <a:rPr lang="es-CO" smtClean="0"/>
              <a:t>21</a:t>
            </a:fld>
            <a:endParaRPr lang="es-CO"/>
          </a:p>
        </p:txBody>
      </p:sp>
    </p:spTree>
    <p:extLst>
      <p:ext uri="{BB962C8B-B14F-4D97-AF65-F5344CB8AC3E}">
        <p14:creationId xmlns:p14="http://schemas.microsoft.com/office/powerpoint/2010/main" val="367459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806AE11D-BE03-4FB6-8907-7A9AFBD94265}" type="slidenum">
              <a:rPr lang="es-CO" smtClean="0"/>
              <a:t>22</a:t>
            </a:fld>
            <a:endParaRPr lang="es-CO"/>
          </a:p>
        </p:txBody>
      </p:sp>
    </p:spTree>
    <p:extLst>
      <p:ext uri="{BB962C8B-B14F-4D97-AF65-F5344CB8AC3E}">
        <p14:creationId xmlns:p14="http://schemas.microsoft.com/office/powerpoint/2010/main" val="2033815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06AE11D-BE03-4FB6-8907-7A9AFBD94265}" type="slidenum">
              <a:rPr lang="es-CO" smtClean="0"/>
              <a:t>3</a:t>
            </a:fld>
            <a:endParaRPr lang="es-CO"/>
          </a:p>
        </p:txBody>
      </p:sp>
    </p:spTree>
    <p:extLst>
      <p:ext uri="{BB962C8B-B14F-4D97-AF65-F5344CB8AC3E}">
        <p14:creationId xmlns:p14="http://schemas.microsoft.com/office/powerpoint/2010/main" val="561336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06AE11D-BE03-4FB6-8907-7A9AFBD94265}" type="slidenum">
              <a:rPr lang="es-CO" smtClean="0"/>
              <a:t>4</a:t>
            </a:fld>
            <a:endParaRPr lang="es-CO"/>
          </a:p>
        </p:txBody>
      </p:sp>
    </p:spTree>
    <p:extLst>
      <p:ext uri="{BB962C8B-B14F-4D97-AF65-F5344CB8AC3E}">
        <p14:creationId xmlns:p14="http://schemas.microsoft.com/office/powerpoint/2010/main" val="1423501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06AE11D-BE03-4FB6-8907-7A9AFBD94265}" type="slidenum">
              <a:rPr lang="es-CO" smtClean="0"/>
              <a:t>5</a:t>
            </a:fld>
            <a:endParaRPr lang="es-CO"/>
          </a:p>
        </p:txBody>
      </p:sp>
    </p:spTree>
    <p:extLst>
      <p:ext uri="{BB962C8B-B14F-4D97-AF65-F5344CB8AC3E}">
        <p14:creationId xmlns:p14="http://schemas.microsoft.com/office/powerpoint/2010/main" val="3984078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06AE11D-BE03-4FB6-8907-7A9AFBD94265}" type="slidenum">
              <a:rPr lang="es-CO" smtClean="0"/>
              <a:t>6</a:t>
            </a:fld>
            <a:endParaRPr lang="es-CO"/>
          </a:p>
        </p:txBody>
      </p:sp>
    </p:spTree>
    <p:extLst>
      <p:ext uri="{BB962C8B-B14F-4D97-AF65-F5344CB8AC3E}">
        <p14:creationId xmlns:p14="http://schemas.microsoft.com/office/powerpoint/2010/main" val="500401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06AE11D-BE03-4FB6-8907-7A9AFBD94265}" type="slidenum">
              <a:rPr lang="es-CO" smtClean="0"/>
              <a:t>8</a:t>
            </a:fld>
            <a:endParaRPr lang="es-CO"/>
          </a:p>
        </p:txBody>
      </p:sp>
    </p:spTree>
    <p:extLst>
      <p:ext uri="{BB962C8B-B14F-4D97-AF65-F5344CB8AC3E}">
        <p14:creationId xmlns:p14="http://schemas.microsoft.com/office/powerpoint/2010/main" val="2845826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06AE11D-BE03-4FB6-8907-7A9AFBD94265}" type="slidenum">
              <a:rPr lang="es-CO" smtClean="0"/>
              <a:t>9</a:t>
            </a:fld>
            <a:endParaRPr lang="es-CO"/>
          </a:p>
        </p:txBody>
      </p:sp>
    </p:spTree>
    <p:extLst>
      <p:ext uri="{BB962C8B-B14F-4D97-AF65-F5344CB8AC3E}">
        <p14:creationId xmlns:p14="http://schemas.microsoft.com/office/powerpoint/2010/main" val="444359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06AE11D-BE03-4FB6-8907-7A9AFBD94265}" type="slidenum">
              <a:rPr lang="es-CO" smtClean="0"/>
              <a:t>10</a:t>
            </a:fld>
            <a:endParaRPr lang="es-CO"/>
          </a:p>
        </p:txBody>
      </p:sp>
    </p:spTree>
    <p:extLst>
      <p:ext uri="{BB962C8B-B14F-4D97-AF65-F5344CB8AC3E}">
        <p14:creationId xmlns:p14="http://schemas.microsoft.com/office/powerpoint/2010/main" val="3050510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9FD3FFDA-AAAC-459E-B66C-9D28F5AAF4B2}" type="datetimeFigureOut">
              <a:rPr lang="es-CO" smtClean="0"/>
              <a:pPr/>
              <a:t>25/05/2017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B695715A-2996-4570-94CE-8E51C0B81CAD}" type="slidenum">
              <a:rPr lang="es-CO" smtClean="0"/>
              <a:pPr/>
              <a:t>‹Nº›</a:t>
            </a:fld>
            <a:endParaRPr lang="es-CO"/>
          </a:p>
        </p:txBody>
      </p:sp>
    </p:spTree>
    <p:extLst>
      <p:ext uri="{BB962C8B-B14F-4D97-AF65-F5344CB8AC3E}">
        <p14:creationId xmlns:p14="http://schemas.microsoft.com/office/powerpoint/2010/main" val="2523557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9FD3FFDA-AAAC-459E-B66C-9D28F5AAF4B2}" type="datetimeFigureOut">
              <a:rPr lang="es-CO" smtClean="0"/>
              <a:pPr/>
              <a:t>25/05/2017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B695715A-2996-4570-94CE-8E51C0B81CAD}" type="slidenum">
              <a:rPr lang="es-CO" smtClean="0"/>
              <a:pPr/>
              <a:t>‹Nº›</a:t>
            </a:fld>
            <a:endParaRPr lang="es-CO"/>
          </a:p>
        </p:txBody>
      </p:sp>
    </p:spTree>
    <p:extLst>
      <p:ext uri="{BB962C8B-B14F-4D97-AF65-F5344CB8AC3E}">
        <p14:creationId xmlns:p14="http://schemas.microsoft.com/office/powerpoint/2010/main" val="3140637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9FD3FFDA-AAAC-459E-B66C-9D28F5AAF4B2}" type="datetimeFigureOut">
              <a:rPr lang="es-CO" smtClean="0"/>
              <a:pPr/>
              <a:t>25/05/2017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B695715A-2996-4570-94CE-8E51C0B81CAD}" type="slidenum">
              <a:rPr lang="es-CO" smtClean="0"/>
              <a:pPr/>
              <a:t>‹Nº›</a:t>
            </a:fld>
            <a:endParaRPr lang="es-CO"/>
          </a:p>
        </p:txBody>
      </p:sp>
    </p:spTree>
    <p:extLst>
      <p:ext uri="{BB962C8B-B14F-4D97-AF65-F5344CB8AC3E}">
        <p14:creationId xmlns:p14="http://schemas.microsoft.com/office/powerpoint/2010/main" val="1693948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9FD3FFDA-AAAC-459E-B66C-9D28F5AAF4B2}" type="datetimeFigureOut">
              <a:rPr lang="es-CO" smtClean="0"/>
              <a:pPr/>
              <a:t>25/05/2017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B695715A-2996-4570-94CE-8E51C0B81CAD}" type="slidenum">
              <a:rPr lang="es-CO" smtClean="0"/>
              <a:pPr/>
              <a:t>‹Nº›</a:t>
            </a:fld>
            <a:endParaRPr lang="es-CO"/>
          </a:p>
        </p:txBody>
      </p:sp>
    </p:spTree>
    <p:extLst>
      <p:ext uri="{BB962C8B-B14F-4D97-AF65-F5344CB8AC3E}">
        <p14:creationId xmlns:p14="http://schemas.microsoft.com/office/powerpoint/2010/main" val="2269041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9FD3FFDA-AAAC-459E-B66C-9D28F5AAF4B2}" type="datetimeFigureOut">
              <a:rPr lang="es-CO" smtClean="0"/>
              <a:pPr/>
              <a:t>25/05/2017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B695715A-2996-4570-94CE-8E51C0B81CAD}" type="slidenum">
              <a:rPr lang="es-CO" smtClean="0"/>
              <a:pPr/>
              <a:t>‹Nº›</a:t>
            </a:fld>
            <a:endParaRPr lang="es-CO"/>
          </a:p>
        </p:txBody>
      </p:sp>
    </p:spTree>
    <p:extLst>
      <p:ext uri="{BB962C8B-B14F-4D97-AF65-F5344CB8AC3E}">
        <p14:creationId xmlns:p14="http://schemas.microsoft.com/office/powerpoint/2010/main" val="3115466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9FD3FFDA-AAAC-459E-B66C-9D28F5AAF4B2}" type="datetimeFigureOut">
              <a:rPr lang="es-CO" smtClean="0"/>
              <a:pPr/>
              <a:t>25/05/2017</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B695715A-2996-4570-94CE-8E51C0B81CAD}" type="slidenum">
              <a:rPr lang="es-CO" smtClean="0"/>
              <a:pPr/>
              <a:t>‹Nº›</a:t>
            </a:fld>
            <a:endParaRPr lang="es-CO"/>
          </a:p>
        </p:txBody>
      </p:sp>
    </p:spTree>
    <p:extLst>
      <p:ext uri="{BB962C8B-B14F-4D97-AF65-F5344CB8AC3E}">
        <p14:creationId xmlns:p14="http://schemas.microsoft.com/office/powerpoint/2010/main" val="182472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9FD3FFDA-AAAC-459E-B66C-9D28F5AAF4B2}" type="datetimeFigureOut">
              <a:rPr lang="es-CO" smtClean="0"/>
              <a:pPr/>
              <a:t>25/05/2017</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B695715A-2996-4570-94CE-8E51C0B81CAD}" type="slidenum">
              <a:rPr lang="es-CO" smtClean="0"/>
              <a:pPr/>
              <a:t>‹Nº›</a:t>
            </a:fld>
            <a:endParaRPr lang="es-CO"/>
          </a:p>
        </p:txBody>
      </p:sp>
    </p:spTree>
    <p:extLst>
      <p:ext uri="{BB962C8B-B14F-4D97-AF65-F5344CB8AC3E}">
        <p14:creationId xmlns:p14="http://schemas.microsoft.com/office/powerpoint/2010/main" val="1416522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9FD3FFDA-AAAC-459E-B66C-9D28F5AAF4B2}" type="datetimeFigureOut">
              <a:rPr lang="es-CO" smtClean="0"/>
              <a:pPr/>
              <a:t>25/05/2017</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B695715A-2996-4570-94CE-8E51C0B81CAD}" type="slidenum">
              <a:rPr lang="es-CO" smtClean="0"/>
              <a:pPr/>
              <a:t>‹Nº›</a:t>
            </a:fld>
            <a:endParaRPr lang="es-CO"/>
          </a:p>
        </p:txBody>
      </p:sp>
    </p:spTree>
    <p:extLst>
      <p:ext uri="{BB962C8B-B14F-4D97-AF65-F5344CB8AC3E}">
        <p14:creationId xmlns:p14="http://schemas.microsoft.com/office/powerpoint/2010/main" val="670195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FD3FFDA-AAAC-459E-B66C-9D28F5AAF4B2}" type="datetimeFigureOut">
              <a:rPr lang="es-CO" smtClean="0"/>
              <a:pPr/>
              <a:t>25/05/2017</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B695715A-2996-4570-94CE-8E51C0B81CAD}" type="slidenum">
              <a:rPr lang="es-CO" smtClean="0"/>
              <a:pPr/>
              <a:t>‹Nº›</a:t>
            </a:fld>
            <a:endParaRPr lang="es-CO"/>
          </a:p>
        </p:txBody>
      </p:sp>
    </p:spTree>
    <p:extLst>
      <p:ext uri="{BB962C8B-B14F-4D97-AF65-F5344CB8AC3E}">
        <p14:creationId xmlns:p14="http://schemas.microsoft.com/office/powerpoint/2010/main" val="1863923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FD3FFDA-AAAC-459E-B66C-9D28F5AAF4B2}" type="datetimeFigureOut">
              <a:rPr lang="es-CO" smtClean="0"/>
              <a:pPr/>
              <a:t>25/05/2017</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B695715A-2996-4570-94CE-8E51C0B81CAD}" type="slidenum">
              <a:rPr lang="es-CO" smtClean="0"/>
              <a:pPr/>
              <a:t>‹Nº›</a:t>
            </a:fld>
            <a:endParaRPr lang="es-CO"/>
          </a:p>
        </p:txBody>
      </p:sp>
    </p:spTree>
    <p:extLst>
      <p:ext uri="{BB962C8B-B14F-4D97-AF65-F5344CB8AC3E}">
        <p14:creationId xmlns:p14="http://schemas.microsoft.com/office/powerpoint/2010/main" val="3190039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FD3FFDA-AAAC-459E-B66C-9D28F5AAF4B2}" type="datetimeFigureOut">
              <a:rPr lang="es-CO" smtClean="0"/>
              <a:pPr/>
              <a:t>25/05/2017</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B695715A-2996-4570-94CE-8E51C0B81CAD}" type="slidenum">
              <a:rPr lang="es-CO" smtClean="0"/>
              <a:pPr/>
              <a:t>‹Nº›</a:t>
            </a:fld>
            <a:endParaRPr lang="es-CO"/>
          </a:p>
        </p:txBody>
      </p:sp>
    </p:spTree>
    <p:extLst>
      <p:ext uri="{BB962C8B-B14F-4D97-AF65-F5344CB8AC3E}">
        <p14:creationId xmlns:p14="http://schemas.microsoft.com/office/powerpoint/2010/main" val="3695444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D3FFDA-AAAC-459E-B66C-9D28F5AAF4B2}" type="datetimeFigureOut">
              <a:rPr lang="es-CO" smtClean="0"/>
              <a:pPr/>
              <a:t>25/05/2017</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95715A-2996-4570-94CE-8E51C0B81CAD}" type="slidenum">
              <a:rPr lang="es-CO" smtClean="0"/>
              <a:pPr/>
              <a:t>‹Nº›</a:t>
            </a:fld>
            <a:endParaRPr lang="es-CO"/>
          </a:p>
        </p:txBody>
      </p:sp>
      <p:grpSp>
        <p:nvGrpSpPr>
          <p:cNvPr id="7" name="Agrupar 6"/>
          <p:cNvGrpSpPr/>
          <p:nvPr userDrawn="1"/>
        </p:nvGrpSpPr>
        <p:grpSpPr>
          <a:xfrm>
            <a:off x="0" y="6193692"/>
            <a:ext cx="12192000" cy="664308"/>
            <a:chOff x="0" y="6193692"/>
            <a:chExt cx="12192000" cy="664308"/>
          </a:xfrm>
          <a:solidFill>
            <a:srgbClr val="226B9F"/>
          </a:solidFill>
        </p:grpSpPr>
        <p:sp>
          <p:nvSpPr>
            <p:cNvPr id="8" name="Rectángulo 7"/>
            <p:cNvSpPr/>
            <p:nvPr/>
          </p:nvSpPr>
          <p:spPr>
            <a:xfrm>
              <a:off x="0" y="6193692"/>
              <a:ext cx="12192000" cy="664308"/>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9" name="Imagen 8" descr="LogoBTAmejor.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713590" y="6226470"/>
              <a:ext cx="1276512" cy="579428"/>
            </a:xfrm>
            <a:prstGeom prst="rect">
              <a:avLst/>
            </a:prstGeom>
            <a:grpFill/>
          </p:spPr>
        </p:pic>
      </p:grpSp>
    </p:spTree>
    <p:extLst>
      <p:ext uri="{BB962C8B-B14F-4D97-AF65-F5344CB8AC3E}">
        <p14:creationId xmlns:p14="http://schemas.microsoft.com/office/powerpoint/2010/main" val="543767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26276" y="2335584"/>
            <a:ext cx="10545288" cy="852532"/>
          </a:xfrm>
          <a:prstGeom prst="rect">
            <a:avLst/>
          </a:prstGeom>
          <a:solidFill>
            <a:srgbClr val="226B9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 name="Subtítulo 2"/>
          <p:cNvSpPr txBox="1">
            <a:spLocks/>
          </p:cNvSpPr>
          <p:nvPr/>
        </p:nvSpPr>
        <p:spPr>
          <a:xfrm>
            <a:off x="1268019" y="2187842"/>
            <a:ext cx="9861803" cy="2000548"/>
          </a:xfrm>
          <a:prstGeom prst="rect">
            <a:avLst/>
          </a:prstGeom>
          <a:noFill/>
        </p:spPr>
        <p:txBody>
          <a:bodyPr wrap="none" lIns="91440" tIns="45720" rIns="91440" bIns="45720">
            <a:spAutoFit/>
          </a:bodyPr>
          <a:lstStyle>
            <a:defPPr>
              <a:defRPr lang="es-CO"/>
            </a:defPPr>
            <a:lvl1pPr algn="ctr">
              <a:defRPr sz="6000" b="1">
                <a:solidFill>
                  <a:srgbClr val="0070C0"/>
                </a:solidFill>
              </a:defRPr>
            </a:lvl1pPr>
          </a:lstStyle>
          <a:p>
            <a:r>
              <a:rPr lang="es-CO" dirty="0">
                <a:solidFill>
                  <a:schemeClr val="bg1"/>
                </a:solidFill>
              </a:rPr>
              <a:t>Seguimiento al Plan de acción </a:t>
            </a:r>
          </a:p>
          <a:p>
            <a:r>
              <a:rPr lang="es-CO" sz="3600" dirty="0">
                <a:solidFill>
                  <a:srgbClr val="226B9F"/>
                </a:solidFill>
              </a:rPr>
              <a:t>Secretaría Distrital de Integración Social</a:t>
            </a:r>
          </a:p>
          <a:p>
            <a:r>
              <a:rPr lang="es-CO" sz="2800" dirty="0">
                <a:solidFill>
                  <a:srgbClr val="226B9F"/>
                </a:solidFill>
              </a:rPr>
              <a:t>Avance a 31 de marzo de 2017</a:t>
            </a:r>
          </a:p>
        </p:txBody>
      </p:sp>
    </p:spTree>
    <p:extLst>
      <p:ext uri="{BB962C8B-B14F-4D97-AF65-F5344CB8AC3E}">
        <p14:creationId xmlns:p14="http://schemas.microsoft.com/office/powerpoint/2010/main" val="2165645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upo 56"/>
          <p:cNvGrpSpPr/>
          <p:nvPr/>
        </p:nvGrpSpPr>
        <p:grpSpPr>
          <a:xfrm>
            <a:off x="7082619" y="4289641"/>
            <a:ext cx="2937569" cy="1830649"/>
            <a:chOff x="6068163" y="3846229"/>
            <a:chExt cx="2561198" cy="2164479"/>
          </a:xfrm>
        </p:grpSpPr>
        <p:sp>
          <p:nvSpPr>
            <p:cNvPr id="27" name="Rectángulo redondeado 26"/>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600" dirty="0">
                  <a:solidFill>
                    <a:schemeClr val="accent5">
                      <a:lumMod val="50000"/>
                    </a:schemeClr>
                  </a:solidFill>
                </a:rPr>
                <a:t>Implementar  procesos de desarrollo de capacidades para las personas</a:t>
              </a:r>
              <a:endParaRPr lang="es-ES" sz="1600" dirty="0">
                <a:solidFill>
                  <a:schemeClr val="accent5">
                    <a:lumMod val="50000"/>
                  </a:schemeClr>
                </a:solidFill>
              </a:endParaRPr>
            </a:p>
          </p:txBody>
        </p:sp>
        <p:sp>
          <p:nvSpPr>
            <p:cNvPr id="46" name="Rectángulo redondeado 45"/>
            <p:cNvSpPr/>
            <p:nvPr/>
          </p:nvSpPr>
          <p:spPr>
            <a:xfrm>
              <a:off x="6104186" y="5498374"/>
              <a:ext cx="2525175" cy="512334"/>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rPr>
                <a:t>Cumplimiento: 90%</a:t>
              </a:r>
            </a:p>
          </p:txBody>
        </p:sp>
      </p:grpSp>
      <p:grpSp>
        <p:nvGrpSpPr>
          <p:cNvPr id="56" name="Grupo 55"/>
          <p:cNvGrpSpPr/>
          <p:nvPr/>
        </p:nvGrpSpPr>
        <p:grpSpPr>
          <a:xfrm>
            <a:off x="1254643" y="4289641"/>
            <a:ext cx="4171794" cy="1775775"/>
            <a:chOff x="3260809" y="2221641"/>
            <a:chExt cx="2599182" cy="1922852"/>
          </a:xfrm>
        </p:grpSpPr>
        <p:sp>
          <p:nvSpPr>
            <p:cNvPr id="45" name="Rectángulo redondeado 44"/>
            <p:cNvSpPr/>
            <p:nvPr/>
          </p:nvSpPr>
          <p:spPr>
            <a:xfrm>
              <a:off x="3265936" y="3680967"/>
              <a:ext cx="2594055" cy="46352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rPr>
                <a:t>Cumplimiento: 89%</a:t>
              </a:r>
            </a:p>
          </p:txBody>
        </p:sp>
        <p:sp>
          <p:nvSpPr>
            <p:cNvPr id="52" name="Elipse 22"/>
            <p:cNvSpPr/>
            <p:nvPr/>
          </p:nvSpPr>
          <p:spPr>
            <a:xfrm>
              <a:off x="3260809" y="2221641"/>
              <a:ext cx="2599181" cy="1450583"/>
            </a:xfrm>
            <a:prstGeom prst="roundRect">
              <a:avLst>
                <a:gd name="adj" fmla="val 11939"/>
              </a:avLst>
            </a:pr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700" dirty="0">
                  <a:solidFill>
                    <a:schemeClr val="accent5">
                      <a:lumMod val="50000"/>
                    </a:schemeClr>
                  </a:solidFill>
                </a:rPr>
                <a:t> Identificar y atender  personas en condición de vulnerabilidad  o pobreza que no cuenten con la capacidad para enfrentar situaciones sociales imprevistas o generadas por efectos del cambio climático </a:t>
              </a:r>
              <a:endParaRPr lang="es-CO" sz="1700" b="1" dirty="0">
                <a:solidFill>
                  <a:schemeClr val="accent2">
                    <a:lumMod val="75000"/>
                  </a:schemeClr>
                </a:solidFill>
              </a:endParaRPr>
            </a:p>
          </p:txBody>
        </p:sp>
      </p:grpSp>
      <p:grpSp>
        <p:nvGrpSpPr>
          <p:cNvPr id="59" name="Grupo 58"/>
          <p:cNvGrpSpPr/>
          <p:nvPr/>
        </p:nvGrpSpPr>
        <p:grpSpPr>
          <a:xfrm>
            <a:off x="1878762" y="2359184"/>
            <a:ext cx="2599181" cy="1775775"/>
            <a:chOff x="605132" y="1428849"/>
            <a:chExt cx="2599181" cy="1775775"/>
          </a:xfrm>
        </p:grpSpPr>
        <p:sp>
          <p:nvSpPr>
            <p:cNvPr id="48" name="Elipse 22"/>
            <p:cNvSpPr/>
            <p:nvPr/>
          </p:nvSpPr>
          <p:spPr>
            <a:xfrm>
              <a:off x="605132" y="1428849"/>
              <a:ext cx="2599181" cy="1327995"/>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600" dirty="0">
                  <a:solidFill>
                    <a:schemeClr val="accent5">
                      <a:lumMod val="50000"/>
                    </a:schemeClr>
                  </a:solidFill>
                </a:rPr>
                <a:t> Fortalecer la capacidad técnica en las alcaldías locales para la formulación de proyectos de inversión social de la SDIS</a:t>
              </a:r>
            </a:p>
          </p:txBody>
        </p:sp>
        <p:sp>
          <p:nvSpPr>
            <p:cNvPr id="58" name="Rectángulo redondeado 57"/>
            <p:cNvSpPr/>
            <p:nvPr/>
          </p:nvSpPr>
          <p:spPr>
            <a:xfrm>
              <a:off x="605132" y="2783224"/>
              <a:ext cx="2594055" cy="42140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rPr>
                <a:t>Cumplimiento: 79%</a:t>
              </a:r>
            </a:p>
          </p:txBody>
        </p:sp>
      </p:grpSp>
      <p:sp>
        <p:nvSpPr>
          <p:cNvPr id="60" name="Rectángulo 40"/>
          <p:cNvSpPr/>
          <p:nvPr/>
        </p:nvSpPr>
        <p:spPr>
          <a:xfrm>
            <a:off x="3728131" y="1272405"/>
            <a:ext cx="4114375" cy="8063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CO" sz="2800" b="1" dirty="0"/>
              <a:t>Viviendo el territorio</a:t>
            </a:r>
            <a:endParaRPr lang="es-ES" sz="2800" b="1" dirty="0"/>
          </a:p>
        </p:txBody>
      </p:sp>
      <p:sp>
        <p:nvSpPr>
          <p:cNvPr id="63" name="Rectángulo 62"/>
          <p:cNvSpPr/>
          <p:nvPr/>
        </p:nvSpPr>
        <p:spPr>
          <a:xfrm>
            <a:off x="0" y="160763"/>
            <a:ext cx="6246070" cy="523220"/>
          </a:xfrm>
          <a:prstGeom prst="rect">
            <a:avLst/>
          </a:prstGeom>
        </p:spPr>
        <p:txBody>
          <a:bodyPr wrap="none">
            <a:spAutoFit/>
          </a:bodyPr>
          <a:lstStyle/>
          <a:p>
            <a:pPr algn="ctr"/>
            <a:r>
              <a:rPr lang="es-ES" sz="2800" b="1" dirty="0">
                <a:solidFill>
                  <a:schemeClr val="accent5">
                    <a:lumMod val="50000"/>
                  </a:schemeClr>
                </a:solidFill>
              </a:rPr>
              <a:t>Avance plan de acción desde la inversión</a:t>
            </a:r>
          </a:p>
        </p:txBody>
      </p:sp>
      <p:cxnSp>
        <p:nvCxnSpPr>
          <p:cNvPr id="24" name="Conector recto 23"/>
          <p:cNvCxnSpPr/>
          <p:nvPr/>
        </p:nvCxnSpPr>
        <p:spPr>
          <a:xfrm>
            <a:off x="0" y="710361"/>
            <a:ext cx="5532890" cy="0"/>
          </a:xfrm>
          <a:prstGeom prst="line">
            <a:avLst/>
          </a:prstGeom>
          <a:ln w="19050" cmpd="sng">
            <a:solidFill>
              <a:srgbClr val="00647A"/>
            </a:solidFill>
          </a:ln>
          <a:effectLst/>
        </p:spPr>
        <p:style>
          <a:lnRef idx="2">
            <a:schemeClr val="accent1"/>
          </a:lnRef>
          <a:fillRef idx="0">
            <a:schemeClr val="accent1"/>
          </a:fillRef>
          <a:effectRef idx="1">
            <a:schemeClr val="accent1"/>
          </a:effectRef>
          <a:fontRef idx="minor">
            <a:schemeClr val="tx1"/>
          </a:fontRef>
        </p:style>
      </p:cxnSp>
      <p:sp>
        <p:nvSpPr>
          <p:cNvPr id="25" name="Rectángulo 24"/>
          <p:cNvSpPr/>
          <p:nvPr/>
        </p:nvSpPr>
        <p:spPr>
          <a:xfrm>
            <a:off x="1265584" y="736740"/>
            <a:ext cx="5201552" cy="400110"/>
          </a:xfrm>
          <a:prstGeom prst="rect">
            <a:avLst/>
          </a:prstGeom>
        </p:spPr>
        <p:txBody>
          <a:bodyPr wrap="none">
            <a:spAutoFit/>
          </a:bodyPr>
          <a:lstStyle/>
          <a:p>
            <a:pPr lvl="0" algn="ctr" eaLnBrk="1" fontAlgn="ctr" hangingPunct="1">
              <a:spcBef>
                <a:spcPts val="0"/>
              </a:spcBef>
              <a:spcAft>
                <a:spcPts val="0"/>
              </a:spcAft>
            </a:pPr>
            <a:r>
              <a:rPr lang="es-CO" sz="2000" b="1" dirty="0">
                <a:solidFill>
                  <a:srgbClr val="00647A"/>
                </a:solidFill>
                <a:ea typeface="+mn-ea"/>
              </a:rPr>
              <a:t>Objetivos específicos por proyecto de inversión</a:t>
            </a:r>
          </a:p>
        </p:txBody>
      </p:sp>
      <p:grpSp>
        <p:nvGrpSpPr>
          <p:cNvPr id="15" name="Grupo 14"/>
          <p:cNvGrpSpPr/>
          <p:nvPr/>
        </p:nvGrpSpPr>
        <p:grpSpPr>
          <a:xfrm>
            <a:off x="7193893" y="2358832"/>
            <a:ext cx="2715024" cy="1775775"/>
            <a:chOff x="3260809" y="2221641"/>
            <a:chExt cx="2599182" cy="1922852"/>
          </a:xfrm>
        </p:grpSpPr>
        <p:sp>
          <p:nvSpPr>
            <p:cNvPr id="16" name="Rectángulo redondeado 15"/>
            <p:cNvSpPr/>
            <p:nvPr/>
          </p:nvSpPr>
          <p:spPr>
            <a:xfrm>
              <a:off x="3265936" y="3680967"/>
              <a:ext cx="2594055" cy="46352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rPr>
                <a:t>Cumplimiento: 71%</a:t>
              </a:r>
            </a:p>
          </p:txBody>
        </p:sp>
        <p:sp>
          <p:nvSpPr>
            <p:cNvPr id="17" name="Elipse 22"/>
            <p:cNvSpPr/>
            <p:nvPr/>
          </p:nvSpPr>
          <p:spPr>
            <a:xfrm>
              <a:off x="3260809" y="2221641"/>
              <a:ext cx="2599181" cy="1450583"/>
            </a:xfrm>
            <a:prstGeom prst="roundRect">
              <a:avLst>
                <a:gd name="adj" fmla="val 11939"/>
              </a:avLst>
            </a:pr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700" dirty="0">
                  <a:solidFill>
                    <a:schemeClr val="accent5">
                      <a:lumMod val="50000"/>
                    </a:schemeClr>
                  </a:solidFill>
                </a:rPr>
                <a:t>  Fortalecer la gestión en los espacios de coordinación y articulación  intersectorial</a:t>
              </a:r>
              <a:endParaRPr lang="es-CO" sz="1700" b="1" dirty="0">
                <a:solidFill>
                  <a:schemeClr val="accent2">
                    <a:lumMod val="75000"/>
                  </a:schemeClr>
                </a:solidFill>
              </a:endParaRPr>
            </a:p>
          </p:txBody>
        </p:sp>
      </p:grpSp>
      <p:sp>
        <p:nvSpPr>
          <p:cNvPr id="18" name="Elipse 17"/>
          <p:cNvSpPr/>
          <p:nvPr/>
        </p:nvSpPr>
        <p:spPr>
          <a:xfrm>
            <a:off x="7558808" y="1095756"/>
            <a:ext cx="1191781" cy="118208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2800" b="1"/>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5214" y="1250209"/>
            <a:ext cx="798967" cy="798967"/>
          </a:xfrm>
          <a:prstGeom prst="rect">
            <a:avLst/>
          </a:prstGeom>
        </p:spPr>
      </p:pic>
      <p:sp>
        <p:nvSpPr>
          <p:cNvPr id="20" name="Rectángulo 19"/>
          <p:cNvSpPr/>
          <p:nvPr/>
        </p:nvSpPr>
        <p:spPr>
          <a:xfrm>
            <a:off x="8800861" y="346374"/>
            <a:ext cx="3396700" cy="369332"/>
          </a:xfrm>
          <a:prstGeom prst="rect">
            <a:avLst/>
          </a:prstGeom>
        </p:spPr>
        <p:txBody>
          <a:bodyPr wrap="none">
            <a:spAutoFit/>
          </a:bodyPr>
          <a:lstStyle/>
          <a:p>
            <a:pPr lvl="0" algn="ctr" eaLnBrk="1" fontAlgn="ctr" hangingPunct="1">
              <a:spcBef>
                <a:spcPts val="0"/>
              </a:spcBef>
              <a:spcAft>
                <a:spcPts val="0"/>
              </a:spcAft>
            </a:pPr>
            <a:r>
              <a:rPr lang="es-CO" b="1" dirty="0">
                <a:solidFill>
                  <a:srgbClr val="00647A"/>
                </a:solidFill>
                <a:ea typeface="+mn-ea"/>
              </a:rPr>
              <a:t> Avance Primer Trimestre de 2017</a:t>
            </a:r>
          </a:p>
        </p:txBody>
      </p:sp>
      <p:cxnSp>
        <p:nvCxnSpPr>
          <p:cNvPr id="21" name="Conector recto 20"/>
          <p:cNvCxnSpPr/>
          <p:nvPr/>
        </p:nvCxnSpPr>
        <p:spPr>
          <a:xfrm>
            <a:off x="8482682" y="655673"/>
            <a:ext cx="3719950" cy="0"/>
          </a:xfrm>
          <a:prstGeom prst="line">
            <a:avLst/>
          </a:prstGeom>
          <a:ln w="12700" cmpd="sng">
            <a:solidFill>
              <a:srgbClr val="00647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3355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upo 56"/>
          <p:cNvGrpSpPr/>
          <p:nvPr/>
        </p:nvGrpSpPr>
        <p:grpSpPr>
          <a:xfrm>
            <a:off x="8421458" y="3268916"/>
            <a:ext cx="2937569" cy="1830649"/>
            <a:chOff x="6068163" y="3846229"/>
            <a:chExt cx="2561198" cy="2164479"/>
          </a:xfrm>
        </p:grpSpPr>
        <p:sp>
          <p:nvSpPr>
            <p:cNvPr id="27" name="Rectángulo redondeado 26"/>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600" dirty="0">
                  <a:solidFill>
                    <a:schemeClr val="accent5">
                      <a:lumMod val="50000"/>
                    </a:schemeClr>
                  </a:solidFill>
                </a:rPr>
                <a:t>Coordinar y armonizar las acciones comunicativas del Programa </a:t>
              </a:r>
              <a:r>
                <a:rPr lang="es-CO" sz="1600" dirty="0" err="1">
                  <a:solidFill>
                    <a:schemeClr val="accent5">
                      <a:lumMod val="50000"/>
                    </a:schemeClr>
                  </a:solidFill>
                </a:rPr>
                <a:t>transectorial</a:t>
              </a:r>
              <a:r>
                <a:rPr lang="es-CO" sz="1600" dirty="0">
                  <a:solidFill>
                    <a:schemeClr val="accent5">
                      <a:lumMod val="50000"/>
                    </a:schemeClr>
                  </a:solidFill>
                </a:rPr>
                <a:t> de Prevención de Maternidad y Paternidad temprana</a:t>
              </a:r>
              <a:endParaRPr lang="es-ES" sz="1600" dirty="0">
                <a:solidFill>
                  <a:schemeClr val="accent5">
                    <a:lumMod val="50000"/>
                  </a:schemeClr>
                </a:solidFill>
              </a:endParaRPr>
            </a:p>
          </p:txBody>
        </p:sp>
        <p:sp>
          <p:nvSpPr>
            <p:cNvPr id="46" name="Rectángulo redondeado 45"/>
            <p:cNvSpPr/>
            <p:nvPr/>
          </p:nvSpPr>
          <p:spPr>
            <a:xfrm>
              <a:off x="6104186" y="5498374"/>
              <a:ext cx="2525175" cy="512334"/>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rPr>
                <a:t>Cumplimiento: 100%</a:t>
              </a:r>
            </a:p>
          </p:txBody>
        </p:sp>
      </p:grpSp>
      <p:grpSp>
        <p:nvGrpSpPr>
          <p:cNvPr id="56" name="Grupo 55"/>
          <p:cNvGrpSpPr/>
          <p:nvPr/>
        </p:nvGrpSpPr>
        <p:grpSpPr>
          <a:xfrm>
            <a:off x="4029740" y="3268916"/>
            <a:ext cx="3785190" cy="1775775"/>
            <a:chOff x="3260809" y="2221641"/>
            <a:chExt cx="2599182" cy="1922852"/>
          </a:xfrm>
        </p:grpSpPr>
        <p:sp>
          <p:nvSpPr>
            <p:cNvPr id="45" name="Rectángulo redondeado 44"/>
            <p:cNvSpPr/>
            <p:nvPr/>
          </p:nvSpPr>
          <p:spPr>
            <a:xfrm>
              <a:off x="3265936" y="3680967"/>
              <a:ext cx="2594055" cy="46352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rPr>
                <a:t>Cumplimiento: 100%</a:t>
              </a:r>
            </a:p>
          </p:txBody>
        </p:sp>
        <p:sp>
          <p:nvSpPr>
            <p:cNvPr id="52" name="Elipse 22"/>
            <p:cNvSpPr/>
            <p:nvPr/>
          </p:nvSpPr>
          <p:spPr>
            <a:xfrm>
              <a:off x="3260809" y="2221641"/>
              <a:ext cx="2599181" cy="1450583"/>
            </a:xfrm>
            <a:prstGeom prst="roundRect">
              <a:avLst>
                <a:gd name="adj" fmla="val 11939"/>
              </a:avLst>
            </a:pr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700" dirty="0">
                  <a:solidFill>
                    <a:schemeClr val="accent5">
                      <a:lumMod val="50000"/>
                    </a:schemeClr>
                  </a:solidFill>
                </a:rPr>
                <a:t>Coordinar y armonizar las estrategias y acciones de los diferentes sectores que participan en el Programa </a:t>
              </a:r>
              <a:r>
                <a:rPr lang="es-CO" sz="1700" dirty="0" err="1">
                  <a:solidFill>
                    <a:schemeClr val="accent5">
                      <a:lumMod val="50000"/>
                    </a:schemeClr>
                  </a:solidFill>
                </a:rPr>
                <a:t>transectorial</a:t>
              </a:r>
              <a:r>
                <a:rPr lang="es-CO" sz="1700" dirty="0">
                  <a:solidFill>
                    <a:schemeClr val="accent5">
                      <a:lumMod val="50000"/>
                    </a:schemeClr>
                  </a:solidFill>
                </a:rPr>
                <a:t> de Prevención de Maternidad y Paternidad temprana</a:t>
              </a:r>
              <a:endParaRPr lang="es-CO" sz="1700" b="1" dirty="0">
                <a:solidFill>
                  <a:schemeClr val="accent2">
                    <a:lumMod val="75000"/>
                  </a:schemeClr>
                </a:solidFill>
              </a:endParaRPr>
            </a:p>
          </p:txBody>
        </p:sp>
      </p:grpSp>
      <p:grpSp>
        <p:nvGrpSpPr>
          <p:cNvPr id="59" name="Grupo 58"/>
          <p:cNvGrpSpPr/>
          <p:nvPr/>
        </p:nvGrpSpPr>
        <p:grpSpPr>
          <a:xfrm>
            <a:off x="832976" y="3268916"/>
            <a:ext cx="2599181" cy="1775775"/>
            <a:chOff x="605132" y="1428849"/>
            <a:chExt cx="2599181" cy="1775775"/>
          </a:xfrm>
        </p:grpSpPr>
        <p:sp>
          <p:nvSpPr>
            <p:cNvPr id="48" name="Elipse 22"/>
            <p:cNvSpPr/>
            <p:nvPr/>
          </p:nvSpPr>
          <p:spPr>
            <a:xfrm>
              <a:off x="605132" y="1428849"/>
              <a:ext cx="2599181" cy="1327995"/>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600" dirty="0">
                  <a:solidFill>
                    <a:schemeClr val="accent5">
                      <a:lumMod val="50000"/>
                    </a:schemeClr>
                  </a:solidFill>
                </a:rPr>
                <a:t>Formar servidores públicos de la SDIS en derechos sexuales y derechos reproductivos</a:t>
              </a:r>
            </a:p>
          </p:txBody>
        </p:sp>
        <p:sp>
          <p:nvSpPr>
            <p:cNvPr id="58" name="Rectángulo redondeado 57"/>
            <p:cNvSpPr/>
            <p:nvPr/>
          </p:nvSpPr>
          <p:spPr>
            <a:xfrm>
              <a:off x="605132" y="2783224"/>
              <a:ext cx="2594055" cy="42140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rPr>
                <a:t>Cumplimiento: 100%</a:t>
              </a:r>
            </a:p>
          </p:txBody>
        </p:sp>
      </p:grpSp>
      <p:sp>
        <p:nvSpPr>
          <p:cNvPr id="60" name="Rectángulo 40"/>
          <p:cNvSpPr/>
          <p:nvPr/>
        </p:nvSpPr>
        <p:spPr>
          <a:xfrm>
            <a:off x="2626245" y="1914793"/>
            <a:ext cx="6602818" cy="8063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CO" sz="2800" b="1" dirty="0"/>
              <a:t>Prevención y atención integral de la paternidad y la maternidad temprana</a:t>
            </a:r>
            <a:endParaRPr lang="es-ES" sz="2800" b="1" dirty="0"/>
          </a:p>
        </p:txBody>
      </p:sp>
      <p:sp>
        <p:nvSpPr>
          <p:cNvPr id="63" name="Rectángulo 62"/>
          <p:cNvSpPr/>
          <p:nvPr/>
        </p:nvSpPr>
        <p:spPr>
          <a:xfrm>
            <a:off x="0" y="160763"/>
            <a:ext cx="6246070" cy="523220"/>
          </a:xfrm>
          <a:prstGeom prst="rect">
            <a:avLst/>
          </a:prstGeom>
        </p:spPr>
        <p:txBody>
          <a:bodyPr wrap="none">
            <a:spAutoFit/>
          </a:bodyPr>
          <a:lstStyle/>
          <a:p>
            <a:pPr algn="ctr"/>
            <a:r>
              <a:rPr lang="es-ES" sz="2800" b="1" dirty="0">
                <a:solidFill>
                  <a:schemeClr val="accent5">
                    <a:lumMod val="50000"/>
                  </a:schemeClr>
                </a:solidFill>
              </a:rPr>
              <a:t>Avance plan de acción desde la inversión</a:t>
            </a:r>
          </a:p>
        </p:txBody>
      </p:sp>
      <p:cxnSp>
        <p:nvCxnSpPr>
          <p:cNvPr id="24" name="Conector recto 23"/>
          <p:cNvCxnSpPr/>
          <p:nvPr/>
        </p:nvCxnSpPr>
        <p:spPr>
          <a:xfrm>
            <a:off x="0" y="710361"/>
            <a:ext cx="5532890" cy="0"/>
          </a:xfrm>
          <a:prstGeom prst="line">
            <a:avLst/>
          </a:prstGeom>
          <a:ln w="19050" cmpd="sng">
            <a:solidFill>
              <a:srgbClr val="00647A"/>
            </a:solidFill>
          </a:ln>
          <a:effectLst/>
        </p:spPr>
        <p:style>
          <a:lnRef idx="2">
            <a:schemeClr val="accent1"/>
          </a:lnRef>
          <a:fillRef idx="0">
            <a:schemeClr val="accent1"/>
          </a:fillRef>
          <a:effectRef idx="1">
            <a:schemeClr val="accent1"/>
          </a:effectRef>
          <a:fontRef idx="minor">
            <a:schemeClr val="tx1"/>
          </a:fontRef>
        </p:style>
      </p:cxnSp>
      <p:sp>
        <p:nvSpPr>
          <p:cNvPr id="25" name="Rectángulo 24"/>
          <p:cNvSpPr/>
          <p:nvPr/>
        </p:nvSpPr>
        <p:spPr>
          <a:xfrm>
            <a:off x="1265584" y="736740"/>
            <a:ext cx="5201552" cy="400110"/>
          </a:xfrm>
          <a:prstGeom prst="rect">
            <a:avLst/>
          </a:prstGeom>
        </p:spPr>
        <p:txBody>
          <a:bodyPr wrap="none">
            <a:spAutoFit/>
          </a:bodyPr>
          <a:lstStyle/>
          <a:p>
            <a:pPr lvl="0" algn="ctr" eaLnBrk="1" fontAlgn="ctr" hangingPunct="1">
              <a:spcBef>
                <a:spcPts val="0"/>
              </a:spcBef>
              <a:spcAft>
                <a:spcPts val="0"/>
              </a:spcAft>
            </a:pPr>
            <a:r>
              <a:rPr lang="es-CO" sz="2000" b="1" dirty="0">
                <a:solidFill>
                  <a:srgbClr val="00647A"/>
                </a:solidFill>
                <a:ea typeface="+mn-ea"/>
              </a:rPr>
              <a:t>Objetivos específicos por proyecto de inversión</a:t>
            </a:r>
          </a:p>
        </p:txBody>
      </p:sp>
      <p:sp>
        <p:nvSpPr>
          <p:cNvPr id="15" name="Elipse 14"/>
          <p:cNvSpPr/>
          <p:nvPr/>
        </p:nvSpPr>
        <p:spPr>
          <a:xfrm>
            <a:off x="8994204" y="1726931"/>
            <a:ext cx="1191781" cy="118208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2800" b="1"/>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9063" y="1945857"/>
            <a:ext cx="724840" cy="724840"/>
          </a:xfrm>
          <a:prstGeom prst="rect">
            <a:avLst/>
          </a:prstGeom>
        </p:spPr>
      </p:pic>
      <p:sp>
        <p:nvSpPr>
          <p:cNvPr id="17" name="Rectángulo 16"/>
          <p:cNvSpPr/>
          <p:nvPr/>
        </p:nvSpPr>
        <p:spPr>
          <a:xfrm>
            <a:off x="8800861" y="346374"/>
            <a:ext cx="3396700" cy="369332"/>
          </a:xfrm>
          <a:prstGeom prst="rect">
            <a:avLst/>
          </a:prstGeom>
        </p:spPr>
        <p:txBody>
          <a:bodyPr wrap="none">
            <a:spAutoFit/>
          </a:bodyPr>
          <a:lstStyle/>
          <a:p>
            <a:pPr lvl="0" algn="ctr" eaLnBrk="1" fontAlgn="ctr" hangingPunct="1">
              <a:spcBef>
                <a:spcPts val="0"/>
              </a:spcBef>
              <a:spcAft>
                <a:spcPts val="0"/>
              </a:spcAft>
            </a:pPr>
            <a:r>
              <a:rPr lang="es-CO" b="1" dirty="0">
                <a:solidFill>
                  <a:srgbClr val="00647A"/>
                </a:solidFill>
                <a:ea typeface="+mn-ea"/>
              </a:rPr>
              <a:t> Avance Primer Trimestre de 2017</a:t>
            </a:r>
          </a:p>
        </p:txBody>
      </p:sp>
      <p:cxnSp>
        <p:nvCxnSpPr>
          <p:cNvPr id="18" name="Conector recto 17"/>
          <p:cNvCxnSpPr/>
          <p:nvPr/>
        </p:nvCxnSpPr>
        <p:spPr>
          <a:xfrm>
            <a:off x="8482682" y="655673"/>
            <a:ext cx="3719950" cy="0"/>
          </a:xfrm>
          <a:prstGeom prst="line">
            <a:avLst/>
          </a:prstGeom>
          <a:ln w="12700" cmpd="sng">
            <a:solidFill>
              <a:srgbClr val="00647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7876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lipse 18"/>
          <p:cNvSpPr/>
          <p:nvPr/>
        </p:nvSpPr>
        <p:spPr>
          <a:xfrm>
            <a:off x="7590706" y="1155482"/>
            <a:ext cx="1191781" cy="118208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2800" b="1"/>
          </a:p>
        </p:txBody>
      </p:sp>
      <p:grpSp>
        <p:nvGrpSpPr>
          <p:cNvPr id="57" name="Grupo 56"/>
          <p:cNvGrpSpPr/>
          <p:nvPr/>
        </p:nvGrpSpPr>
        <p:grpSpPr>
          <a:xfrm>
            <a:off x="7082619" y="4289641"/>
            <a:ext cx="2937569" cy="1830649"/>
            <a:chOff x="6068163" y="3846229"/>
            <a:chExt cx="2561198" cy="2164479"/>
          </a:xfrm>
        </p:grpSpPr>
        <p:sp>
          <p:nvSpPr>
            <p:cNvPr id="27" name="Rectángulo redondeado 26"/>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600" dirty="0">
                  <a:solidFill>
                    <a:schemeClr val="accent5">
                      <a:lumMod val="50000"/>
                    </a:schemeClr>
                  </a:solidFill>
                </a:rPr>
                <a:t>Fortalecer el sistema de vigilancia y seguimiento nutricional de la SDIS</a:t>
              </a:r>
              <a:endParaRPr lang="es-ES" sz="1600" dirty="0">
                <a:solidFill>
                  <a:schemeClr val="accent5">
                    <a:lumMod val="50000"/>
                  </a:schemeClr>
                </a:solidFill>
              </a:endParaRPr>
            </a:p>
          </p:txBody>
        </p:sp>
        <p:sp>
          <p:nvSpPr>
            <p:cNvPr id="46" name="Rectángulo redondeado 45"/>
            <p:cNvSpPr/>
            <p:nvPr/>
          </p:nvSpPr>
          <p:spPr>
            <a:xfrm>
              <a:off x="6104186" y="5498374"/>
              <a:ext cx="2525175" cy="512334"/>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rPr>
                <a:t>Cumplimiento: 100%</a:t>
              </a:r>
            </a:p>
          </p:txBody>
        </p:sp>
      </p:grpSp>
      <p:grpSp>
        <p:nvGrpSpPr>
          <p:cNvPr id="56" name="Grupo 55"/>
          <p:cNvGrpSpPr/>
          <p:nvPr/>
        </p:nvGrpSpPr>
        <p:grpSpPr>
          <a:xfrm>
            <a:off x="988828" y="4289641"/>
            <a:ext cx="4437609" cy="1775775"/>
            <a:chOff x="3260809" y="2221641"/>
            <a:chExt cx="2599182" cy="1922852"/>
          </a:xfrm>
        </p:grpSpPr>
        <p:sp>
          <p:nvSpPr>
            <p:cNvPr id="45" name="Rectángulo redondeado 44"/>
            <p:cNvSpPr/>
            <p:nvPr/>
          </p:nvSpPr>
          <p:spPr>
            <a:xfrm>
              <a:off x="3265936" y="3680967"/>
              <a:ext cx="2594055" cy="46352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rPr>
                <a:t>Cumplimiento: 91%</a:t>
              </a:r>
            </a:p>
          </p:txBody>
        </p:sp>
        <p:sp>
          <p:nvSpPr>
            <p:cNvPr id="52" name="Elipse 22"/>
            <p:cNvSpPr/>
            <p:nvPr/>
          </p:nvSpPr>
          <p:spPr>
            <a:xfrm>
              <a:off x="3260809" y="2221641"/>
              <a:ext cx="2599181" cy="1450583"/>
            </a:xfrm>
            <a:prstGeom prst="roundRect">
              <a:avLst>
                <a:gd name="adj" fmla="val 11939"/>
              </a:avLst>
            </a:pr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700" dirty="0">
                  <a:solidFill>
                    <a:schemeClr val="accent5">
                      <a:lumMod val="50000"/>
                    </a:schemeClr>
                  </a:solidFill>
                </a:rPr>
                <a:t> Fortalecer la capacidad institucional para identificar a niños, niñas, mujeres gestantes y hogares en inseguridad alimentaria, y generar acciones que fomenten la corresponsabilidad  para el goce efectivo de sus derechos</a:t>
              </a:r>
              <a:endParaRPr lang="es-CO" sz="1700" b="1" dirty="0">
                <a:solidFill>
                  <a:schemeClr val="accent2">
                    <a:lumMod val="75000"/>
                  </a:schemeClr>
                </a:solidFill>
              </a:endParaRPr>
            </a:p>
          </p:txBody>
        </p:sp>
      </p:grpSp>
      <p:grpSp>
        <p:nvGrpSpPr>
          <p:cNvPr id="59" name="Grupo 58"/>
          <p:cNvGrpSpPr/>
          <p:nvPr/>
        </p:nvGrpSpPr>
        <p:grpSpPr>
          <a:xfrm>
            <a:off x="1878762" y="2359184"/>
            <a:ext cx="2599181" cy="1775775"/>
            <a:chOff x="605132" y="1428849"/>
            <a:chExt cx="2599181" cy="1775775"/>
          </a:xfrm>
        </p:grpSpPr>
        <p:sp>
          <p:nvSpPr>
            <p:cNvPr id="48" name="Elipse 22"/>
            <p:cNvSpPr/>
            <p:nvPr/>
          </p:nvSpPr>
          <p:spPr>
            <a:xfrm>
              <a:off x="605132" y="1428849"/>
              <a:ext cx="2599181" cy="1327995"/>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600" dirty="0">
                  <a:solidFill>
                    <a:schemeClr val="accent5">
                      <a:lumMod val="50000"/>
                    </a:schemeClr>
                  </a:solidFill>
                </a:rPr>
                <a:t> Promover estilos de vida saludable de los niños, niñas, mujeres gestantes y hogares atendidos</a:t>
              </a:r>
            </a:p>
          </p:txBody>
        </p:sp>
        <p:sp>
          <p:nvSpPr>
            <p:cNvPr id="58" name="Rectángulo redondeado 57"/>
            <p:cNvSpPr/>
            <p:nvPr/>
          </p:nvSpPr>
          <p:spPr>
            <a:xfrm>
              <a:off x="605132" y="2783224"/>
              <a:ext cx="2594055" cy="42140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rPr>
                <a:t>Cumplimiento: 100%</a:t>
              </a:r>
            </a:p>
          </p:txBody>
        </p:sp>
      </p:grpSp>
      <p:sp>
        <p:nvSpPr>
          <p:cNvPr id="60" name="Rectángulo 40"/>
          <p:cNvSpPr/>
          <p:nvPr/>
        </p:nvSpPr>
        <p:spPr>
          <a:xfrm>
            <a:off x="3866360" y="1346836"/>
            <a:ext cx="4114375" cy="8063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CO" sz="2800" b="1" dirty="0"/>
              <a:t>Bogotá te nutre</a:t>
            </a:r>
            <a:endParaRPr lang="es-ES" sz="2800" b="1" dirty="0"/>
          </a:p>
        </p:txBody>
      </p:sp>
      <p:sp>
        <p:nvSpPr>
          <p:cNvPr id="63" name="Rectángulo 62"/>
          <p:cNvSpPr/>
          <p:nvPr/>
        </p:nvSpPr>
        <p:spPr>
          <a:xfrm>
            <a:off x="0" y="160763"/>
            <a:ext cx="6246070" cy="523220"/>
          </a:xfrm>
          <a:prstGeom prst="rect">
            <a:avLst/>
          </a:prstGeom>
        </p:spPr>
        <p:txBody>
          <a:bodyPr wrap="none">
            <a:spAutoFit/>
          </a:bodyPr>
          <a:lstStyle/>
          <a:p>
            <a:pPr algn="ctr"/>
            <a:r>
              <a:rPr lang="es-ES" sz="2800" b="1" dirty="0">
                <a:solidFill>
                  <a:schemeClr val="accent5">
                    <a:lumMod val="50000"/>
                  </a:schemeClr>
                </a:solidFill>
              </a:rPr>
              <a:t>Avance plan de acción desde la inversión</a:t>
            </a:r>
          </a:p>
        </p:txBody>
      </p:sp>
      <p:cxnSp>
        <p:nvCxnSpPr>
          <p:cNvPr id="24" name="Conector recto 23"/>
          <p:cNvCxnSpPr/>
          <p:nvPr/>
        </p:nvCxnSpPr>
        <p:spPr>
          <a:xfrm>
            <a:off x="0" y="710361"/>
            <a:ext cx="5532890" cy="0"/>
          </a:xfrm>
          <a:prstGeom prst="line">
            <a:avLst/>
          </a:prstGeom>
          <a:ln w="19050" cmpd="sng">
            <a:solidFill>
              <a:srgbClr val="00647A"/>
            </a:solidFill>
          </a:ln>
          <a:effectLst/>
        </p:spPr>
        <p:style>
          <a:lnRef idx="2">
            <a:schemeClr val="accent1"/>
          </a:lnRef>
          <a:fillRef idx="0">
            <a:schemeClr val="accent1"/>
          </a:fillRef>
          <a:effectRef idx="1">
            <a:schemeClr val="accent1"/>
          </a:effectRef>
          <a:fontRef idx="minor">
            <a:schemeClr val="tx1"/>
          </a:fontRef>
        </p:style>
      </p:cxnSp>
      <p:sp>
        <p:nvSpPr>
          <p:cNvPr id="25" name="Rectángulo 24"/>
          <p:cNvSpPr/>
          <p:nvPr/>
        </p:nvSpPr>
        <p:spPr>
          <a:xfrm>
            <a:off x="1265584" y="736740"/>
            <a:ext cx="5201552" cy="400110"/>
          </a:xfrm>
          <a:prstGeom prst="rect">
            <a:avLst/>
          </a:prstGeom>
        </p:spPr>
        <p:txBody>
          <a:bodyPr wrap="none">
            <a:spAutoFit/>
          </a:bodyPr>
          <a:lstStyle/>
          <a:p>
            <a:pPr lvl="0" algn="ctr" eaLnBrk="1" fontAlgn="ctr" hangingPunct="1">
              <a:spcBef>
                <a:spcPts val="0"/>
              </a:spcBef>
              <a:spcAft>
                <a:spcPts val="0"/>
              </a:spcAft>
            </a:pPr>
            <a:r>
              <a:rPr lang="es-CO" sz="2000" b="1" dirty="0">
                <a:solidFill>
                  <a:srgbClr val="00647A"/>
                </a:solidFill>
                <a:ea typeface="+mn-ea"/>
              </a:rPr>
              <a:t>Objetivos específicos por proyecto de inversión</a:t>
            </a:r>
          </a:p>
        </p:txBody>
      </p:sp>
      <p:grpSp>
        <p:nvGrpSpPr>
          <p:cNvPr id="15" name="Grupo 14"/>
          <p:cNvGrpSpPr/>
          <p:nvPr/>
        </p:nvGrpSpPr>
        <p:grpSpPr>
          <a:xfrm>
            <a:off x="6613452" y="2358832"/>
            <a:ext cx="4125432" cy="1775775"/>
            <a:chOff x="3260809" y="2221641"/>
            <a:chExt cx="2599182" cy="1922852"/>
          </a:xfrm>
        </p:grpSpPr>
        <p:sp>
          <p:nvSpPr>
            <p:cNvPr id="16" name="Rectángulo redondeado 15"/>
            <p:cNvSpPr/>
            <p:nvPr/>
          </p:nvSpPr>
          <p:spPr>
            <a:xfrm>
              <a:off x="3265936" y="3680967"/>
              <a:ext cx="2594055" cy="46352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rPr>
                <a:t>Cumplimiento: 100%</a:t>
              </a:r>
            </a:p>
          </p:txBody>
        </p:sp>
        <p:sp>
          <p:nvSpPr>
            <p:cNvPr id="17" name="Elipse 22"/>
            <p:cNvSpPr/>
            <p:nvPr/>
          </p:nvSpPr>
          <p:spPr>
            <a:xfrm>
              <a:off x="3260809" y="2221641"/>
              <a:ext cx="2599181" cy="1450583"/>
            </a:xfrm>
            <a:prstGeom prst="roundRect">
              <a:avLst>
                <a:gd name="adj" fmla="val 11939"/>
              </a:avLst>
            </a:pr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700" dirty="0">
                  <a:solidFill>
                    <a:schemeClr val="accent5">
                      <a:lumMod val="50000"/>
                    </a:schemeClr>
                  </a:solidFill>
                </a:rPr>
                <a:t>  Suministrar apoyo alimentario a niños, niñas, mujeres gestantes y hogares identificados por la Secretaría Distrital de Integración Social en inseguridad alimentaria moderada y severa</a:t>
              </a:r>
              <a:endParaRPr lang="es-CO" sz="1700" b="1" dirty="0">
                <a:solidFill>
                  <a:schemeClr val="accent2">
                    <a:lumMod val="75000"/>
                  </a:schemeClr>
                </a:solidFill>
              </a:endParaRPr>
            </a:p>
          </p:txBody>
        </p:sp>
      </p:grpSp>
      <p:pic>
        <p:nvPicPr>
          <p:cNvPr id="18" name="Imagen 17" descr="grocerie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0764" y="1421959"/>
            <a:ext cx="691663" cy="691663"/>
          </a:xfrm>
          <a:prstGeom prst="rect">
            <a:avLst/>
          </a:prstGeom>
        </p:spPr>
      </p:pic>
      <p:sp>
        <p:nvSpPr>
          <p:cNvPr id="20" name="Rectángulo 19"/>
          <p:cNvSpPr/>
          <p:nvPr/>
        </p:nvSpPr>
        <p:spPr>
          <a:xfrm>
            <a:off x="8800861" y="346374"/>
            <a:ext cx="3396700" cy="369332"/>
          </a:xfrm>
          <a:prstGeom prst="rect">
            <a:avLst/>
          </a:prstGeom>
        </p:spPr>
        <p:txBody>
          <a:bodyPr wrap="none">
            <a:spAutoFit/>
          </a:bodyPr>
          <a:lstStyle/>
          <a:p>
            <a:pPr lvl="0" algn="ctr" eaLnBrk="1" fontAlgn="ctr" hangingPunct="1">
              <a:spcBef>
                <a:spcPts val="0"/>
              </a:spcBef>
              <a:spcAft>
                <a:spcPts val="0"/>
              </a:spcAft>
            </a:pPr>
            <a:r>
              <a:rPr lang="es-CO" b="1" dirty="0">
                <a:solidFill>
                  <a:srgbClr val="00647A"/>
                </a:solidFill>
                <a:ea typeface="+mn-ea"/>
              </a:rPr>
              <a:t> Avance Primer Trimestre de 2017</a:t>
            </a:r>
          </a:p>
        </p:txBody>
      </p:sp>
      <p:cxnSp>
        <p:nvCxnSpPr>
          <p:cNvPr id="21" name="Conector recto 20"/>
          <p:cNvCxnSpPr/>
          <p:nvPr/>
        </p:nvCxnSpPr>
        <p:spPr>
          <a:xfrm>
            <a:off x="8482682" y="655673"/>
            <a:ext cx="3719950" cy="0"/>
          </a:xfrm>
          <a:prstGeom prst="line">
            <a:avLst/>
          </a:prstGeom>
          <a:ln w="12700" cmpd="sng">
            <a:solidFill>
              <a:srgbClr val="00647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36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upo 56"/>
          <p:cNvGrpSpPr/>
          <p:nvPr/>
        </p:nvGrpSpPr>
        <p:grpSpPr>
          <a:xfrm>
            <a:off x="7082619" y="4289641"/>
            <a:ext cx="2937569" cy="1830649"/>
            <a:chOff x="6068163" y="3846229"/>
            <a:chExt cx="2561198" cy="2164479"/>
          </a:xfrm>
        </p:grpSpPr>
        <p:sp>
          <p:nvSpPr>
            <p:cNvPr id="27" name="Rectángulo redondeado 26"/>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600" dirty="0">
                  <a:solidFill>
                    <a:schemeClr val="accent5">
                      <a:lumMod val="50000"/>
                    </a:schemeClr>
                  </a:solidFill>
                </a:rPr>
                <a:t>Implementar el sistema de seguimiento y monitoreo de la PPSEV.</a:t>
              </a:r>
              <a:endParaRPr lang="es-ES" sz="1600" dirty="0">
                <a:solidFill>
                  <a:schemeClr val="accent5">
                    <a:lumMod val="50000"/>
                  </a:schemeClr>
                </a:solidFill>
              </a:endParaRPr>
            </a:p>
          </p:txBody>
        </p:sp>
        <p:sp>
          <p:nvSpPr>
            <p:cNvPr id="46" name="Rectángulo redondeado 45"/>
            <p:cNvSpPr/>
            <p:nvPr/>
          </p:nvSpPr>
          <p:spPr>
            <a:xfrm>
              <a:off x="6104186" y="5498374"/>
              <a:ext cx="2525175" cy="512334"/>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rPr>
                <a:t>Cumplimiento: 90%</a:t>
              </a:r>
            </a:p>
          </p:txBody>
        </p:sp>
      </p:grpSp>
      <p:grpSp>
        <p:nvGrpSpPr>
          <p:cNvPr id="56" name="Grupo 55"/>
          <p:cNvGrpSpPr/>
          <p:nvPr/>
        </p:nvGrpSpPr>
        <p:grpSpPr>
          <a:xfrm>
            <a:off x="1244012" y="4289641"/>
            <a:ext cx="3838353" cy="1775775"/>
            <a:chOff x="3260809" y="2221641"/>
            <a:chExt cx="2599182" cy="1922852"/>
          </a:xfrm>
        </p:grpSpPr>
        <p:sp>
          <p:nvSpPr>
            <p:cNvPr id="45" name="Rectángulo redondeado 44"/>
            <p:cNvSpPr/>
            <p:nvPr/>
          </p:nvSpPr>
          <p:spPr>
            <a:xfrm>
              <a:off x="3265936" y="3680967"/>
              <a:ext cx="2594055" cy="46352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rPr>
                <a:t>Cumplimiento: 93%</a:t>
              </a:r>
            </a:p>
          </p:txBody>
        </p:sp>
        <p:sp>
          <p:nvSpPr>
            <p:cNvPr id="52" name="Elipse 22"/>
            <p:cNvSpPr/>
            <p:nvPr/>
          </p:nvSpPr>
          <p:spPr>
            <a:xfrm>
              <a:off x="3260809" y="2221641"/>
              <a:ext cx="2599181" cy="1450583"/>
            </a:xfrm>
            <a:prstGeom prst="roundRect">
              <a:avLst>
                <a:gd name="adj" fmla="val 11939"/>
              </a:avLst>
            </a:pr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700" dirty="0">
                  <a:solidFill>
                    <a:schemeClr val="accent5">
                      <a:lumMod val="50000"/>
                    </a:schemeClr>
                  </a:solidFill>
                </a:rPr>
                <a:t> Promover la implementación de acciones intersectoriales en el marco de la PPSEV, que brinden respuestas efectivas e integrales para las personas</a:t>
              </a:r>
              <a:endParaRPr lang="es-CO" sz="1700" b="1" dirty="0">
                <a:solidFill>
                  <a:schemeClr val="accent2">
                    <a:lumMod val="75000"/>
                  </a:schemeClr>
                </a:solidFill>
              </a:endParaRPr>
            </a:p>
          </p:txBody>
        </p:sp>
      </p:grpSp>
      <p:grpSp>
        <p:nvGrpSpPr>
          <p:cNvPr id="59" name="Grupo 58"/>
          <p:cNvGrpSpPr/>
          <p:nvPr/>
        </p:nvGrpSpPr>
        <p:grpSpPr>
          <a:xfrm>
            <a:off x="1244012" y="2359184"/>
            <a:ext cx="3838353" cy="1775775"/>
            <a:chOff x="605132" y="1428849"/>
            <a:chExt cx="2599181" cy="1775775"/>
          </a:xfrm>
        </p:grpSpPr>
        <p:sp>
          <p:nvSpPr>
            <p:cNvPr id="48" name="Elipse 22"/>
            <p:cNvSpPr/>
            <p:nvPr/>
          </p:nvSpPr>
          <p:spPr>
            <a:xfrm>
              <a:off x="605132" y="1428849"/>
              <a:ext cx="2599181" cy="1327995"/>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600" dirty="0">
                  <a:solidFill>
                    <a:schemeClr val="accent5">
                      <a:lumMod val="50000"/>
                    </a:schemeClr>
                  </a:solidFill>
                </a:rPr>
                <a:t> Fortalecer con una atención integral, cualificada y desde la perspectiva de enfoque diferencial, los servicios sociales de la SDIS que dignifiquen el proyecto de vida de las personas mayores. </a:t>
              </a:r>
            </a:p>
          </p:txBody>
        </p:sp>
        <p:sp>
          <p:nvSpPr>
            <p:cNvPr id="58" name="Rectángulo redondeado 57"/>
            <p:cNvSpPr/>
            <p:nvPr/>
          </p:nvSpPr>
          <p:spPr>
            <a:xfrm>
              <a:off x="605132" y="2783224"/>
              <a:ext cx="2594055" cy="42140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rPr>
                <a:t>Cumplimiento: 54%</a:t>
              </a:r>
            </a:p>
          </p:txBody>
        </p:sp>
      </p:grpSp>
      <p:sp>
        <p:nvSpPr>
          <p:cNvPr id="60" name="Rectángulo 40"/>
          <p:cNvSpPr/>
          <p:nvPr/>
        </p:nvSpPr>
        <p:spPr>
          <a:xfrm>
            <a:off x="3866360" y="1346836"/>
            <a:ext cx="4114375" cy="8063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CO" sz="2800" b="1" dirty="0"/>
              <a:t>Envejecimiento digno, activo y feliz</a:t>
            </a:r>
            <a:endParaRPr lang="es-ES" sz="2800" b="1" dirty="0"/>
          </a:p>
        </p:txBody>
      </p:sp>
      <p:sp>
        <p:nvSpPr>
          <p:cNvPr id="63" name="Rectángulo 62"/>
          <p:cNvSpPr/>
          <p:nvPr/>
        </p:nvSpPr>
        <p:spPr>
          <a:xfrm>
            <a:off x="0" y="160763"/>
            <a:ext cx="6246070" cy="523220"/>
          </a:xfrm>
          <a:prstGeom prst="rect">
            <a:avLst/>
          </a:prstGeom>
        </p:spPr>
        <p:txBody>
          <a:bodyPr wrap="none">
            <a:spAutoFit/>
          </a:bodyPr>
          <a:lstStyle/>
          <a:p>
            <a:pPr algn="ctr"/>
            <a:r>
              <a:rPr lang="es-ES" sz="2800" b="1" dirty="0">
                <a:solidFill>
                  <a:schemeClr val="accent5">
                    <a:lumMod val="50000"/>
                  </a:schemeClr>
                </a:solidFill>
              </a:rPr>
              <a:t>Avance plan de acción desde la inversión</a:t>
            </a:r>
          </a:p>
        </p:txBody>
      </p:sp>
      <p:cxnSp>
        <p:nvCxnSpPr>
          <p:cNvPr id="24" name="Conector recto 23"/>
          <p:cNvCxnSpPr/>
          <p:nvPr/>
        </p:nvCxnSpPr>
        <p:spPr>
          <a:xfrm>
            <a:off x="0" y="710361"/>
            <a:ext cx="5532890" cy="0"/>
          </a:xfrm>
          <a:prstGeom prst="line">
            <a:avLst/>
          </a:prstGeom>
          <a:ln w="19050" cmpd="sng">
            <a:solidFill>
              <a:srgbClr val="00647A"/>
            </a:solidFill>
          </a:ln>
          <a:effectLst/>
        </p:spPr>
        <p:style>
          <a:lnRef idx="2">
            <a:schemeClr val="accent1"/>
          </a:lnRef>
          <a:fillRef idx="0">
            <a:schemeClr val="accent1"/>
          </a:fillRef>
          <a:effectRef idx="1">
            <a:schemeClr val="accent1"/>
          </a:effectRef>
          <a:fontRef idx="minor">
            <a:schemeClr val="tx1"/>
          </a:fontRef>
        </p:style>
      </p:cxnSp>
      <p:sp>
        <p:nvSpPr>
          <p:cNvPr id="25" name="Rectángulo 24"/>
          <p:cNvSpPr/>
          <p:nvPr/>
        </p:nvSpPr>
        <p:spPr>
          <a:xfrm>
            <a:off x="1265584" y="736740"/>
            <a:ext cx="5201552" cy="400110"/>
          </a:xfrm>
          <a:prstGeom prst="rect">
            <a:avLst/>
          </a:prstGeom>
        </p:spPr>
        <p:txBody>
          <a:bodyPr wrap="none">
            <a:spAutoFit/>
          </a:bodyPr>
          <a:lstStyle/>
          <a:p>
            <a:pPr lvl="0" algn="ctr" eaLnBrk="1" fontAlgn="ctr" hangingPunct="1">
              <a:spcBef>
                <a:spcPts val="0"/>
              </a:spcBef>
              <a:spcAft>
                <a:spcPts val="0"/>
              </a:spcAft>
            </a:pPr>
            <a:r>
              <a:rPr lang="es-CO" sz="2000" b="1" dirty="0">
                <a:solidFill>
                  <a:srgbClr val="00647A"/>
                </a:solidFill>
                <a:ea typeface="+mn-ea"/>
              </a:rPr>
              <a:t>Objetivos específicos por proyecto de inversión</a:t>
            </a:r>
          </a:p>
        </p:txBody>
      </p:sp>
      <p:grpSp>
        <p:nvGrpSpPr>
          <p:cNvPr id="15" name="Grupo 14"/>
          <p:cNvGrpSpPr/>
          <p:nvPr/>
        </p:nvGrpSpPr>
        <p:grpSpPr>
          <a:xfrm>
            <a:off x="6613452" y="2358832"/>
            <a:ext cx="4051004" cy="1775775"/>
            <a:chOff x="3260809" y="2221641"/>
            <a:chExt cx="2599182" cy="1922852"/>
          </a:xfrm>
        </p:grpSpPr>
        <p:sp>
          <p:nvSpPr>
            <p:cNvPr id="16" name="Rectángulo redondeado 15"/>
            <p:cNvSpPr/>
            <p:nvPr/>
          </p:nvSpPr>
          <p:spPr>
            <a:xfrm>
              <a:off x="3265936" y="3680967"/>
              <a:ext cx="2594055" cy="46352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rPr>
                <a:t>Cumplimiento: No se programó</a:t>
              </a:r>
            </a:p>
          </p:txBody>
        </p:sp>
        <p:sp>
          <p:nvSpPr>
            <p:cNvPr id="17" name="Elipse 22"/>
            <p:cNvSpPr/>
            <p:nvPr/>
          </p:nvSpPr>
          <p:spPr>
            <a:xfrm>
              <a:off x="3260809" y="2221641"/>
              <a:ext cx="2599181" cy="1450583"/>
            </a:xfrm>
            <a:prstGeom prst="roundRect">
              <a:avLst>
                <a:gd name="adj" fmla="val 11939"/>
              </a:avLst>
            </a:pr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700" dirty="0">
                  <a:solidFill>
                    <a:schemeClr val="accent5">
                      <a:lumMod val="50000"/>
                    </a:schemeClr>
                  </a:solidFill>
                </a:rPr>
                <a:t>  Generar e implementar acciones que permitan informar, cualificar a la población en general y apoyar a las personas mayores y las redes familiares, respecto a su autocuidado y labor de cuidado</a:t>
              </a:r>
              <a:endParaRPr lang="es-CO" sz="1700" b="1" dirty="0">
                <a:solidFill>
                  <a:schemeClr val="accent2">
                    <a:lumMod val="75000"/>
                  </a:schemeClr>
                </a:solidFill>
              </a:endParaRPr>
            </a:p>
          </p:txBody>
        </p:sp>
      </p:grpSp>
      <p:sp>
        <p:nvSpPr>
          <p:cNvPr id="18" name="Elipse 17"/>
          <p:cNvSpPr/>
          <p:nvPr/>
        </p:nvSpPr>
        <p:spPr>
          <a:xfrm>
            <a:off x="7580073" y="1155482"/>
            <a:ext cx="1191781" cy="118208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2800" b="1"/>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4753" y="1346836"/>
            <a:ext cx="760694" cy="760694"/>
          </a:xfrm>
          <a:prstGeom prst="rect">
            <a:avLst/>
          </a:prstGeom>
        </p:spPr>
      </p:pic>
      <p:sp>
        <p:nvSpPr>
          <p:cNvPr id="20" name="Rectángulo 19"/>
          <p:cNvSpPr/>
          <p:nvPr/>
        </p:nvSpPr>
        <p:spPr>
          <a:xfrm>
            <a:off x="8800861" y="346374"/>
            <a:ext cx="3396700" cy="369332"/>
          </a:xfrm>
          <a:prstGeom prst="rect">
            <a:avLst/>
          </a:prstGeom>
        </p:spPr>
        <p:txBody>
          <a:bodyPr wrap="none">
            <a:spAutoFit/>
          </a:bodyPr>
          <a:lstStyle/>
          <a:p>
            <a:pPr lvl="0" algn="ctr" eaLnBrk="1" fontAlgn="ctr" hangingPunct="1">
              <a:spcBef>
                <a:spcPts val="0"/>
              </a:spcBef>
              <a:spcAft>
                <a:spcPts val="0"/>
              </a:spcAft>
            </a:pPr>
            <a:r>
              <a:rPr lang="es-CO" b="1" dirty="0">
                <a:solidFill>
                  <a:srgbClr val="00647A"/>
                </a:solidFill>
                <a:ea typeface="+mn-ea"/>
              </a:rPr>
              <a:t> Avance Primer Trimestre de 2017</a:t>
            </a:r>
          </a:p>
        </p:txBody>
      </p:sp>
      <p:cxnSp>
        <p:nvCxnSpPr>
          <p:cNvPr id="21" name="Conector recto 20"/>
          <p:cNvCxnSpPr/>
          <p:nvPr/>
        </p:nvCxnSpPr>
        <p:spPr>
          <a:xfrm>
            <a:off x="8482682" y="655673"/>
            <a:ext cx="3719950" cy="0"/>
          </a:xfrm>
          <a:prstGeom prst="line">
            <a:avLst/>
          </a:prstGeom>
          <a:ln w="12700" cmpd="sng">
            <a:solidFill>
              <a:srgbClr val="00647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586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upo 56"/>
          <p:cNvGrpSpPr/>
          <p:nvPr/>
        </p:nvGrpSpPr>
        <p:grpSpPr>
          <a:xfrm>
            <a:off x="6756324" y="4289641"/>
            <a:ext cx="3167167" cy="1830649"/>
            <a:chOff x="6068163" y="3846229"/>
            <a:chExt cx="2561198" cy="2164479"/>
          </a:xfrm>
        </p:grpSpPr>
        <p:sp>
          <p:nvSpPr>
            <p:cNvPr id="27" name="Rectángulo redondeado 26"/>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600" dirty="0">
                  <a:solidFill>
                    <a:schemeClr val="accent5">
                      <a:lumMod val="50000"/>
                    </a:schemeClr>
                  </a:solidFill>
                </a:rPr>
                <a:t>Desarrollar una escuela itinerante que permita la transformación de imaginarios, representaciones sociales y  percepciones segregacionistas y discriminatorias.</a:t>
              </a:r>
              <a:endParaRPr lang="es-ES" sz="1600" dirty="0">
                <a:solidFill>
                  <a:schemeClr val="accent5">
                    <a:lumMod val="50000"/>
                  </a:schemeClr>
                </a:solidFill>
              </a:endParaRPr>
            </a:p>
          </p:txBody>
        </p:sp>
        <p:sp>
          <p:nvSpPr>
            <p:cNvPr id="46" name="Rectángulo redondeado 45"/>
            <p:cNvSpPr/>
            <p:nvPr/>
          </p:nvSpPr>
          <p:spPr>
            <a:xfrm>
              <a:off x="6104186" y="5498374"/>
              <a:ext cx="2525175" cy="512334"/>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rPr>
                <a:t>Cumplimiento: 100%</a:t>
              </a:r>
            </a:p>
          </p:txBody>
        </p:sp>
      </p:grpSp>
      <p:grpSp>
        <p:nvGrpSpPr>
          <p:cNvPr id="56" name="Grupo 55"/>
          <p:cNvGrpSpPr/>
          <p:nvPr/>
        </p:nvGrpSpPr>
        <p:grpSpPr>
          <a:xfrm>
            <a:off x="2955854" y="4344515"/>
            <a:ext cx="2732565" cy="1775775"/>
            <a:chOff x="3260809" y="2221641"/>
            <a:chExt cx="2599182" cy="1922852"/>
          </a:xfrm>
        </p:grpSpPr>
        <p:sp>
          <p:nvSpPr>
            <p:cNvPr id="45" name="Rectángulo redondeado 44"/>
            <p:cNvSpPr/>
            <p:nvPr/>
          </p:nvSpPr>
          <p:spPr>
            <a:xfrm>
              <a:off x="3265936" y="3680967"/>
              <a:ext cx="2594055" cy="46352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rPr>
                <a:t>Cumplimiento: 100%</a:t>
              </a:r>
            </a:p>
          </p:txBody>
        </p:sp>
        <p:sp>
          <p:nvSpPr>
            <p:cNvPr id="52" name="Elipse 22"/>
            <p:cNvSpPr/>
            <p:nvPr/>
          </p:nvSpPr>
          <p:spPr>
            <a:xfrm>
              <a:off x="3260809" y="2221641"/>
              <a:ext cx="2599181" cy="1450583"/>
            </a:xfrm>
            <a:prstGeom prst="roundRect">
              <a:avLst>
                <a:gd name="adj" fmla="val 11939"/>
              </a:avLst>
            </a:pr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700" dirty="0">
                  <a:solidFill>
                    <a:schemeClr val="accent5">
                      <a:lumMod val="50000"/>
                    </a:schemeClr>
                  </a:solidFill>
                </a:rPr>
                <a:t> Gestionar alianzas públicas y privadas hacía el desarrollo de capacidades, potencialidades y habilidades</a:t>
              </a:r>
              <a:endParaRPr lang="es-CO" sz="1700" b="1" dirty="0">
                <a:solidFill>
                  <a:schemeClr val="accent2">
                    <a:lumMod val="75000"/>
                  </a:schemeClr>
                </a:solidFill>
              </a:endParaRPr>
            </a:p>
          </p:txBody>
        </p:sp>
      </p:grpSp>
      <p:grpSp>
        <p:nvGrpSpPr>
          <p:cNvPr id="59" name="Grupo 58"/>
          <p:cNvGrpSpPr/>
          <p:nvPr/>
        </p:nvGrpSpPr>
        <p:grpSpPr>
          <a:xfrm>
            <a:off x="1244012" y="2359184"/>
            <a:ext cx="3009011" cy="1775775"/>
            <a:chOff x="605132" y="1428849"/>
            <a:chExt cx="2599181" cy="1775775"/>
          </a:xfrm>
        </p:grpSpPr>
        <p:sp>
          <p:nvSpPr>
            <p:cNvPr id="48" name="Elipse 22"/>
            <p:cNvSpPr/>
            <p:nvPr/>
          </p:nvSpPr>
          <p:spPr>
            <a:xfrm>
              <a:off x="605132" y="1428849"/>
              <a:ext cx="2599181" cy="1327995"/>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600" dirty="0">
                  <a:solidFill>
                    <a:schemeClr val="accent5">
                      <a:lumMod val="50000"/>
                    </a:schemeClr>
                  </a:solidFill>
                </a:rPr>
                <a:t>Fomentar el respeto y la construcción de nuevas subjetividades desde la diversidad de orientaciones sexuales e identidades de género</a:t>
              </a:r>
            </a:p>
          </p:txBody>
        </p:sp>
        <p:sp>
          <p:nvSpPr>
            <p:cNvPr id="58" name="Rectángulo redondeado 57"/>
            <p:cNvSpPr/>
            <p:nvPr/>
          </p:nvSpPr>
          <p:spPr>
            <a:xfrm>
              <a:off x="605132" y="2783224"/>
              <a:ext cx="2594055" cy="42140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rPr>
                <a:t>Cumplimiento: 100%</a:t>
              </a:r>
            </a:p>
          </p:txBody>
        </p:sp>
      </p:grpSp>
      <p:sp>
        <p:nvSpPr>
          <p:cNvPr id="60" name="Rectángulo 40"/>
          <p:cNvSpPr/>
          <p:nvPr/>
        </p:nvSpPr>
        <p:spPr>
          <a:xfrm>
            <a:off x="3866360" y="1346836"/>
            <a:ext cx="4114375" cy="8063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CO" sz="2800" b="1" dirty="0"/>
              <a:t>Distrito diverso</a:t>
            </a:r>
            <a:endParaRPr lang="es-ES" sz="2800" b="1" dirty="0"/>
          </a:p>
        </p:txBody>
      </p:sp>
      <p:sp>
        <p:nvSpPr>
          <p:cNvPr id="63" name="Rectángulo 62"/>
          <p:cNvSpPr/>
          <p:nvPr/>
        </p:nvSpPr>
        <p:spPr>
          <a:xfrm>
            <a:off x="0" y="160763"/>
            <a:ext cx="6246070" cy="523220"/>
          </a:xfrm>
          <a:prstGeom prst="rect">
            <a:avLst/>
          </a:prstGeom>
        </p:spPr>
        <p:txBody>
          <a:bodyPr wrap="none">
            <a:spAutoFit/>
          </a:bodyPr>
          <a:lstStyle/>
          <a:p>
            <a:pPr algn="ctr"/>
            <a:r>
              <a:rPr lang="es-ES" sz="2800" b="1" dirty="0">
                <a:solidFill>
                  <a:schemeClr val="accent5">
                    <a:lumMod val="50000"/>
                  </a:schemeClr>
                </a:solidFill>
              </a:rPr>
              <a:t>Avance plan de acción desde la inversión</a:t>
            </a:r>
          </a:p>
        </p:txBody>
      </p:sp>
      <p:cxnSp>
        <p:nvCxnSpPr>
          <p:cNvPr id="24" name="Conector recto 23"/>
          <p:cNvCxnSpPr/>
          <p:nvPr/>
        </p:nvCxnSpPr>
        <p:spPr>
          <a:xfrm>
            <a:off x="0" y="710361"/>
            <a:ext cx="5532890" cy="0"/>
          </a:xfrm>
          <a:prstGeom prst="line">
            <a:avLst/>
          </a:prstGeom>
          <a:ln w="19050" cmpd="sng">
            <a:solidFill>
              <a:srgbClr val="00647A"/>
            </a:solidFill>
          </a:ln>
          <a:effectLst/>
        </p:spPr>
        <p:style>
          <a:lnRef idx="2">
            <a:schemeClr val="accent1"/>
          </a:lnRef>
          <a:fillRef idx="0">
            <a:schemeClr val="accent1"/>
          </a:fillRef>
          <a:effectRef idx="1">
            <a:schemeClr val="accent1"/>
          </a:effectRef>
          <a:fontRef idx="minor">
            <a:schemeClr val="tx1"/>
          </a:fontRef>
        </p:style>
      </p:cxnSp>
      <p:sp>
        <p:nvSpPr>
          <p:cNvPr id="25" name="Rectángulo 24"/>
          <p:cNvSpPr/>
          <p:nvPr/>
        </p:nvSpPr>
        <p:spPr>
          <a:xfrm>
            <a:off x="1265584" y="736740"/>
            <a:ext cx="5201552" cy="400110"/>
          </a:xfrm>
          <a:prstGeom prst="rect">
            <a:avLst/>
          </a:prstGeom>
        </p:spPr>
        <p:txBody>
          <a:bodyPr wrap="none">
            <a:spAutoFit/>
          </a:bodyPr>
          <a:lstStyle/>
          <a:p>
            <a:pPr lvl="0" algn="ctr" eaLnBrk="1" fontAlgn="ctr" hangingPunct="1">
              <a:spcBef>
                <a:spcPts val="0"/>
              </a:spcBef>
              <a:spcAft>
                <a:spcPts val="0"/>
              </a:spcAft>
            </a:pPr>
            <a:r>
              <a:rPr lang="es-CO" sz="2000" b="1" dirty="0">
                <a:solidFill>
                  <a:srgbClr val="00647A"/>
                </a:solidFill>
                <a:ea typeface="+mn-ea"/>
              </a:rPr>
              <a:t>Objetivos específicos por proyecto de inversión</a:t>
            </a:r>
          </a:p>
        </p:txBody>
      </p:sp>
      <p:grpSp>
        <p:nvGrpSpPr>
          <p:cNvPr id="15" name="Grupo 14"/>
          <p:cNvGrpSpPr/>
          <p:nvPr/>
        </p:nvGrpSpPr>
        <p:grpSpPr>
          <a:xfrm>
            <a:off x="4859080" y="2352883"/>
            <a:ext cx="2998381" cy="1775775"/>
            <a:chOff x="3260809" y="2221641"/>
            <a:chExt cx="2599182" cy="1922852"/>
          </a:xfrm>
        </p:grpSpPr>
        <p:sp>
          <p:nvSpPr>
            <p:cNvPr id="16" name="Rectángulo redondeado 15"/>
            <p:cNvSpPr/>
            <p:nvPr/>
          </p:nvSpPr>
          <p:spPr>
            <a:xfrm>
              <a:off x="3265936" y="3680967"/>
              <a:ext cx="2594055" cy="46352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rPr>
                <a:t>Cumplimiento: 100%</a:t>
              </a:r>
            </a:p>
          </p:txBody>
        </p:sp>
        <p:sp>
          <p:nvSpPr>
            <p:cNvPr id="17" name="Elipse 22"/>
            <p:cNvSpPr/>
            <p:nvPr/>
          </p:nvSpPr>
          <p:spPr>
            <a:xfrm>
              <a:off x="3260809" y="2221641"/>
              <a:ext cx="2599181" cy="1450583"/>
            </a:xfrm>
            <a:prstGeom prst="roundRect">
              <a:avLst>
                <a:gd name="adj" fmla="val 11939"/>
              </a:avLst>
            </a:pr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700" dirty="0">
                  <a:solidFill>
                    <a:schemeClr val="accent5">
                      <a:lumMod val="50000"/>
                    </a:schemeClr>
                  </a:solidFill>
                </a:rPr>
                <a:t>Desarrollar una estrategia </a:t>
              </a:r>
              <a:r>
                <a:rPr lang="es-CO" sz="1700" dirty="0" err="1">
                  <a:solidFill>
                    <a:schemeClr val="accent5">
                      <a:lumMod val="50000"/>
                    </a:schemeClr>
                  </a:solidFill>
                </a:rPr>
                <a:t>intrainstitucional</a:t>
              </a:r>
              <a:r>
                <a:rPr lang="es-CO" sz="1700" dirty="0">
                  <a:solidFill>
                    <a:schemeClr val="accent5">
                      <a:lumMod val="50000"/>
                    </a:schemeClr>
                  </a:solidFill>
                </a:rPr>
                <a:t>  de formación en atención diferencial por orientación  sexual e identidad de género.</a:t>
              </a:r>
              <a:endParaRPr lang="es-CO" sz="1700" b="1" dirty="0">
                <a:solidFill>
                  <a:schemeClr val="accent2">
                    <a:lumMod val="75000"/>
                  </a:schemeClr>
                </a:solidFill>
              </a:endParaRPr>
            </a:p>
          </p:txBody>
        </p:sp>
      </p:grpSp>
      <p:grpSp>
        <p:nvGrpSpPr>
          <p:cNvPr id="18" name="Grupo 17"/>
          <p:cNvGrpSpPr/>
          <p:nvPr/>
        </p:nvGrpSpPr>
        <p:grpSpPr>
          <a:xfrm>
            <a:off x="8475365" y="2298009"/>
            <a:ext cx="2937569" cy="1830649"/>
            <a:chOff x="6068163" y="3846229"/>
            <a:chExt cx="2561198" cy="2164479"/>
          </a:xfrm>
        </p:grpSpPr>
        <p:sp>
          <p:nvSpPr>
            <p:cNvPr id="19" name="Rectángulo redondeado 18"/>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600" dirty="0">
                  <a:solidFill>
                    <a:schemeClr val="accent5">
                      <a:lumMod val="50000"/>
                    </a:schemeClr>
                  </a:solidFill>
                </a:rPr>
                <a:t>Prestar el servicio de atención integral a personas LGBTI sus familias y redes de apoyo, a partir de respuestas flexibles y diferenciales</a:t>
              </a:r>
              <a:endParaRPr lang="es-ES" sz="1600" dirty="0">
                <a:solidFill>
                  <a:schemeClr val="accent5">
                    <a:lumMod val="50000"/>
                  </a:schemeClr>
                </a:solidFill>
              </a:endParaRPr>
            </a:p>
          </p:txBody>
        </p:sp>
        <p:sp>
          <p:nvSpPr>
            <p:cNvPr id="20" name="Rectángulo redondeado 19"/>
            <p:cNvSpPr/>
            <p:nvPr/>
          </p:nvSpPr>
          <p:spPr>
            <a:xfrm>
              <a:off x="6104186" y="5498374"/>
              <a:ext cx="2525175" cy="512334"/>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rPr>
                <a:t>Cumplimiento: 100%</a:t>
              </a:r>
            </a:p>
          </p:txBody>
        </p:sp>
      </p:grpSp>
      <p:sp>
        <p:nvSpPr>
          <p:cNvPr id="21" name="Elipse 20"/>
          <p:cNvSpPr/>
          <p:nvPr/>
        </p:nvSpPr>
        <p:spPr>
          <a:xfrm>
            <a:off x="7569440" y="1155482"/>
            <a:ext cx="1191781" cy="118208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2800" b="1"/>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5467" y="1326661"/>
            <a:ext cx="839725" cy="839725"/>
          </a:xfrm>
          <a:prstGeom prst="rect">
            <a:avLst/>
          </a:prstGeom>
        </p:spPr>
      </p:pic>
      <p:sp>
        <p:nvSpPr>
          <p:cNvPr id="23" name="Rectángulo 22"/>
          <p:cNvSpPr/>
          <p:nvPr/>
        </p:nvSpPr>
        <p:spPr>
          <a:xfrm>
            <a:off x="8800861" y="346374"/>
            <a:ext cx="3396700" cy="369332"/>
          </a:xfrm>
          <a:prstGeom prst="rect">
            <a:avLst/>
          </a:prstGeom>
        </p:spPr>
        <p:txBody>
          <a:bodyPr wrap="none">
            <a:spAutoFit/>
          </a:bodyPr>
          <a:lstStyle/>
          <a:p>
            <a:pPr lvl="0" algn="ctr" eaLnBrk="1" fontAlgn="ctr" hangingPunct="1">
              <a:spcBef>
                <a:spcPts val="0"/>
              </a:spcBef>
              <a:spcAft>
                <a:spcPts val="0"/>
              </a:spcAft>
            </a:pPr>
            <a:r>
              <a:rPr lang="es-CO" b="1" dirty="0">
                <a:solidFill>
                  <a:srgbClr val="00647A"/>
                </a:solidFill>
                <a:ea typeface="+mn-ea"/>
              </a:rPr>
              <a:t> Avance Primer Trimestre de 2017</a:t>
            </a:r>
          </a:p>
        </p:txBody>
      </p:sp>
      <p:cxnSp>
        <p:nvCxnSpPr>
          <p:cNvPr id="26" name="Conector recto 25"/>
          <p:cNvCxnSpPr/>
          <p:nvPr/>
        </p:nvCxnSpPr>
        <p:spPr>
          <a:xfrm>
            <a:off x="8482682" y="655673"/>
            <a:ext cx="3719950" cy="0"/>
          </a:xfrm>
          <a:prstGeom prst="line">
            <a:avLst/>
          </a:prstGeom>
          <a:ln w="12700" cmpd="sng">
            <a:solidFill>
              <a:srgbClr val="00647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4094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upo 56"/>
          <p:cNvGrpSpPr/>
          <p:nvPr/>
        </p:nvGrpSpPr>
        <p:grpSpPr>
          <a:xfrm>
            <a:off x="6756324" y="4289641"/>
            <a:ext cx="3167167" cy="1830649"/>
            <a:chOff x="6068163" y="3846229"/>
            <a:chExt cx="2561198" cy="2164479"/>
          </a:xfrm>
        </p:grpSpPr>
        <p:sp>
          <p:nvSpPr>
            <p:cNvPr id="27" name="Rectángulo redondeado 26"/>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600" dirty="0">
                  <a:solidFill>
                    <a:schemeClr val="accent5">
                      <a:lumMod val="50000"/>
                    </a:schemeClr>
                  </a:solidFill>
                </a:rPr>
                <a:t>Realizar las acciones necesarias a los equipamientos sociales que permitan gestionar el saneamiento jurídico, urbanístico y de construcción</a:t>
              </a:r>
              <a:endParaRPr lang="es-ES" sz="1600" dirty="0">
                <a:solidFill>
                  <a:schemeClr val="accent5">
                    <a:lumMod val="50000"/>
                  </a:schemeClr>
                </a:solidFill>
              </a:endParaRPr>
            </a:p>
          </p:txBody>
        </p:sp>
        <p:sp>
          <p:nvSpPr>
            <p:cNvPr id="46" name="Rectángulo redondeado 45"/>
            <p:cNvSpPr/>
            <p:nvPr/>
          </p:nvSpPr>
          <p:spPr>
            <a:xfrm>
              <a:off x="6104186" y="5498374"/>
              <a:ext cx="2525175" cy="512334"/>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rPr>
                <a:t>Cumplimiento: 21%</a:t>
              </a:r>
            </a:p>
          </p:txBody>
        </p:sp>
      </p:grpSp>
      <p:grpSp>
        <p:nvGrpSpPr>
          <p:cNvPr id="56" name="Grupo 55"/>
          <p:cNvGrpSpPr/>
          <p:nvPr/>
        </p:nvGrpSpPr>
        <p:grpSpPr>
          <a:xfrm>
            <a:off x="2083982" y="4344515"/>
            <a:ext cx="3604438" cy="1775775"/>
            <a:chOff x="3260809" y="2221641"/>
            <a:chExt cx="2599182" cy="1922852"/>
          </a:xfrm>
        </p:grpSpPr>
        <p:sp>
          <p:nvSpPr>
            <p:cNvPr id="45" name="Rectángulo redondeado 44"/>
            <p:cNvSpPr/>
            <p:nvPr/>
          </p:nvSpPr>
          <p:spPr>
            <a:xfrm>
              <a:off x="3265936" y="3680967"/>
              <a:ext cx="2594055" cy="46352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rPr>
                <a:t>Cumplimiento: 75%</a:t>
              </a:r>
            </a:p>
          </p:txBody>
        </p:sp>
        <p:sp>
          <p:nvSpPr>
            <p:cNvPr id="52" name="Elipse 22"/>
            <p:cNvSpPr/>
            <p:nvPr/>
          </p:nvSpPr>
          <p:spPr>
            <a:xfrm>
              <a:off x="3260809" y="2221641"/>
              <a:ext cx="2599181" cy="1450583"/>
            </a:xfrm>
            <a:prstGeom prst="roundRect">
              <a:avLst>
                <a:gd name="adj" fmla="val 11939"/>
              </a:avLst>
            </a:pr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700" dirty="0">
                  <a:solidFill>
                    <a:schemeClr val="accent5">
                      <a:lumMod val="50000"/>
                    </a:schemeClr>
                  </a:solidFill>
                </a:rPr>
                <a:t> Gestionar la consecución y contratación  de infraestructura adecuada para la prestación de los servicios sociales, en cumplimiento de la </a:t>
              </a:r>
              <a:r>
                <a:rPr lang="es-CO" sz="1700" dirty="0" err="1">
                  <a:solidFill>
                    <a:schemeClr val="accent5">
                      <a:lumMod val="50000"/>
                    </a:schemeClr>
                  </a:solidFill>
                </a:rPr>
                <a:t>misionalidad</a:t>
              </a:r>
              <a:r>
                <a:rPr lang="es-CO" sz="1700" dirty="0">
                  <a:solidFill>
                    <a:schemeClr val="accent5">
                      <a:lumMod val="50000"/>
                    </a:schemeClr>
                  </a:solidFill>
                </a:rPr>
                <a:t> de la SDIS</a:t>
              </a:r>
              <a:endParaRPr lang="es-CO" sz="1700" b="1" dirty="0">
                <a:solidFill>
                  <a:schemeClr val="accent2">
                    <a:lumMod val="75000"/>
                  </a:schemeClr>
                </a:solidFill>
              </a:endParaRPr>
            </a:p>
          </p:txBody>
        </p:sp>
      </p:grpSp>
      <p:grpSp>
        <p:nvGrpSpPr>
          <p:cNvPr id="59" name="Grupo 58"/>
          <p:cNvGrpSpPr/>
          <p:nvPr/>
        </p:nvGrpSpPr>
        <p:grpSpPr>
          <a:xfrm>
            <a:off x="1244012" y="2359184"/>
            <a:ext cx="3009011" cy="1775775"/>
            <a:chOff x="605132" y="1428849"/>
            <a:chExt cx="2599181" cy="1775775"/>
          </a:xfrm>
        </p:grpSpPr>
        <p:sp>
          <p:nvSpPr>
            <p:cNvPr id="48" name="Elipse 22"/>
            <p:cNvSpPr/>
            <p:nvPr/>
          </p:nvSpPr>
          <p:spPr>
            <a:xfrm>
              <a:off x="605132" y="1428849"/>
              <a:ext cx="2599181" cy="1327995"/>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600" dirty="0">
                  <a:solidFill>
                    <a:schemeClr val="accent5">
                      <a:lumMod val="50000"/>
                    </a:schemeClr>
                  </a:solidFill>
                </a:rPr>
                <a:t>Construir espacios de integración social que garanticen la prestación de los servicios sociales</a:t>
              </a:r>
            </a:p>
          </p:txBody>
        </p:sp>
        <p:sp>
          <p:nvSpPr>
            <p:cNvPr id="58" name="Rectángulo redondeado 57"/>
            <p:cNvSpPr/>
            <p:nvPr/>
          </p:nvSpPr>
          <p:spPr>
            <a:xfrm>
              <a:off x="605132" y="2783224"/>
              <a:ext cx="2594055" cy="42140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rPr>
                <a:t>Cumplimiento: 57%</a:t>
              </a:r>
            </a:p>
          </p:txBody>
        </p:sp>
      </p:grpSp>
      <p:sp>
        <p:nvSpPr>
          <p:cNvPr id="60" name="Rectángulo 40"/>
          <p:cNvSpPr/>
          <p:nvPr/>
        </p:nvSpPr>
        <p:spPr>
          <a:xfrm>
            <a:off x="3866360" y="1346836"/>
            <a:ext cx="4114375" cy="8063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CO" sz="2800" b="1" dirty="0"/>
              <a:t>Espacios de integración social</a:t>
            </a:r>
            <a:endParaRPr lang="es-ES" sz="2800" b="1" dirty="0"/>
          </a:p>
        </p:txBody>
      </p:sp>
      <p:sp>
        <p:nvSpPr>
          <p:cNvPr id="63" name="Rectángulo 62"/>
          <p:cNvSpPr/>
          <p:nvPr/>
        </p:nvSpPr>
        <p:spPr>
          <a:xfrm>
            <a:off x="0" y="160763"/>
            <a:ext cx="6246070" cy="523220"/>
          </a:xfrm>
          <a:prstGeom prst="rect">
            <a:avLst/>
          </a:prstGeom>
        </p:spPr>
        <p:txBody>
          <a:bodyPr wrap="none">
            <a:spAutoFit/>
          </a:bodyPr>
          <a:lstStyle/>
          <a:p>
            <a:pPr algn="ctr"/>
            <a:r>
              <a:rPr lang="es-ES" sz="2800" b="1" dirty="0">
                <a:solidFill>
                  <a:schemeClr val="accent5">
                    <a:lumMod val="50000"/>
                  </a:schemeClr>
                </a:solidFill>
              </a:rPr>
              <a:t>Avance plan de acción desde la inversión</a:t>
            </a:r>
          </a:p>
        </p:txBody>
      </p:sp>
      <p:cxnSp>
        <p:nvCxnSpPr>
          <p:cNvPr id="24" name="Conector recto 23"/>
          <p:cNvCxnSpPr/>
          <p:nvPr/>
        </p:nvCxnSpPr>
        <p:spPr>
          <a:xfrm>
            <a:off x="0" y="710361"/>
            <a:ext cx="5532890" cy="0"/>
          </a:xfrm>
          <a:prstGeom prst="line">
            <a:avLst/>
          </a:prstGeom>
          <a:ln w="19050" cmpd="sng">
            <a:solidFill>
              <a:srgbClr val="00647A"/>
            </a:solidFill>
          </a:ln>
          <a:effectLst/>
        </p:spPr>
        <p:style>
          <a:lnRef idx="2">
            <a:schemeClr val="accent1"/>
          </a:lnRef>
          <a:fillRef idx="0">
            <a:schemeClr val="accent1"/>
          </a:fillRef>
          <a:effectRef idx="1">
            <a:schemeClr val="accent1"/>
          </a:effectRef>
          <a:fontRef idx="minor">
            <a:schemeClr val="tx1"/>
          </a:fontRef>
        </p:style>
      </p:cxnSp>
      <p:sp>
        <p:nvSpPr>
          <p:cNvPr id="25" name="Rectángulo 24"/>
          <p:cNvSpPr/>
          <p:nvPr/>
        </p:nvSpPr>
        <p:spPr>
          <a:xfrm>
            <a:off x="1265584" y="736740"/>
            <a:ext cx="5201552" cy="400110"/>
          </a:xfrm>
          <a:prstGeom prst="rect">
            <a:avLst/>
          </a:prstGeom>
        </p:spPr>
        <p:txBody>
          <a:bodyPr wrap="none">
            <a:spAutoFit/>
          </a:bodyPr>
          <a:lstStyle/>
          <a:p>
            <a:pPr lvl="0" algn="ctr" eaLnBrk="1" fontAlgn="ctr" hangingPunct="1">
              <a:spcBef>
                <a:spcPts val="0"/>
              </a:spcBef>
              <a:spcAft>
                <a:spcPts val="0"/>
              </a:spcAft>
            </a:pPr>
            <a:r>
              <a:rPr lang="es-CO" sz="2000" b="1" dirty="0">
                <a:solidFill>
                  <a:srgbClr val="00647A"/>
                </a:solidFill>
                <a:ea typeface="+mn-ea"/>
              </a:rPr>
              <a:t>Objetivos específicos por proyecto de inversión</a:t>
            </a:r>
          </a:p>
        </p:txBody>
      </p:sp>
      <p:grpSp>
        <p:nvGrpSpPr>
          <p:cNvPr id="15" name="Grupo 14"/>
          <p:cNvGrpSpPr/>
          <p:nvPr/>
        </p:nvGrpSpPr>
        <p:grpSpPr>
          <a:xfrm>
            <a:off x="4859080" y="2352883"/>
            <a:ext cx="2998381" cy="1775775"/>
            <a:chOff x="3260809" y="2221641"/>
            <a:chExt cx="2599182" cy="1922852"/>
          </a:xfrm>
        </p:grpSpPr>
        <p:sp>
          <p:nvSpPr>
            <p:cNvPr id="16" name="Rectángulo redondeado 15"/>
            <p:cNvSpPr/>
            <p:nvPr/>
          </p:nvSpPr>
          <p:spPr>
            <a:xfrm>
              <a:off x="3265936" y="3680967"/>
              <a:ext cx="2594055" cy="46352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rPr>
                <a:t>Cumplimiento: 78%</a:t>
              </a:r>
            </a:p>
          </p:txBody>
        </p:sp>
        <p:sp>
          <p:nvSpPr>
            <p:cNvPr id="17" name="Elipse 22"/>
            <p:cNvSpPr/>
            <p:nvPr/>
          </p:nvSpPr>
          <p:spPr>
            <a:xfrm>
              <a:off x="3260809" y="2221641"/>
              <a:ext cx="2599181" cy="1450583"/>
            </a:xfrm>
            <a:prstGeom prst="roundRect">
              <a:avLst>
                <a:gd name="adj" fmla="val 11939"/>
              </a:avLst>
            </a:pr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700" dirty="0">
                  <a:solidFill>
                    <a:schemeClr val="accent5">
                      <a:lumMod val="50000"/>
                    </a:schemeClr>
                  </a:solidFill>
                </a:rPr>
                <a:t>Adecuar la infraestructura existente de acuerdo a la normatividad vigente, garantizando espacios adecuados y seguros</a:t>
              </a:r>
              <a:endParaRPr lang="es-CO" sz="1700" b="1" dirty="0">
                <a:solidFill>
                  <a:schemeClr val="accent2">
                    <a:lumMod val="75000"/>
                  </a:schemeClr>
                </a:solidFill>
              </a:endParaRPr>
            </a:p>
          </p:txBody>
        </p:sp>
      </p:grpSp>
      <p:grpSp>
        <p:nvGrpSpPr>
          <p:cNvPr id="18" name="Grupo 17"/>
          <p:cNvGrpSpPr/>
          <p:nvPr/>
        </p:nvGrpSpPr>
        <p:grpSpPr>
          <a:xfrm>
            <a:off x="8475365" y="2298009"/>
            <a:ext cx="2937569" cy="1830649"/>
            <a:chOff x="6068163" y="3846229"/>
            <a:chExt cx="2561198" cy="2164479"/>
          </a:xfrm>
        </p:grpSpPr>
        <p:sp>
          <p:nvSpPr>
            <p:cNvPr id="19" name="Rectángulo redondeado 18"/>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600" dirty="0">
                  <a:solidFill>
                    <a:schemeClr val="accent5">
                      <a:lumMod val="50000"/>
                    </a:schemeClr>
                  </a:solidFill>
                </a:rPr>
                <a:t>Realizar las intervenciones de mantenimiento a la infraestructura de la SDIS, en cumplimiento de la normatividad vigente</a:t>
              </a:r>
              <a:endParaRPr lang="es-ES" sz="1600" dirty="0">
                <a:solidFill>
                  <a:schemeClr val="accent5">
                    <a:lumMod val="50000"/>
                  </a:schemeClr>
                </a:solidFill>
              </a:endParaRPr>
            </a:p>
          </p:txBody>
        </p:sp>
        <p:sp>
          <p:nvSpPr>
            <p:cNvPr id="20" name="Rectángulo redondeado 19"/>
            <p:cNvSpPr/>
            <p:nvPr/>
          </p:nvSpPr>
          <p:spPr>
            <a:xfrm>
              <a:off x="6104186" y="5498374"/>
              <a:ext cx="2525175" cy="512334"/>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rPr>
                <a:t>Cumplimiento: 80%</a:t>
              </a:r>
            </a:p>
          </p:txBody>
        </p:sp>
      </p:grpSp>
      <p:sp>
        <p:nvSpPr>
          <p:cNvPr id="21" name="Elipse 20"/>
          <p:cNvSpPr/>
          <p:nvPr/>
        </p:nvSpPr>
        <p:spPr>
          <a:xfrm>
            <a:off x="7697036" y="1155482"/>
            <a:ext cx="1191781" cy="118208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2800" b="1"/>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3063" y="1284622"/>
            <a:ext cx="839725" cy="839725"/>
          </a:xfrm>
          <a:prstGeom prst="rect">
            <a:avLst/>
          </a:prstGeom>
        </p:spPr>
      </p:pic>
      <p:sp>
        <p:nvSpPr>
          <p:cNvPr id="23" name="Rectángulo 22"/>
          <p:cNvSpPr/>
          <p:nvPr/>
        </p:nvSpPr>
        <p:spPr>
          <a:xfrm>
            <a:off x="8800861" y="346374"/>
            <a:ext cx="3396700" cy="369332"/>
          </a:xfrm>
          <a:prstGeom prst="rect">
            <a:avLst/>
          </a:prstGeom>
        </p:spPr>
        <p:txBody>
          <a:bodyPr wrap="none">
            <a:spAutoFit/>
          </a:bodyPr>
          <a:lstStyle/>
          <a:p>
            <a:pPr lvl="0" algn="ctr" eaLnBrk="1" fontAlgn="ctr" hangingPunct="1">
              <a:spcBef>
                <a:spcPts val="0"/>
              </a:spcBef>
              <a:spcAft>
                <a:spcPts val="0"/>
              </a:spcAft>
            </a:pPr>
            <a:r>
              <a:rPr lang="es-CO" b="1" dirty="0">
                <a:solidFill>
                  <a:srgbClr val="00647A"/>
                </a:solidFill>
                <a:ea typeface="+mn-ea"/>
              </a:rPr>
              <a:t> Avance Primer Trimestre de 2017</a:t>
            </a:r>
          </a:p>
        </p:txBody>
      </p:sp>
      <p:cxnSp>
        <p:nvCxnSpPr>
          <p:cNvPr id="26" name="Conector recto 25"/>
          <p:cNvCxnSpPr/>
          <p:nvPr/>
        </p:nvCxnSpPr>
        <p:spPr>
          <a:xfrm>
            <a:off x="8482682" y="655673"/>
            <a:ext cx="3719950" cy="0"/>
          </a:xfrm>
          <a:prstGeom prst="line">
            <a:avLst/>
          </a:prstGeom>
          <a:ln w="12700" cmpd="sng">
            <a:solidFill>
              <a:srgbClr val="00647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8520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lipse 20"/>
          <p:cNvSpPr/>
          <p:nvPr/>
        </p:nvSpPr>
        <p:spPr>
          <a:xfrm>
            <a:off x="8537013" y="1155482"/>
            <a:ext cx="1191781" cy="118208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2800" b="1"/>
          </a:p>
        </p:txBody>
      </p:sp>
      <p:grpSp>
        <p:nvGrpSpPr>
          <p:cNvPr id="57" name="Grupo 56"/>
          <p:cNvGrpSpPr/>
          <p:nvPr/>
        </p:nvGrpSpPr>
        <p:grpSpPr>
          <a:xfrm>
            <a:off x="6756324" y="4289641"/>
            <a:ext cx="3993192" cy="1830649"/>
            <a:chOff x="6068163" y="3846229"/>
            <a:chExt cx="2561198" cy="2164479"/>
          </a:xfrm>
        </p:grpSpPr>
        <p:sp>
          <p:nvSpPr>
            <p:cNvPr id="27" name="Rectángulo redondeado 26"/>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600" dirty="0">
                  <a:solidFill>
                    <a:schemeClr val="accent5">
                      <a:lumMod val="50000"/>
                    </a:schemeClr>
                  </a:solidFill>
                </a:rPr>
                <a:t>Fortalecer la articulación </a:t>
              </a:r>
              <a:r>
                <a:rPr lang="es-CO" sz="1600" dirty="0" err="1">
                  <a:solidFill>
                    <a:schemeClr val="accent5">
                      <a:lumMod val="50000"/>
                    </a:schemeClr>
                  </a:solidFill>
                </a:rPr>
                <a:t>transectorial</a:t>
              </a:r>
              <a:r>
                <a:rPr lang="es-CO" sz="1600" dirty="0">
                  <a:solidFill>
                    <a:schemeClr val="accent5">
                      <a:lumMod val="50000"/>
                    </a:schemeClr>
                  </a:solidFill>
                </a:rPr>
                <a:t>, el seguimiento de los planes de acción y la generación y difusión de conocimiento para el cumplimiento de los objetivos de las Políticas Públicas de Habitabilidad en Calle y para la Adultez</a:t>
              </a:r>
              <a:endParaRPr lang="es-ES" sz="1600" dirty="0">
                <a:solidFill>
                  <a:schemeClr val="accent5">
                    <a:lumMod val="50000"/>
                  </a:schemeClr>
                </a:solidFill>
              </a:endParaRPr>
            </a:p>
          </p:txBody>
        </p:sp>
        <p:sp>
          <p:nvSpPr>
            <p:cNvPr id="46" name="Rectángulo redondeado 45"/>
            <p:cNvSpPr/>
            <p:nvPr/>
          </p:nvSpPr>
          <p:spPr>
            <a:xfrm>
              <a:off x="6104186" y="5498374"/>
              <a:ext cx="2525175" cy="512334"/>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rPr>
                <a:t>Cumplimiento: 21%</a:t>
              </a:r>
            </a:p>
          </p:txBody>
        </p:sp>
      </p:grpSp>
      <p:grpSp>
        <p:nvGrpSpPr>
          <p:cNvPr id="56" name="Grupo 55"/>
          <p:cNvGrpSpPr/>
          <p:nvPr/>
        </p:nvGrpSpPr>
        <p:grpSpPr>
          <a:xfrm>
            <a:off x="318973" y="2351609"/>
            <a:ext cx="3880885" cy="1775775"/>
            <a:chOff x="3260809" y="2221641"/>
            <a:chExt cx="2599182" cy="1922852"/>
          </a:xfrm>
        </p:grpSpPr>
        <p:sp>
          <p:nvSpPr>
            <p:cNvPr id="45" name="Rectángulo redondeado 44"/>
            <p:cNvSpPr/>
            <p:nvPr/>
          </p:nvSpPr>
          <p:spPr>
            <a:xfrm>
              <a:off x="3265936" y="3680967"/>
              <a:ext cx="2594055" cy="46352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rPr>
                <a:t>Cumplimiento: 57%</a:t>
              </a:r>
            </a:p>
          </p:txBody>
        </p:sp>
        <p:sp>
          <p:nvSpPr>
            <p:cNvPr id="52" name="Elipse 22"/>
            <p:cNvSpPr/>
            <p:nvPr/>
          </p:nvSpPr>
          <p:spPr>
            <a:xfrm>
              <a:off x="3260809" y="2221641"/>
              <a:ext cx="2599181" cy="1450583"/>
            </a:xfrm>
            <a:prstGeom prst="roundRect">
              <a:avLst>
                <a:gd name="adj" fmla="val 11939"/>
              </a:avLst>
            </a:pr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700" dirty="0">
                  <a:solidFill>
                    <a:schemeClr val="accent5">
                      <a:lumMod val="50000"/>
                    </a:schemeClr>
                  </a:solidFill>
                </a:rPr>
                <a:t>Fortalecer la autonomía, las capacidades y habilidades ocupacionales, así como la constitución o restablecimiento de redes de apoyo de los ciudadanos–as habitantes de calle</a:t>
              </a:r>
              <a:endParaRPr lang="es-CO" sz="1700" b="1" dirty="0">
                <a:solidFill>
                  <a:schemeClr val="accent2">
                    <a:lumMod val="75000"/>
                  </a:schemeClr>
                </a:solidFill>
              </a:endParaRPr>
            </a:p>
          </p:txBody>
        </p:sp>
      </p:grpSp>
      <p:grpSp>
        <p:nvGrpSpPr>
          <p:cNvPr id="59" name="Grupo 58"/>
          <p:cNvGrpSpPr/>
          <p:nvPr/>
        </p:nvGrpSpPr>
        <p:grpSpPr>
          <a:xfrm>
            <a:off x="1265584" y="4289641"/>
            <a:ext cx="4433777" cy="1830649"/>
            <a:chOff x="605132" y="1428849"/>
            <a:chExt cx="2599181" cy="1775775"/>
          </a:xfrm>
        </p:grpSpPr>
        <p:sp>
          <p:nvSpPr>
            <p:cNvPr id="48" name="Elipse 22"/>
            <p:cNvSpPr/>
            <p:nvPr/>
          </p:nvSpPr>
          <p:spPr>
            <a:xfrm>
              <a:off x="605132" y="1428849"/>
              <a:ext cx="2599181" cy="1327995"/>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600" dirty="0">
                  <a:solidFill>
                    <a:schemeClr val="accent5">
                      <a:lumMod val="50000"/>
                    </a:schemeClr>
                  </a:solidFill>
                </a:rPr>
                <a:t>Desarrollar acciones significativas en los territorios dirigidas a la prevención de habitabilidad en calle con poblaciones en riesgo, la atención directa de los y las ciudadanas habitantes de calle, la activación de rutas de atención y la comprensión del fenómeno social</a:t>
              </a:r>
            </a:p>
          </p:txBody>
        </p:sp>
        <p:sp>
          <p:nvSpPr>
            <p:cNvPr id="58" name="Rectángulo redondeado 57"/>
            <p:cNvSpPr/>
            <p:nvPr/>
          </p:nvSpPr>
          <p:spPr>
            <a:xfrm>
              <a:off x="605132" y="2783224"/>
              <a:ext cx="2594055" cy="42140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rPr>
                <a:t>Cumplimiento: 89%</a:t>
              </a:r>
            </a:p>
          </p:txBody>
        </p:sp>
      </p:grpSp>
      <p:sp>
        <p:nvSpPr>
          <p:cNvPr id="60" name="Rectángulo 40"/>
          <p:cNvSpPr/>
          <p:nvPr/>
        </p:nvSpPr>
        <p:spPr>
          <a:xfrm>
            <a:off x="3189768" y="1304304"/>
            <a:ext cx="5571460" cy="8063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CO" sz="2800" b="1" dirty="0"/>
              <a:t>Prevención y atención integral del fenómeno de habitabilidad en calle</a:t>
            </a:r>
            <a:endParaRPr lang="es-ES" sz="2800" b="1" dirty="0"/>
          </a:p>
        </p:txBody>
      </p:sp>
      <p:sp>
        <p:nvSpPr>
          <p:cNvPr id="63" name="Rectángulo 62"/>
          <p:cNvSpPr/>
          <p:nvPr/>
        </p:nvSpPr>
        <p:spPr>
          <a:xfrm>
            <a:off x="0" y="160763"/>
            <a:ext cx="6246070" cy="523220"/>
          </a:xfrm>
          <a:prstGeom prst="rect">
            <a:avLst/>
          </a:prstGeom>
        </p:spPr>
        <p:txBody>
          <a:bodyPr wrap="none">
            <a:spAutoFit/>
          </a:bodyPr>
          <a:lstStyle/>
          <a:p>
            <a:pPr algn="ctr"/>
            <a:r>
              <a:rPr lang="es-ES" sz="2800" b="1" dirty="0">
                <a:solidFill>
                  <a:schemeClr val="accent5">
                    <a:lumMod val="50000"/>
                  </a:schemeClr>
                </a:solidFill>
              </a:rPr>
              <a:t>Avance plan de acción desde la inversión</a:t>
            </a:r>
          </a:p>
        </p:txBody>
      </p:sp>
      <p:cxnSp>
        <p:nvCxnSpPr>
          <p:cNvPr id="24" name="Conector recto 23"/>
          <p:cNvCxnSpPr/>
          <p:nvPr/>
        </p:nvCxnSpPr>
        <p:spPr>
          <a:xfrm>
            <a:off x="0" y="710361"/>
            <a:ext cx="5532890" cy="0"/>
          </a:xfrm>
          <a:prstGeom prst="line">
            <a:avLst/>
          </a:prstGeom>
          <a:ln w="19050" cmpd="sng">
            <a:solidFill>
              <a:srgbClr val="00647A"/>
            </a:solidFill>
          </a:ln>
          <a:effectLst/>
        </p:spPr>
        <p:style>
          <a:lnRef idx="2">
            <a:schemeClr val="accent1"/>
          </a:lnRef>
          <a:fillRef idx="0">
            <a:schemeClr val="accent1"/>
          </a:fillRef>
          <a:effectRef idx="1">
            <a:schemeClr val="accent1"/>
          </a:effectRef>
          <a:fontRef idx="minor">
            <a:schemeClr val="tx1"/>
          </a:fontRef>
        </p:style>
      </p:cxnSp>
      <p:sp>
        <p:nvSpPr>
          <p:cNvPr id="25" name="Rectángulo 24"/>
          <p:cNvSpPr/>
          <p:nvPr/>
        </p:nvSpPr>
        <p:spPr>
          <a:xfrm>
            <a:off x="1265584" y="736740"/>
            <a:ext cx="5201552" cy="400110"/>
          </a:xfrm>
          <a:prstGeom prst="rect">
            <a:avLst/>
          </a:prstGeom>
        </p:spPr>
        <p:txBody>
          <a:bodyPr wrap="none">
            <a:spAutoFit/>
          </a:bodyPr>
          <a:lstStyle/>
          <a:p>
            <a:pPr lvl="0" algn="ctr" eaLnBrk="1" fontAlgn="ctr" hangingPunct="1">
              <a:spcBef>
                <a:spcPts val="0"/>
              </a:spcBef>
              <a:spcAft>
                <a:spcPts val="0"/>
              </a:spcAft>
            </a:pPr>
            <a:r>
              <a:rPr lang="es-CO" sz="2000" b="1" dirty="0">
                <a:solidFill>
                  <a:srgbClr val="00647A"/>
                </a:solidFill>
                <a:ea typeface="+mn-ea"/>
              </a:rPr>
              <a:t>Objetivos específicos por proyecto de inversión</a:t>
            </a:r>
          </a:p>
        </p:txBody>
      </p:sp>
      <p:grpSp>
        <p:nvGrpSpPr>
          <p:cNvPr id="15" name="Grupo 14"/>
          <p:cNvGrpSpPr/>
          <p:nvPr/>
        </p:nvGrpSpPr>
        <p:grpSpPr>
          <a:xfrm>
            <a:off x="8724838" y="2351609"/>
            <a:ext cx="2998381" cy="1775775"/>
            <a:chOff x="3260809" y="2221641"/>
            <a:chExt cx="2599182" cy="1922852"/>
          </a:xfrm>
        </p:grpSpPr>
        <p:sp>
          <p:nvSpPr>
            <p:cNvPr id="16" name="Rectángulo redondeado 15"/>
            <p:cNvSpPr/>
            <p:nvPr/>
          </p:nvSpPr>
          <p:spPr>
            <a:xfrm>
              <a:off x="3265936" y="3680967"/>
              <a:ext cx="2594055" cy="46352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rPr>
                <a:t>Cumplimiento: 70%</a:t>
              </a:r>
            </a:p>
          </p:txBody>
        </p:sp>
        <p:sp>
          <p:nvSpPr>
            <p:cNvPr id="17" name="Elipse 22"/>
            <p:cNvSpPr/>
            <p:nvPr/>
          </p:nvSpPr>
          <p:spPr>
            <a:xfrm>
              <a:off x="3260809" y="2221641"/>
              <a:ext cx="2599181" cy="1450583"/>
            </a:xfrm>
            <a:prstGeom prst="roundRect">
              <a:avLst>
                <a:gd name="adj" fmla="val 11939"/>
              </a:avLst>
            </a:pr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700" dirty="0">
                  <a:solidFill>
                    <a:schemeClr val="accent5">
                      <a:lumMod val="50000"/>
                    </a:schemeClr>
                  </a:solidFill>
                </a:rPr>
                <a:t>Promover el ingreso a procesos de inclusión social de los y las ciudadanas habitantes de calle y las poblaciones en  riesgo de habitar calle</a:t>
              </a:r>
              <a:endParaRPr lang="es-CO" sz="1700" b="1" dirty="0">
                <a:solidFill>
                  <a:schemeClr val="accent2">
                    <a:lumMod val="75000"/>
                  </a:schemeClr>
                </a:solidFill>
              </a:endParaRPr>
            </a:p>
          </p:txBody>
        </p:sp>
      </p:grpSp>
      <p:grpSp>
        <p:nvGrpSpPr>
          <p:cNvPr id="18" name="Grupo 17"/>
          <p:cNvGrpSpPr/>
          <p:nvPr/>
        </p:nvGrpSpPr>
        <p:grpSpPr>
          <a:xfrm>
            <a:off x="4795284" y="2350933"/>
            <a:ext cx="3289660" cy="1776452"/>
            <a:chOff x="6068163" y="3846229"/>
            <a:chExt cx="2561198" cy="2164479"/>
          </a:xfrm>
        </p:grpSpPr>
        <p:sp>
          <p:nvSpPr>
            <p:cNvPr id="19" name="Rectángulo redondeado 18"/>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600" dirty="0">
                  <a:solidFill>
                    <a:schemeClr val="accent5">
                      <a:lumMod val="50000"/>
                    </a:schemeClr>
                  </a:solidFill>
                </a:rPr>
                <a:t>Desarrollar procesos de inclusión social con los y las ciudadanas habitantes de calle para su desarrollo personal, formación laboral y vinculación socio-económica</a:t>
              </a:r>
              <a:endParaRPr lang="es-ES" sz="1600" dirty="0">
                <a:solidFill>
                  <a:schemeClr val="accent5">
                    <a:lumMod val="50000"/>
                  </a:schemeClr>
                </a:solidFill>
              </a:endParaRPr>
            </a:p>
          </p:txBody>
        </p:sp>
        <p:sp>
          <p:nvSpPr>
            <p:cNvPr id="20" name="Rectángulo redondeado 19"/>
            <p:cNvSpPr/>
            <p:nvPr/>
          </p:nvSpPr>
          <p:spPr>
            <a:xfrm>
              <a:off x="6104186" y="5498374"/>
              <a:ext cx="2525175" cy="512334"/>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rPr>
                <a:t>Cumplimiento: 52%</a:t>
              </a:r>
            </a:p>
          </p:txBody>
        </p:sp>
      </p:gr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7511" y="1372092"/>
            <a:ext cx="670783" cy="670783"/>
          </a:xfrm>
          <a:prstGeom prst="rect">
            <a:avLst/>
          </a:prstGeom>
        </p:spPr>
      </p:pic>
      <p:sp>
        <p:nvSpPr>
          <p:cNvPr id="23" name="Rectángulo 22"/>
          <p:cNvSpPr/>
          <p:nvPr/>
        </p:nvSpPr>
        <p:spPr>
          <a:xfrm>
            <a:off x="8800861" y="346374"/>
            <a:ext cx="3396700" cy="369332"/>
          </a:xfrm>
          <a:prstGeom prst="rect">
            <a:avLst/>
          </a:prstGeom>
        </p:spPr>
        <p:txBody>
          <a:bodyPr wrap="none">
            <a:spAutoFit/>
          </a:bodyPr>
          <a:lstStyle/>
          <a:p>
            <a:pPr lvl="0" algn="ctr" eaLnBrk="1" fontAlgn="ctr" hangingPunct="1">
              <a:spcBef>
                <a:spcPts val="0"/>
              </a:spcBef>
              <a:spcAft>
                <a:spcPts val="0"/>
              </a:spcAft>
            </a:pPr>
            <a:r>
              <a:rPr lang="es-CO" b="1" dirty="0">
                <a:solidFill>
                  <a:srgbClr val="00647A"/>
                </a:solidFill>
                <a:ea typeface="+mn-ea"/>
              </a:rPr>
              <a:t> Avance Primer Trimestre de 2017</a:t>
            </a:r>
          </a:p>
        </p:txBody>
      </p:sp>
      <p:cxnSp>
        <p:nvCxnSpPr>
          <p:cNvPr id="26" name="Conector recto 25"/>
          <p:cNvCxnSpPr/>
          <p:nvPr/>
        </p:nvCxnSpPr>
        <p:spPr>
          <a:xfrm>
            <a:off x="8482682" y="655673"/>
            <a:ext cx="3719950" cy="0"/>
          </a:xfrm>
          <a:prstGeom prst="line">
            <a:avLst/>
          </a:prstGeom>
          <a:ln w="12700" cmpd="sng">
            <a:solidFill>
              <a:srgbClr val="00647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5811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lipse 14"/>
          <p:cNvSpPr/>
          <p:nvPr/>
        </p:nvSpPr>
        <p:spPr>
          <a:xfrm>
            <a:off x="7548186" y="1726931"/>
            <a:ext cx="1191781" cy="118208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2800" b="1"/>
          </a:p>
        </p:txBody>
      </p:sp>
      <p:grpSp>
        <p:nvGrpSpPr>
          <p:cNvPr id="57" name="Grupo 56"/>
          <p:cNvGrpSpPr/>
          <p:nvPr/>
        </p:nvGrpSpPr>
        <p:grpSpPr>
          <a:xfrm>
            <a:off x="7751136" y="3268916"/>
            <a:ext cx="3607892" cy="1775775"/>
            <a:chOff x="6068163" y="3846229"/>
            <a:chExt cx="2561198" cy="2164479"/>
          </a:xfrm>
        </p:grpSpPr>
        <p:sp>
          <p:nvSpPr>
            <p:cNvPr id="27" name="Rectángulo redondeado 26"/>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600" dirty="0">
                  <a:solidFill>
                    <a:schemeClr val="accent5">
                      <a:lumMod val="50000"/>
                    </a:schemeClr>
                  </a:solidFill>
                </a:rPr>
                <a:t>Atender  oportunamente a las personas con discapacidad desde la primera infancia, durante el transcurrir vital  y a sus familias para el desarrollo de habilidades y  capacidades</a:t>
              </a:r>
              <a:endParaRPr lang="es-ES" sz="1600" dirty="0">
                <a:solidFill>
                  <a:schemeClr val="accent5">
                    <a:lumMod val="50000"/>
                  </a:schemeClr>
                </a:solidFill>
              </a:endParaRPr>
            </a:p>
          </p:txBody>
        </p:sp>
        <p:sp>
          <p:nvSpPr>
            <p:cNvPr id="46" name="Rectángulo redondeado 45"/>
            <p:cNvSpPr/>
            <p:nvPr/>
          </p:nvSpPr>
          <p:spPr>
            <a:xfrm>
              <a:off x="6104186" y="5498374"/>
              <a:ext cx="2525175" cy="512334"/>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rPr>
                <a:t>Cumplimiento: 100%</a:t>
              </a:r>
            </a:p>
          </p:txBody>
        </p:sp>
      </p:grpSp>
      <p:grpSp>
        <p:nvGrpSpPr>
          <p:cNvPr id="56" name="Grupo 55"/>
          <p:cNvGrpSpPr/>
          <p:nvPr/>
        </p:nvGrpSpPr>
        <p:grpSpPr>
          <a:xfrm>
            <a:off x="4256944" y="3268916"/>
            <a:ext cx="2715024" cy="1775775"/>
            <a:chOff x="3260809" y="2221641"/>
            <a:chExt cx="2599182" cy="1922852"/>
          </a:xfrm>
        </p:grpSpPr>
        <p:sp>
          <p:nvSpPr>
            <p:cNvPr id="45" name="Rectángulo redondeado 44"/>
            <p:cNvSpPr/>
            <p:nvPr/>
          </p:nvSpPr>
          <p:spPr>
            <a:xfrm>
              <a:off x="3265936" y="3680967"/>
              <a:ext cx="2594055" cy="46352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rPr>
                <a:t>Cumplimiento: 97%</a:t>
              </a:r>
            </a:p>
          </p:txBody>
        </p:sp>
        <p:sp>
          <p:nvSpPr>
            <p:cNvPr id="52" name="Elipse 22"/>
            <p:cNvSpPr/>
            <p:nvPr/>
          </p:nvSpPr>
          <p:spPr>
            <a:xfrm>
              <a:off x="3260809" y="2221641"/>
              <a:ext cx="2599181" cy="1450583"/>
            </a:xfrm>
            <a:prstGeom prst="roundRect">
              <a:avLst>
                <a:gd name="adj" fmla="val 11939"/>
              </a:avLst>
            </a:pr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700" dirty="0">
                  <a:solidFill>
                    <a:schemeClr val="accent5">
                      <a:lumMod val="50000"/>
                    </a:schemeClr>
                  </a:solidFill>
                </a:rPr>
                <a:t> Desarrollar estrategias para la disminución de barreras actitudinales frente a la discapacidad</a:t>
              </a:r>
              <a:endParaRPr lang="es-CO" sz="1700" b="1" dirty="0">
                <a:solidFill>
                  <a:schemeClr val="accent2">
                    <a:lumMod val="75000"/>
                  </a:schemeClr>
                </a:solidFill>
              </a:endParaRPr>
            </a:p>
          </p:txBody>
        </p:sp>
      </p:grpSp>
      <p:grpSp>
        <p:nvGrpSpPr>
          <p:cNvPr id="59" name="Grupo 58"/>
          <p:cNvGrpSpPr/>
          <p:nvPr/>
        </p:nvGrpSpPr>
        <p:grpSpPr>
          <a:xfrm>
            <a:off x="832976" y="3268916"/>
            <a:ext cx="2599181" cy="1775775"/>
            <a:chOff x="605132" y="1428849"/>
            <a:chExt cx="2599181" cy="1775775"/>
          </a:xfrm>
        </p:grpSpPr>
        <p:sp>
          <p:nvSpPr>
            <p:cNvPr id="48" name="Elipse 22"/>
            <p:cNvSpPr/>
            <p:nvPr/>
          </p:nvSpPr>
          <p:spPr>
            <a:xfrm>
              <a:off x="605132" y="1428849"/>
              <a:ext cx="2599181" cy="1327995"/>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600" dirty="0">
                  <a:solidFill>
                    <a:schemeClr val="accent5">
                      <a:lumMod val="50000"/>
                    </a:schemeClr>
                  </a:solidFill>
                </a:rPr>
                <a:t>Articular  acciones institucionales para la inclusión  de las personas con discapacidad y sus familias</a:t>
              </a:r>
            </a:p>
          </p:txBody>
        </p:sp>
        <p:sp>
          <p:nvSpPr>
            <p:cNvPr id="58" name="Rectángulo redondeado 57"/>
            <p:cNvSpPr/>
            <p:nvPr/>
          </p:nvSpPr>
          <p:spPr>
            <a:xfrm>
              <a:off x="605132" y="2783224"/>
              <a:ext cx="2594055" cy="42140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rPr>
                <a:t>Cumplimiento: 100%</a:t>
              </a:r>
            </a:p>
          </p:txBody>
        </p:sp>
      </p:grpSp>
      <p:sp>
        <p:nvSpPr>
          <p:cNvPr id="60" name="Rectángulo 40"/>
          <p:cNvSpPr/>
          <p:nvPr/>
        </p:nvSpPr>
        <p:spPr>
          <a:xfrm>
            <a:off x="3742660" y="1914793"/>
            <a:ext cx="4114375" cy="8063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CO" sz="2800" b="1" dirty="0"/>
              <a:t>Por una ciudad incluyente y sin barreras</a:t>
            </a:r>
            <a:endParaRPr lang="es-ES" sz="2800" b="1" dirty="0"/>
          </a:p>
        </p:txBody>
      </p:sp>
      <p:sp>
        <p:nvSpPr>
          <p:cNvPr id="63" name="Rectángulo 62"/>
          <p:cNvSpPr/>
          <p:nvPr/>
        </p:nvSpPr>
        <p:spPr>
          <a:xfrm>
            <a:off x="0" y="160763"/>
            <a:ext cx="6246070" cy="523220"/>
          </a:xfrm>
          <a:prstGeom prst="rect">
            <a:avLst/>
          </a:prstGeom>
        </p:spPr>
        <p:txBody>
          <a:bodyPr wrap="none">
            <a:spAutoFit/>
          </a:bodyPr>
          <a:lstStyle/>
          <a:p>
            <a:pPr algn="ctr"/>
            <a:r>
              <a:rPr lang="es-ES" sz="2800" b="1" dirty="0">
                <a:solidFill>
                  <a:schemeClr val="accent5">
                    <a:lumMod val="50000"/>
                  </a:schemeClr>
                </a:solidFill>
              </a:rPr>
              <a:t>Avance plan de acción desde la inversión</a:t>
            </a:r>
          </a:p>
        </p:txBody>
      </p:sp>
      <p:cxnSp>
        <p:nvCxnSpPr>
          <p:cNvPr id="24" name="Conector recto 23"/>
          <p:cNvCxnSpPr/>
          <p:nvPr/>
        </p:nvCxnSpPr>
        <p:spPr>
          <a:xfrm>
            <a:off x="0" y="710361"/>
            <a:ext cx="5532890" cy="0"/>
          </a:xfrm>
          <a:prstGeom prst="line">
            <a:avLst/>
          </a:prstGeom>
          <a:ln w="19050" cmpd="sng">
            <a:solidFill>
              <a:srgbClr val="00647A"/>
            </a:solidFill>
          </a:ln>
          <a:effectLst/>
        </p:spPr>
        <p:style>
          <a:lnRef idx="2">
            <a:schemeClr val="accent1"/>
          </a:lnRef>
          <a:fillRef idx="0">
            <a:schemeClr val="accent1"/>
          </a:fillRef>
          <a:effectRef idx="1">
            <a:schemeClr val="accent1"/>
          </a:effectRef>
          <a:fontRef idx="minor">
            <a:schemeClr val="tx1"/>
          </a:fontRef>
        </p:style>
      </p:cxnSp>
      <p:sp>
        <p:nvSpPr>
          <p:cNvPr id="25" name="Rectángulo 24"/>
          <p:cNvSpPr/>
          <p:nvPr/>
        </p:nvSpPr>
        <p:spPr>
          <a:xfrm>
            <a:off x="1265584" y="736740"/>
            <a:ext cx="5201552" cy="400110"/>
          </a:xfrm>
          <a:prstGeom prst="rect">
            <a:avLst/>
          </a:prstGeom>
        </p:spPr>
        <p:txBody>
          <a:bodyPr wrap="none">
            <a:spAutoFit/>
          </a:bodyPr>
          <a:lstStyle/>
          <a:p>
            <a:pPr lvl="0" algn="ctr" eaLnBrk="1" fontAlgn="ctr" hangingPunct="1">
              <a:spcBef>
                <a:spcPts val="0"/>
              </a:spcBef>
              <a:spcAft>
                <a:spcPts val="0"/>
              </a:spcAft>
            </a:pPr>
            <a:r>
              <a:rPr lang="es-CO" sz="2000" b="1" dirty="0">
                <a:solidFill>
                  <a:srgbClr val="00647A"/>
                </a:solidFill>
                <a:ea typeface="+mn-ea"/>
              </a:rPr>
              <a:t>Objetivos específicos por proyecto de inversión</a:t>
            </a: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9020" y="1957000"/>
            <a:ext cx="650112" cy="650112"/>
          </a:xfrm>
          <a:prstGeom prst="rect">
            <a:avLst/>
          </a:prstGeom>
        </p:spPr>
      </p:pic>
      <p:sp>
        <p:nvSpPr>
          <p:cNvPr id="17" name="Rectángulo 16"/>
          <p:cNvSpPr/>
          <p:nvPr/>
        </p:nvSpPr>
        <p:spPr>
          <a:xfrm>
            <a:off x="8800861" y="346374"/>
            <a:ext cx="3396700" cy="369332"/>
          </a:xfrm>
          <a:prstGeom prst="rect">
            <a:avLst/>
          </a:prstGeom>
        </p:spPr>
        <p:txBody>
          <a:bodyPr wrap="none">
            <a:spAutoFit/>
          </a:bodyPr>
          <a:lstStyle/>
          <a:p>
            <a:pPr lvl="0" algn="ctr" eaLnBrk="1" fontAlgn="ctr" hangingPunct="1">
              <a:spcBef>
                <a:spcPts val="0"/>
              </a:spcBef>
              <a:spcAft>
                <a:spcPts val="0"/>
              </a:spcAft>
            </a:pPr>
            <a:r>
              <a:rPr lang="es-CO" b="1" dirty="0">
                <a:solidFill>
                  <a:srgbClr val="00647A"/>
                </a:solidFill>
                <a:ea typeface="+mn-ea"/>
              </a:rPr>
              <a:t> Avance Primer Trimestre de 2017</a:t>
            </a:r>
          </a:p>
        </p:txBody>
      </p:sp>
      <p:cxnSp>
        <p:nvCxnSpPr>
          <p:cNvPr id="18" name="Conector recto 17"/>
          <p:cNvCxnSpPr/>
          <p:nvPr/>
        </p:nvCxnSpPr>
        <p:spPr>
          <a:xfrm>
            <a:off x="8482682" y="655673"/>
            <a:ext cx="3719950" cy="0"/>
          </a:xfrm>
          <a:prstGeom prst="line">
            <a:avLst/>
          </a:prstGeom>
          <a:ln w="12700" cmpd="sng">
            <a:solidFill>
              <a:srgbClr val="00647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3322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upo 56"/>
          <p:cNvGrpSpPr/>
          <p:nvPr/>
        </p:nvGrpSpPr>
        <p:grpSpPr>
          <a:xfrm>
            <a:off x="7751136" y="3268916"/>
            <a:ext cx="2636873" cy="1775775"/>
            <a:chOff x="6068163" y="3846229"/>
            <a:chExt cx="2561198" cy="2164479"/>
          </a:xfrm>
        </p:grpSpPr>
        <p:sp>
          <p:nvSpPr>
            <p:cNvPr id="27" name="Rectángulo redondeado 26"/>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600" dirty="0">
                  <a:solidFill>
                    <a:schemeClr val="accent5">
                      <a:lumMod val="50000"/>
                    </a:schemeClr>
                  </a:solidFill>
                </a:rPr>
                <a:t>Aportar en la garantía  del desarrollo de la ciudadanía juvenil</a:t>
              </a:r>
              <a:endParaRPr lang="es-ES" sz="1600" dirty="0">
                <a:solidFill>
                  <a:schemeClr val="accent5">
                    <a:lumMod val="50000"/>
                  </a:schemeClr>
                </a:solidFill>
              </a:endParaRPr>
            </a:p>
          </p:txBody>
        </p:sp>
        <p:sp>
          <p:nvSpPr>
            <p:cNvPr id="46" name="Rectángulo redondeado 45"/>
            <p:cNvSpPr/>
            <p:nvPr/>
          </p:nvSpPr>
          <p:spPr>
            <a:xfrm>
              <a:off x="6104186" y="5498374"/>
              <a:ext cx="2525175" cy="512334"/>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rPr>
                <a:t>Cumplimiento: 84%</a:t>
              </a:r>
            </a:p>
          </p:txBody>
        </p:sp>
      </p:grpSp>
      <p:grpSp>
        <p:nvGrpSpPr>
          <p:cNvPr id="56" name="Grupo 55"/>
          <p:cNvGrpSpPr/>
          <p:nvPr/>
        </p:nvGrpSpPr>
        <p:grpSpPr>
          <a:xfrm>
            <a:off x="4256944" y="3268916"/>
            <a:ext cx="2715024" cy="1775775"/>
            <a:chOff x="3260809" y="2221641"/>
            <a:chExt cx="2599182" cy="1922852"/>
          </a:xfrm>
        </p:grpSpPr>
        <p:sp>
          <p:nvSpPr>
            <p:cNvPr id="45" name="Rectángulo redondeado 44"/>
            <p:cNvSpPr/>
            <p:nvPr/>
          </p:nvSpPr>
          <p:spPr>
            <a:xfrm>
              <a:off x="3265936" y="3680967"/>
              <a:ext cx="2594055" cy="46352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rPr>
                <a:t>Cumplimiento: 80%</a:t>
              </a:r>
            </a:p>
          </p:txBody>
        </p:sp>
        <p:sp>
          <p:nvSpPr>
            <p:cNvPr id="52" name="Elipse 22"/>
            <p:cNvSpPr/>
            <p:nvPr/>
          </p:nvSpPr>
          <p:spPr>
            <a:xfrm>
              <a:off x="3260809" y="2221641"/>
              <a:ext cx="2599181" cy="1450583"/>
            </a:xfrm>
            <a:prstGeom prst="roundRect">
              <a:avLst>
                <a:gd name="adj" fmla="val 11939"/>
              </a:avLst>
            </a:pr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700" dirty="0">
                  <a:solidFill>
                    <a:schemeClr val="accent5">
                      <a:lumMod val="50000"/>
                    </a:schemeClr>
                  </a:solidFill>
                </a:rPr>
                <a:t> Promover el talento joven con la generación de oportunidades para el desarrollo de las competencias</a:t>
              </a:r>
              <a:endParaRPr lang="es-CO" sz="1700" b="1" dirty="0">
                <a:solidFill>
                  <a:schemeClr val="accent2">
                    <a:lumMod val="75000"/>
                  </a:schemeClr>
                </a:solidFill>
              </a:endParaRPr>
            </a:p>
          </p:txBody>
        </p:sp>
      </p:grpSp>
      <p:grpSp>
        <p:nvGrpSpPr>
          <p:cNvPr id="59" name="Grupo 58"/>
          <p:cNvGrpSpPr/>
          <p:nvPr/>
        </p:nvGrpSpPr>
        <p:grpSpPr>
          <a:xfrm>
            <a:off x="832976" y="3268916"/>
            <a:ext cx="2599181" cy="1775775"/>
            <a:chOff x="605132" y="1428849"/>
            <a:chExt cx="2599181" cy="1775775"/>
          </a:xfrm>
        </p:grpSpPr>
        <p:sp>
          <p:nvSpPr>
            <p:cNvPr id="48" name="Elipse 22"/>
            <p:cNvSpPr/>
            <p:nvPr/>
          </p:nvSpPr>
          <p:spPr>
            <a:xfrm>
              <a:off x="605132" y="1428849"/>
              <a:ext cx="2599181" cy="1327995"/>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600" dirty="0">
                  <a:solidFill>
                    <a:schemeClr val="accent5">
                      <a:lumMod val="50000"/>
                    </a:schemeClr>
                  </a:solidFill>
                </a:rPr>
                <a:t>  Prevenir los factores de riesgo de utilización y vinculación de la población juvenil en redes </a:t>
              </a:r>
            </a:p>
          </p:txBody>
        </p:sp>
        <p:sp>
          <p:nvSpPr>
            <p:cNvPr id="58" name="Rectángulo redondeado 57"/>
            <p:cNvSpPr/>
            <p:nvPr/>
          </p:nvSpPr>
          <p:spPr>
            <a:xfrm>
              <a:off x="605132" y="2783224"/>
              <a:ext cx="2594055" cy="42140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rPr>
                <a:t>Cumplimiento: 69%</a:t>
              </a:r>
            </a:p>
          </p:txBody>
        </p:sp>
      </p:grpSp>
      <p:sp>
        <p:nvSpPr>
          <p:cNvPr id="60" name="Rectángulo 40"/>
          <p:cNvSpPr/>
          <p:nvPr/>
        </p:nvSpPr>
        <p:spPr>
          <a:xfrm>
            <a:off x="3742660" y="1914793"/>
            <a:ext cx="4114375" cy="8063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CO" sz="2800" b="1" dirty="0"/>
              <a:t>Distrito Joven</a:t>
            </a:r>
            <a:endParaRPr lang="es-ES" sz="2800" b="1" dirty="0"/>
          </a:p>
        </p:txBody>
      </p:sp>
      <p:sp>
        <p:nvSpPr>
          <p:cNvPr id="63" name="Rectángulo 62"/>
          <p:cNvSpPr/>
          <p:nvPr/>
        </p:nvSpPr>
        <p:spPr>
          <a:xfrm>
            <a:off x="0" y="160763"/>
            <a:ext cx="6246070" cy="523220"/>
          </a:xfrm>
          <a:prstGeom prst="rect">
            <a:avLst/>
          </a:prstGeom>
        </p:spPr>
        <p:txBody>
          <a:bodyPr wrap="none">
            <a:spAutoFit/>
          </a:bodyPr>
          <a:lstStyle/>
          <a:p>
            <a:pPr algn="ctr"/>
            <a:r>
              <a:rPr lang="es-ES" sz="2800" b="1" dirty="0">
                <a:solidFill>
                  <a:schemeClr val="accent5">
                    <a:lumMod val="50000"/>
                  </a:schemeClr>
                </a:solidFill>
              </a:rPr>
              <a:t>Avance plan de acción desde la inversión</a:t>
            </a:r>
          </a:p>
        </p:txBody>
      </p:sp>
      <p:cxnSp>
        <p:nvCxnSpPr>
          <p:cNvPr id="24" name="Conector recto 23"/>
          <p:cNvCxnSpPr/>
          <p:nvPr/>
        </p:nvCxnSpPr>
        <p:spPr>
          <a:xfrm>
            <a:off x="0" y="710361"/>
            <a:ext cx="5532890" cy="0"/>
          </a:xfrm>
          <a:prstGeom prst="line">
            <a:avLst/>
          </a:prstGeom>
          <a:ln w="19050" cmpd="sng">
            <a:solidFill>
              <a:srgbClr val="00647A"/>
            </a:solidFill>
          </a:ln>
          <a:effectLst/>
        </p:spPr>
        <p:style>
          <a:lnRef idx="2">
            <a:schemeClr val="accent1"/>
          </a:lnRef>
          <a:fillRef idx="0">
            <a:schemeClr val="accent1"/>
          </a:fillRef>
          <a:effectRef idx="1">
            <a:schemeClr val="accent1"/>
          </a:effectRef>
          <a:fontRef idx="minor">
            <a:schemeClr val="tx1"/>
          </a:fontRef>
        </p:style>
      </p:cxnSp>
      <p:sp>
        <p:nvSpPr>
          <p:cNvPr id="25" name="Rectángulo 24"/>
          <p:cNvSpPr/>
          <p:nvPr/>
        </p:nvSpPr>
        <p:spPr>
          <a:xfrm>
            <a:off x="1265584" y="736740"/>
            <a:ext cx="5201552" cy="400110"/>
          </a:xfrm>
          <a:prstGeom prst="rect">
            <a:avLst/>
          </a:prstGeom>
        </p:spPr>
        <p:txBody>
          <a:bodyPr wrap="none">
            <a:spAutoFit/>
          </a:bodyPr>
          <a:lstStyle/>
          <a:p>
            <a:pPr lvl="0" algn="ctr" eaLnBrk="1" fontAlgn="ctr" hangingPunct="1">
              <a:spcBef>
                <a:spcPts val="0"/>
              </a:spcBef>
              <a:spcAft>
                <a:spcPts val="0"/>
              </a:spcAft>
            </a:pPr>
            <a:r>
              <a:rPr lang="es-CO" sz="2000" b="1" dirty="0">
                <a:solidFill>
                  <a:srgbClr val="00647A"/>
                </a:solidFill>
                <a:ea typeface="+mn-ea"/>
              </a:rPr>
              <a:t>Objetivos específicos por proyecto de inversión</a:t>
            </a:r>
          </a:p>
        </p:txBody>
      </p:sp>
      <p:sp>
        <p:nvSpPr>
          <p:cNvPr id="15" name="Elipse 14"/>
          <p:cNvSpPr/>
          <p:nvPr/>
        </p:nvSpPr>
        <p:spPr>
          <a:xfrm>
            <a:off x="7548186" y="1726931"/>
            <a:ext cx="1191781" cy="118208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2800" b="1"/>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8223" y="1946692"/>
            <a:ext cx="735172" cy="735172"/>
          </a:xfrm>
          <a:prstGeom prst="rect">
            <a:avLst/>
          </a:prstGeom>
        </p:spPr>
      </p:pic>
      <p:sp>
        <p:nvSpPr>
          <p:cNvPr id="17" name="Rectángulo 16"/>
          <p:cNvSpPr/>
          <p:nvPr/>
        </p:nvSpPr>
        <p:spPr>
          <a:xfrm>
            <a:off x="8800861" y="346374"/>
            <a:ext cx="3396700" cy="369332"/>
          </a:xfrm>
          <a:prstGeom prst="rect">
            <a:avLst/>
          </a:prstGeom>
        </p:spPr>
        <p:txBody>
          <a:bodyPr wrap="none">
            <a:spAutoFit/>
          </a:bodyPr>
          <a:lstStyle/>
          <a:p>
            <a:pPr lvl="0" algn="ctr" eaLnBrk="1" fontAlgn="ctr" hangingPunct="1">
              <a:spcBef>
                <a:spcPts val="0"/>
              </a:spcBef>
              <a:spcAft>
                <a:spcPts val="0"/>
              </a:spcAft>
            </a:pPr>
            <a:r>
              <a:rPr lang="es-CO" b="1" dirty="0">
                <a:solidFill>
                  <a:srgbClr val="00647A"/>
                </a:solidFill>
                <a:ea typeface="+mn-ea"/>
              </a:rPr>
              <a:t> Avance Primer Trimestre de 2017</a:t>
            </a:r>
          </a:p>
        </p:txBody>
      </p:sp>
      <p:cxnSp>
        <p:nvCxnSpPr>
          <p:cNvPr id="18" name="Conector recto 17"/>
          <p:cNvCxnSpPr/>
          <p:nvPr/>
        </p:nvCxnSpPr>
        <p:spPr>
          <a:xfrm>
            <a:off x="8482682" y="655673"/>
            <a:ext cx="3719950" cy="0"/>
          </a:xfrm>
          <a:prstGeom prst="line">
            <a:avLst/>
          </a:prstGeom>
          <a:ln w="12700" cmpd="sng">
            <a:solidFill>
              <a:srgbClr val="00647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384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lipse 25"/>
          <p:cNvSpPr/>
          <p:nvPr/>
        </p:nvSpPr>
        <p:spPr>
          <a:xfrm>
            <a:off x="8546183" y="1073910"/>
            <a:ext cx="1191781" cy="118208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2800" b="1"/>
          </a:p>
        </p:txBody>
      </p:sp>
      <p:grpSp>
        <p:nvGrpSpPr>
          <p:cNvPr id="57" name="Grupo 56"/>
          <p:cNvGrpSpPr/>
          <p:nvPr/>
        </p:nvGrpSpPr>
        <p:grpSpPr>
          <a:xfrm>
            <a:off x="4625153" y="4289641"/>
            <a:ext cx="2998381" cy="1830649"/>
            <a:chOff x="6068163" y="3846229"/>
            <a:chExt cx="2561198" cy="2164479"/>
          </a:xfrm>
        </p:grpSpPr>
        <p:sp>
          <p:nvSpPr>
            <p:cNvPr id="27" name="Rectángulo redondeado 26"/>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600" dirty="0">
                  <a:solidFill>
                    <a:schemeClr val="accent5">
                      <a:lumMod val="50000"/>
                    </a:schemeClr>
                  </a:solidFill>
                </a:rPr>
                <a:t>Fortalecer la gestión institucional mediante el aporte de un recurso humano suficiente, idóneo y competente, acorde a las necesidades de la Entidad</a:t>
              </a:r>
              <a:endParaRPr lang="es-ES" sz="1600" dirty="0">
                <a:solidFill>
                  <a:schemeClr val="accent5">
                    <a:lumMod val="50000"/>
                  </a:schemeClr>
                </a:solidFill>
              </a:endParaRPr>
            </a:p>
          </p:txBody>
        </p:sp>
        <p:sp>
          <p:nvSpPr>
            <p:cNvPr id="46" name="Rectángulo redondeado 45"/>
            <p:cNvSpPr/>
            <p:nvPr/>
          </p:nvSpPr>
          <p:spPr>
            <a:xfrm>
              <a:off x="6104186" y="5498374"/>
              <a:ext cx="2525175" cy="512334"/>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rPr>
                <a:t>Cumplimiento: 100%</a:t>
              </a:r>
            </a:p>
          </p:txBody>
        </p:sp>
      </p:grpSp>
      <p:grpSp>
        <p:nvGrpSpPr>
          <p:cNvPr id="56" name="Grupo 55"/>
          <p:cNvGrpSpPr/>
          <p:nvPr/>
        </p:nvGrpSpPr>
        <p:grpSpPr>
          <a:xfrm>
            <a:off x="1106089" y="4326259"/>
            <a:ext cx="2732565" cy="1775775"/>
            <a:chOff x="3260809" y="2221641"/>
            <a:chExt cx="2599182" cy="1922852"/>
          </a:xfrm>
        </p:grpSpPr>
        <p:sp>
          <p:nvSpPr>
            <p:cNvPr id="45" name="Rectángulo redondeado 44"/>
            <p:cNvSpPr/>
            <p:nvPr/>
          </p:nvSpPr>
          <p:spPr>
            <a:xfrm>
              <a:off x="3265936" y="3680967"/>
              <a:ext cx="2594055" cy="46352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rPr>
                <a:t>Cumplimiento: 100%</a:t>
              </a:r>
            </a:p>
          </p:txBody>
        </p:sp>
        <p:sp>
          <p:nvSpPr>
            <p:cNvPr id="52" name="Elipse 22"/>
            <p:cNvSpPr/>
            <p:nvPr/>
          </p:nvSpPr>
          <p:spPr>
            <a:xfrm>
              <a:off x="3260809" y="2221641"/>
              <a:ext cx="2599181" cy="1450583"/>
            </a:xfrm>
            <a:prstGeom prst="roundRect">
              <a:avLst>
                <a:gd name="adj" fmla="val 11939"/>
              </a:avLst>
            </a:pr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700" dirty="0">
                  <a:solidFill>
                    <a:schemeClr val="accent5">
                      <a:lumMod val="50000"/>
                    </a:schemeClr>
                  </a:solidFill>
                </a:rPr>
                <a:t> Asegurar la calidad de la información y el manejo eficiente de la misma</a:t>
              </a:r>
              <a:endParaRPr lang="es-CO" sz="1700" b="1" dirty="0">
                <a:solidFill>
                  <a:schemeClr val="accent2">
                    <a:lumMod val="75000"/>
                  </a:schemeClr>
                </a:solidFill>
              </a:endParaRPr>
            </a:p>
          </p:txBody>
        </p:sp>
      </p:grpSp>
      <p:grpSp>
        <p:nvGrpSpPr>
          <p:cNvPr id="59" name="Grupo 58"/>
          <p:cNvGrpSpPr/>
          <p:nvPr/>
        </p:nvGrpSpPr>
        <p:grpSpPr>
          <a:xfrm>
            <a:off x="1084518" y="2359184"/>
            <a:ext cx="2754136" cy="1775775"/>
            <a:chOff x="605132" y="1428849"/>
            <a:chExt cx="2599181" cy="1775775"/>
          </a:xfrm>
        </p:grpSpPr>
        <p:sp>
          <p:nvSpPr>
            <p:cNvPr id="48" name="Elipse 22"/>
            <p:cNvSpPr/>
            <p:nvPr/>
          </p:nvSpPr>
          <p:spPr>
            <a:xfrm>
              <a:off x="605132" y="1428849"/>
              <a:ext cx="2599181" cy="1327995"/>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600" dirty="0">
                  <a:solidFill>
                    <a:schemeClr val="accent5">
                      <a:lumMod val="50000"/>
                    </a:schemeClr>
                  </a:solidFill>
                </a:rPr>
                <a:t>Garantizar soluciones idóneas, oportunas y eficientes en materia de servicios logísticos</a:t>
              </a:r>
            </a:p>
          </p:txBody>
        </p:sp>
        <p:sp>
          <p:nvSpPr>
            <p:cNvPr id="58" name="Rectángulo redondeado 57"/>
            <p:cNvSpPr/>
            <p:nvPr/>
          </p:nvSpPr>
          <p:spPr>
            <a:xfrm>
              <a:off x="605132" y="2783224"/>
              <a:ext cx="2594055" cy="42140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rPr>
                <a:t>Cumplimiento: 100%</a:t>
              </a:r>
            </a:p>
          </p:txBody>
        </p:sp>
      </p:grpSp>
      <p:sp>
        <p:nvSpPr>
          <p:cNvPr id="60" name="Rectángulo 40"/>
          <p:cNvSpPr/>
          <p:nvPr/>
        </p:nvSpPr>
        <p:spPr>
          <a:xfrm>
            <a:off x="3274828" y="1261772"/>
            <a:ext cx="5613991" cy="8063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CO" sz="2800" b="1" dirty="0"/>
              <a:t>Gestión Institucional y fortalecimiento del talento humano</a:t>
            </a:r>
            <a:endParaRPr lang="es-ES" sz="2800" b="1" dirty="0"/>
          </a:p>
        </p:txBody>
      </p:sp>
      <p:sp>
        <p:nvSpPr>
          <p:cNvPr id="63" name="Rectángulo 62"/>
          <p:cNvSpPr/>
          <p:nvPr/>
        </p:nvSpPr>
        <p:spPr>
          <a:xfrm>
            <a:off x="0" y="160763"/>
            <a:ext cx="6246070" cy="523220"/>
          </a:xfrm>
          <a:prstGeom prst="rect">
            <a:avLst/>
          </a:prstGeom>
        </p:spPr>
        <p:txBody>
          <a:bodyPr wrap="none">
            <a:spAutoFit/>
          </a:bodyPr>
          <a:lstStyle/>
          <a:p>
            <a:pPr algn="ctr"/>
            <a:r>
              <a:rPr lang="es-ES" sz="2800" b="1" dirty="0">
                <a:solidFill>
                  <a:schemeClr val="accent5">
                    <a:lumMod val="50000"/>
                  </a:schemeClr>
                </a:solidFill>
              </a:rPr>
              <a:t>Avance plan de acción desde la inversión</a:t>
            </a:r>
          </a:p>
        </p:txBody>
      </p:sp>
      <p:cxnSp>
        <p:nvCxnSpPr>
          <p:cNvPr id="24" name="Conector recto 23"/>
          <p:cNvCxnSpPr/>
          <p:nvPr/>
        </p:nvCxnSpPr>
        <p:spPr>
          <a:xfrm>
            <a:off x="0" y="710361"/>
            <a:ext cx="5532890" cy="0"/>
          </a:xfrm>
          <a:prstGeom prst="line">
            <a:avLst/>
          </a:prstGeom>
          <a:ln w="19050" cmpd="sng">
            <a:solidFill>
              <a:srgbClr val="00647A"/>
            </a:solidFill>
          </a:ln>
          <a:effectLst/>
        </p:spPr>
        <p:style>
          <a:lnRef idx="2">
            <a:schemeClr val="accent1"/>
          </a:lnRef>
          <a:fillRef idx="0">
            <a:schemeClr val="accent1"/>
          </a:fillRef>
          <a:effectRef idx="1">
            <a:schemeClr val="accent1"/>
          </a:effectRef>
          <a:fontRef idx="minor">
            <a:schemeClr val="tx1"/>
          </a:fontRef>
        </p:style>
      </p:cxnSp>
      <p:sp>
        <p:nvSpPr>
          <p:cNvPr id="25" name="Rectángulo 24"/>
          <p:cNvSpPr/>
          <p:nvPr/>
        </p:nvSpPr>
        <p:spPr>
          <a:xfrm>
            <a:off x="1265584" y="704841"/>
            <a:ext cx="5201552" cy="400110"/>
          </a:xfrm>
          <a:prstGeom prst="rect">
            <a:avLst/>
          </a:prstGeom>
        </p:spPr>
        <p:txBody>
          <a:bodyPr wrap="none">
            <a:spAutoFit/>
          </a:bodyPr>
          <a:lstStyle/>
          <a:p>
            <a:pPr lvl="0" algn="ctr" eaLnBrk="1" fontAlgn="ctr" hangingPunct="1">
              <a:spcBef>
                <a:spcPts val="0"/>
              </a:spcBef>
              <a:spcAft>
                <a:spcPts val="0"/>
              </a:spcAft>
            </a:pPr>
            <a:r>
              <a:rPr lang="es-CO" sz="2000" b="1" dirty="0">
                <a:solidFill>
                  <a:srgbClr val="00647A"/>
                </a:solidFill>
                <a:ea typeface="+mn-ea"/>
              </a:rPr>
              <a:t>Objetivos específicos por proyecto de inversión</a:t>
            </a:r>
          </a:p>
        </p:txBody>
      </p:sp>
      <p:grpSp>
        <p:nvGrpSpPr>
          <p:cNvPr id="15" name="Grupo 14"/>
          <p:cNvGrpSpPr/>
          <p:nvPr/>
        </p:nvGrpSpPr>
        <p:grpSpPr>
          <a:xfrm>
            <a:off x="4625154" y="2352883"/>
            <a:ext cx="2998381" cy="1775775"/>
            <a:chOff x="3260809" y="2221641"/>
            <a:chExt cx="2599182" cy="1922852"/>
          </a:xfrm>
        </p:grpSpPr>
        <p:sp>
          <p:nvSpPr>
            <p:cNvPr id="16" name="Rectángulo redondeado 15"/>
            <p:cNvSpPr/>
            <p:nvPr/>
          </p:nvSpPr>
          <p:spPr>
            <a:xfrm>
              <a:off x="3265936" y="3680967"/>
              <a:ext cx="2594055" cy="46352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rPr>
                <a:t>Cumplimiento: 100%</a:t>
              </a:r>
            </a:p>
          </p:txBody>
        </p:sp>
        <p:sp>
          <p:nvSpPr>
            <p:cNvPr id="17" name="Elipse 22"/>
            <p:cNvSpPr/>
            <p:nvPr/>
          </p:nvSpPr>
          <p:spPr>
            <a:xfrm>
              <a:off x="3260809" y="2221641"/>
              <a:ext cx="2599181" cy="1450583"/>
            </a:xfrm>
            <a:prstGeom prst="roundRect">
              <a:avLst>
                <a:gd name="adj" fmla="val 11939"/>
              </a:avLst>
            </a:pr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700" dirty="0">
                  <a:solidFill>
                    <a:schemeClr val="accent5">
                      <a:lumMod val="50000"/>
                    </a:schemeClr>
                  </a:solidFill>
                </a:rPr>
                <a:t>Promover la apropiación, difusión y conservación de la memoria institucional de la entidad</a:t>
              </a:r>
              <a:endParaRPr lang="es-CO" sz="1700" b="1" dirty="0">
                <a:solidFill>
                  <a:schemeClr val="accent2">
                    <a:lumMod val="75000"/>
                  </a:schemeClr>
                </a:solidFill>
              </a:endParaRPr>
            </a:p>
          </p:txBody>
        </p:sp>
      </p:grpSp>
      <p:grpSp>
        <p:nvGrpSpPr>
          <p:cNvPr id="18" name="Grupo 17"/>
          <p:cNvGrpSpPr/>
          <p:nvPr/>
        </p:nvGrpSpPr>
        <p:grpSpPr>
          <a:xfrm>
            <a:off x="8352465" y="2298009"/>
            <a:ext cx="2732565" cy="1830649"/>
            <a:chOff x="6068163" y="3846229"/>
            <a:chExt cx="2561198" cy="2164479"/>
          </a:xfrm>
        </p:grpSpPr>
        <p:sp>
          <p:nvSpPr>
            <p:cNvPr id="19" name="Rectángulo redondeado 18"/>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600" dirty="0">
                  <a:solidFill>
                    <a:schemeClr val="accent5">
                      <a:lumMod val="50000"/>
                    </a:schemeClr>
                  </a:solidFill>
                </a:rPr>
                <a:t>Promover buenas prácticas ambientales en los funcionarios de la entidad y en los usuarios de los servicios sociales</a:t>
              </a:r>
              <a:endParaRPr lang="es-ES" sz="1600" dirty="0">
                <a:solidFill>
                  <a:schemeClr val="accent5">
                    <a:lumMod val="50000"/>
                  </a:schemeClr>
                </a:solidFill>
              </a:endParaRPr>
            </a:p>
          </p:txBody>
        </p:sp>
        <p:sp>
          <p:nvSpPr>
            <p:cNvPr id="20" name="Rectángulo redondeado 19"/>
            <p:cNvSpPr/>
            <p:nvPr/>
          </p:nvSpPr>
          <p:spPr>
            <a:xfrm>
              <a:off x="6104186" y="5498374"/>
              <a:ext cx="2525175" cy="512334"/>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rPr>
                <a:t>Cumplimiento: 100%</a:t>
              </a:r>
            </a:p>
          </p:txBody>
        </p:sp>
      </p:grpSp>
      <p:grpSp>
        <p:nvGrpSpPr>
          <p:cNvPr id="21" name="Grupo 20"/>
          <p:cNvGrpSpPr/>
          <p:nvPr/>
        </p:nvGrpSpPr>
        <p:grpSpPr>
          <a:xfrm>
            <a:off x="8352466" y="4352534"/>
            <a:ext cx="2732565" cy="1775775"/>
            <a:chOff x="3260809" y="2221641"/>
            <a:chExt cx="2599182" cy="1922852"/>
          </a:xfrm>
        </p:grpSpPr>
        <p:sp>
          <p:nvSpPr>
            <p:cNvPr id="22" name="Rectángulo redondeado 21"/>
            <p:cNvSpPr/>
            <p:nvPr/>
          </p:nvSpPr>
          <p:spPr>
            <a:xfrm>
              <a:off x="3265936" y="3680967"/>
              <a:ext cx="2594055" cy="46352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rPr>
                <a:t>Cumplimiento: 100%</a:t>
              </a:r>
            </a:p>
          </p:txBody>
        </p:sp>
        <p:sp>
          <p:nvSpPr>
            <p:cNvPr id="23" name="Elipse 22"/>
            <p:cNvSpPr/>
            <p:nvPr/>
          </p:nvSpPr>
          <p:spPr>
            <a:xfrm>
              <a:off x="3260809" y="2221641"/>
              <a:ext cx="2599181" cy="1450583"/>
            </a:xfrm>
            <a:prstGeom prst="roundRect">
              <a:avLst>
                <a:gd name="adj" fmla="val 11939"/>
              </a:avLst>
            </a:pr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700" dirty="0">
                  <a:solidFill>
                    <a:schemeClr val="accent5">
                      <a:lumMod val="50000"/>
                    </a:schemeClr>
                  </a:solidFill>
                </a:rPr>
                <a:t> Fortalecer el desarrollo integral del talento humano de la SDIS</a:t>
              </a:r>
              <a:endParaRPr lang="es-CO" sz="1700" b="1" dirty="0">
                <a:solidFill>
                  <a:schemeClr val="accent2">
                    <a:lumMod val="75000"/>
                  </a:schemeClr>
                </a:solidFill>
              </a:endParaRPr>
            </a:p>
          </p:txBody>
        </p:sp>
      </p:gr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9072" y="1301951"/>
            <a:ext cx="726001" cy="726001"/>
          </a:xfrm>
          <a:prstGeom prst="rect">
            <a:avLst/>
          </a:prstGeom>
        </p:spPr>
      </p:pic>
      <p:sp>
        <p:nvSpPr>
          <p:cNvPr id="28" name="Rectángulo 27"/>
          <p:cNvSpPr/>
          <p:nvPr/>
        </p:nvSpPr>
        <p:spPr>
          <a:xfrm>
            <a:off x="8800861" y="346374"/>
            <a:ext cx="3396700" cy="369332"/>
          </a:xfrm>
          <a:prstGeom prst="rect">
            <a:avLst/>
          </a:prstGeom>
        </p:spPr>
        <p:txBody>
          <a:bodyPr wrap="none">
            <a:spAutoFit/>
          </a:bodyPr>
          <a:lstStyle/>
          <a:p>
            <a:pPr lvl="0" algn="ctr" eaLnBrk="1" fontAlgn="ctr" hangingPunct="1">
              <a:spcBef>
                <a:spcPts val="0"/>
              </a:spcBef>
              <a:spcAft>
                <a:spcPts val="0"/>
              </a:spcAft>
            </a:pPr>
            <a:r>
              <a:rPr lang="es-CO" b="1" dirty="0">
                <a:solidFill>
                  <a:srgbClr val="00647A"/>
                </a:solidFill>
                <a:ea typeface="+mn-ea"/>
              </a:rPr>
              <a:t> Avance Primer Trimestre de 2017</a:t>
            </a:r>
          </a:p>
        </p:txBody>
      </p:sp>
      <p:cxnSp>
        <p:nvCxnSpPr>
          <p:cNvPr id="29" name="Conector recto 28"/>
          <p:cNvCxnSpPr/>
          <p:nvPr/>
        </p:nvCxnSpPr>
        <p:spPr>
          <a:xfrm>
            <a:off x="8482682" y="655673"/>
            <a:ext cx="3719950" cy="0"/>
          </a:xfrm>
          <a:prstGeom prst="line">
            <a:avLst/>
          </a:prstGeom>
          <a:ln w="12700" cmpd="sng">
            <a:solidFill>
              <a:srgbClr val="00647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8681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uadroTexto 3"/>
          <p:cNvSpPr txBox="1"/>
          <p:nvPr/>
        </p:nvSpPr>
        <p:spPr>
          <a:xfrm>
            <a:off x="268401" y="187141"/>
            <a:ext cx="10135076" cy="523220"/>
          </a:xfrm>
          <a:prstGeom prst="rect">
            <a:avLst/>
          </a:prstGeom>
          <a:noFill/>
        </p:spPr>
        <p:txBody>
          <a:bodyPr wrap="square" rtlCol="0">
            <a:spAutoFit/>
          </a:bodyPr>
          <a:lstStyle/>
          <a:p>
            <a:pPr algn="just"/>
            <a:r>
              <a:rPr lang="es-ES" sz="2800" b="1" dirty="0">
                <a:solidFill>
                  <a:schemeClr val="accent5">
                    <a:lumMod val="50000"/>
                  </a:schemeClr>
                </a:solidFill>
              </a:rPr>
              <a:t>PLAN DE ACCIÓN SECRETARÍA DISTRITAL DE INTEGRACIÓN SOCIAL</a:t>
            </a:r>
          </a:p>
        </p:txBody>
      </p:sp>
      <p:sp>
        <p:nvSpPr>
          <p:cNvPr id="4" name="Rectángulo 3"/>
          <p:cNvSpPr/>
          <p:nvPr/>
        </p:nvSpPr>
        <p:spPr>
          <a:xfrm>
            <a:off x="1229612" y="1924248"/>
            <a:ext cx="9636312" cy="1673022"/>
          </a:xfrm>
          <a:prstGeom prst="rect">
            <a:avLst/>
          </a:prstGeom>
        </p:spPr>
        <p:txBody>
          <a:bodyPr wrap="square">
            <a:spAutoFit/>
          </a:bodyPr>
          <a:lstStyle/>
          <a:p>
            <a:pPr algn="just">
              <a:lnSpc>
                <a:spcPct val="107000"/>
              </a:lnSpc>
              <a:spcAft>
                <a:spcPts val="0"/>
              </a:spcAft>
            </a:pPr>
            <a:r>
              <a:rPr lang="es-CO" sz="2400" dirty="0">
                <a:solidFill>
                  <a:schemeClr val="accent5">
                    <a:lumMod val="50000"/>
                  </a:schemeClr>
                </a:solidFill>
              </a:rPr>
              <a:t>A partir de la adopción del Plan de Desarrollo Distrital, la Secretaría de Integración Social formuló el Plan de acción institucional para el año 2017, en coherencia de los objetivos estratégicos de la Secretaría y las metas definidas en el Plan de Desarrollo.</a:t>
            </a:r>
            <a:endParaRPr lang="es-MX" sz="2400" dirty="0">
              <a:solidFill>
                <a:schemeClr val="accent5">
                  <a:lumMod val="50000"/>
                </a:schemeClr>
              </a:solidFill>
            </a:endParaRPr>
          </a:p>
        </p:txBody>
      </p:sp>
      <p:cxnSp>
        <p:nvCxnSpPr>
          <p:cNvPr id="27" name="Conector recto 26"/>
          <p:cNvCxnSpPr/>
          <p:nvPr/>
        </p:nvCxnSpPr>
        <p:spPr>
          <a:xfrm>
            <a:off x="0" y="710361"/>
            <a:ext cx="5532890" cy="0"/>
          </a:xfrm>
          <a:prstGeom prst="line">
            <a:avLst/>
          </a:prstGeom>
          <a:ln w="19050" cmpd="sng">
            <a:solidFill>
              <a:srgbClr val="00647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8398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lipse 25"/>
          <p:cNvSpPr/>
          <p:nvPr/>
        </p:nvSpPr>
        <p:spPr>
          <a:xfrm>
            <a:off x="8556816" y="1073910"/>
            <a:ext cx="1191781" cy="118208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2800" b="1"/>
          </a:p>
        </p:txBody>
      </p:sp>
      <p:grpSp>
        <p:nvGrpSpPr>
          <p:cNvPr id="57" name="Grupo 56"/>
          <p:cNvGrpSpPr/>
          <p:nvPr/>
        </p:nvGrpSpPr>
        <p:grpSpPr>
          <a:xfrm>
            <a:off x="4625153" y="4352534"/>
            <a:ext cx="2998381" cy="1767756"/>
            <a:chOff x="6068163" y="3846229"/>
            <a:chExt cx="2561198" cy="2164479"/>
          </a:xfrm>
        </p:grpSpPr>
        <p:sp>
          <p:nvSpPr>
            <p:cNvPr id="27" name="Rectángulo redondeado 26"/>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600" dirty="0">
                  <a:solidFill>
                    <a:schemeClr val="accent5">
                      <a:lumMod val="50000"/>
                    </a:schemeClr>
                  </a:solidFill>
                </a:rPr>
                <a:t>Fortalecer la implementación del Sistema Integrado de Gestión</a:t>
              </a:r>
              <a:endParaRPr lang="es-ES" sz="1600" dirty="0">
                <a:solidFill>
                  <a:schemeClr val="accent5">
                    <a:lumMod val="50000"/>
                  </a:schemeClr>
                </a:solidFill>
              </a:endParaRPr>
            </a:p>
          </p:txBody>
        </p:sp>
        <p:sp>
          <p:nvSpPr>
            <p:cNvPr id="46" name="Rectángulo redondeado 45"/>
            <p:cNvSpPr/>
            <p:nvPr/>
          </p:nvSpPr>
          <p:spPr>
            <a:xfrm>
              <a:off x="6104186" y="5498374"/>
              <a:ext cx="2525175" cy="512334"/>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rPr>
                <a:t>Cumplimiento: 100%</a:t>
              </a:r>
            </a:p>
          </p:txBody>
        </p:sp>
      </p:grpSp>
      <p:grpSp>
        <p:nvGrpSpPr>
          <p:cNvPr id="56" name="Grupo 55"/>
          <p:cNvGrpSpPr/>
          <p:nvPr/>
        </p:nvGrpSpPr>
        <p:grpSpPr>
          <a:xfrm>
            <a:off x="1106089" y="4326259"/>
            <a:ext cx="2732565" cy="1775775"/>
            <a:chOff x="3260809" y="2221641"/>
            <a:chExt cx="2599182" cy="1922852"/>
          </a:xfrm>
        </p:grpSpPr>
        <p:sp>
          <p:nvSpPr>
            <p:cNvPr id="45" name="Rectángulo redondeado 44"/>
            <p:cNvSpPr/>
            <p:nvPr/>
          </p:nvSpPr>
          <p:spPr>
            <a:xfrm>
              <a:off x="3265936" y="3680967"/>
              <a:ext cx="2594055" cy="46352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rPr>
                <a:t>Cumplimiento: 72%</a:t>
              </a:r>
            </a:p>
          </p:txBody>
        </p:sp>
        <p:sp>
          <p:nvSpPr>
            <p:cNvPr id="52" name="Elipse 22"/>
            <p:cNvSpPr/>
            <p:nvPr/>
          </p:nvSpPr>
          <p:spPr>
            <a:xfrm>
              <a:off x="3260809" y="2221641"/>
              <a:ext cx="2599181" cy="1450583"/>
            </a:xfrm>
            <a:prstGeom prst="roundRect">
              <a:avLst>
                <a:gd name="adj" fmla="val 11939"/>
              </a:avLst>
            </a:pr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700" dirty="0">
                  <a:solidFill>
                    <a:schemeClr val="accent5">
                      <a:lumMod val="50000"/>
                    </a:schemeClr>
                  </a:solidFill>
                </a:rPr>
                <a:t> Desarrollar y promover la producción de conocimiento pertinente</a:t>
              </a:r>
              <a:endParaRPr lang="es-CO" sz="1700" b="1" dirty="0">
                <a:solidFill>
                  <a:schemeClr val="accent2">
                    <a:lumMod val="75000"/>
                  </a:schemeClr>
                </a:solidFill>
              </a:endParaRPr>
            </a:p>
          </p:txBody>
        </p:sp>
      </p:grpSp>
      <p:grpSp>
        <p:nvGrpSpPr>
          <p:cNvPr id="59" name="Grupo 58"/>
          <p:cNvGrpSpPr/>
          <p:nvPr/>
        </p:nvGrpSpPr>
        <p:grpSpPr>
          <a:xfrm>
            <a:off x="723014" y="2234728"/>
            <a:ext cx="3115640" cy="1900231"/>
            <a:chOff x="605132" y="1428849"/>
            <a:chExt cx="2599181" cy="1775775"/>
          </a:xfrm>
        </p:grpSpPr>
        <p:sp>
          <p:nvSpPr>
            <p:cNvPr id="48" name="Elipse 22"/>
            <p:cNvSpPr/>
            <p:nvPr/>
          </p:nvSpPr>
          <p:spPr>
            <a:xfrm>
              <a:off x="605132" y="1428849"/>
              <a:ext cx="2599181" cy="1327995"/>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600" dirty="0">
                  <a:solidFill>
                    <a:schemeClr val="accent5">
                      <a:lumMod val="50000"/>
                    </a:schemeClr>
                  </a:solidFill>
                </a:rPr>
                <a:t>Fortalecer las tecnologías de la información y las comunicaciones para la optimización de procesos, incremento de la productividad y el seguimiento y control de la gestión de la entidad</a:t>
              </a:r>
            </a:p>
          </p:txBody>
        </p:sp>
        <p:sp>
          <p:nvSpPr>
            <p:cNvPr id="58" name="Rectángulo redondeado 57"/>
            <p:cNvSpPr/>
            <p:nvPr/>
          </p:nvSpPr>
          <p:spPr>
            <a:xfrm>
              <a:off x="605132" y="2783224"/>
              <a:ext cx="2594055" cy="42140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rPr>
                <a:t>Cumplimiento: 64%</a:t>
              </a:r>
            </a:p>
          </p:txBody>
        </p:sp>
      </p:grpSp>
      <p:sp>
        <p:nvSpPr>
          <p:cNvPr id="60" name="Rectángulo 40"/>
          <p:cNvSpPr/>
          <p:nvPr/>
        </p:nvSpPr>
        <p:spPr>
          <a:xfrm>
            <a:off x="3274828" y="1251139"/>
            <a:ext cx="5613991" cy="8063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CO" sz="2800" b="1" dirty="0"/>
              <a:t>Integración digital y de conocimiento para la inclusión social</a:t>
            </a:r>
            <a:endParaRPr lang="es-ES" sz="2800" b="1" dirty="0"/>
          </a:p>
        </p:txBody>
      </p:sp>
      <p:sp>
        <p:nvSpPr>
          <p:cNvPr id="63" name="Rectángulo 62"/>
          <p:cNvSpPr/>
          <p:nvPr/>
        </p:nvSpPr>
        <p:spPr>
          <a:xfrm>
            <a:off x="0" y="160763"/>
            <a:ext cx="6246070" cy="523220"/>
          </a:xfrm>
          <a:prstGeom prst="rect">
            <a:avLst/>
          </a:prstGeom>
        </p:spPr>
        <p:txBody>
          <a:bodyPr wrap="none">
            <a:spAutoFit/>
          </a:bodyPr>
          <a:lstStyle/>
          <a:p>
            <a:pPr algn="ctr"/>
            <a:r>
              <a:rPr lang="es-ES" sz="2800" b="1" dirty="0">
                <a:solidFill>
                  <a:schemeClr val="accent5">
                    <a:lumMod val="50000"/>
                  </a:schemeClr>
                </a:solidFill>
              </a:rPr>
              <a:t>Avance plan de acción desde la inversión</a:t>
            </a:r>
          </a:p>
        </p:txBody>
      </p:sp>
      <p:cxnSp>
        <p:nvCxnSpPr>
          <p:cNvPr id="24" name="Conector recto 23"/>
          <p:cNvCxnSpPr/>
          <p:nvPr/>
        </p:nvCxnSpPr>
        <p:spPr>
          <a:xfrm>
            <a:off x="0" y="710361"/>
            <a:ext cx="5532890" cy="0"/>
          </a:xfrm>
          <a:prstGeom prst="line">
            <a:avLst/>
          </a:prstGeom>
          <a:ln w="19050" cmpd="sng">
            <a:solidFill>
              <a:srgbClr val="00647A"/>
            </a:solidFill>
          </a:ln>
          <a:effectLst/>
        </p:spPr>
        <p:style>
          <a:lnRef idx="2">
            <a:schemeClr val="accent1"/>
          </a:lnRef>
          <a:fillRef idx="0">
            <a:schemeClr val="accent1"/>
          </a:fillRef>
          <a:effectRef idx="1">
            <a:schemeClr val="accent1"/>
          </a:effectRef>
          <a:fontRef idx="minor">
            <a:schemeClr val="tx1"/>
          </a:fontRef>
        </p:style>
      </p:cxnSp>
      <p:sp>
        <p:nvSpPr>
          <p:cNvPr id="25" name="Rectángulo 24"/>
          <p:cNvSpPr/>
          <p:nvPr/>
        </p:nvSpPr>
        <p:spPr>
          <a:xfrm>
            <a:off x="1265584" y="736740"/>
            <a:ext cx="5201552" cy="400110"/>
          </a:xfrm>
          <a:prstGeom prst="rect">
            <a:avLst/>
          </a:prstGeom>
        </p:spPr>
        <p:txBody>
          <a:bodyPr wrap="none">
            <a:spAutoFit/>
          </a:bodyPr>
          <a:lstStyle/>
          <a:p>
            <a:pPr lvl="0" algn="ctr" eaLnBrk="1" fontAlgn="ctr" hangingPunct="1">
              <a:spcBef>
                <a:spcPts val="0"/>
              </a:spcBef>
              <a:spcAft>
                <a:spcPts val="0"/>
              </a:spcAft>
            </a:pPr>
            <a:r>
              <a:rPr lang="es-CO" sz="2000" b="1" dirty="0">
                <a:solidFill>
                  <a:srgbClr val="00647A"/>
                </a:solidFill>
                <a:ea typeface="+mn-ea"/>
              </a:rPr>
              <a:t>Objetivos específicos por proyecto de inversión</a:t>
            </a:r>
          </a:p>
        </p:txBody>
      </p:sp>
      <p:grpSp>
        <p:nvGrpSpPr>
          <p:cNvPr id="15" name="Grupo 14"/>
          <p:cNvGrpSpPr/>
          <p:nvPr/>
        </p:nvGrpSpPr>
        <p:grpSpPr>
          <a:xfrm>
            <a:off x="4210496" y="2352883"/>
            <a:ext cx="3732025" cy="1775775"/>
            <a:chOff x="3260809" y="2221641"/>
            <a:chExt cx="2599182" cy="1922852"/>
          </a:xfrm>
        </p:grpSpPr>
        <p:sp>
          <p:nvSpPr>
            <p:cNvPr id="16" name="Rectángulo redondeado 15"/>
            <p:cNvSpPr/>
            <p:nvPr/>
          </p:nvSpPr>
          <p:spPr>
            <a:xfrm>
              <a:off x="3265936" y="3680967"/>
              <a:ext cx="2594055" cy="46352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rPr>
                <a:t>Cumplimiento: No se programó</a:t>
              </a:r>
            </a:p>
          </p:txBody>
        </p:sp>
        <p:sp>
          <p:nvSpPr>
            <p:cNvPr id="17" name="Elipse 22"/>
            <p:cNvSpPr/>
            <p:nvPr/>
          </p:nvSpPr>
          <p:spPr>
            <a:xfrm>
              <a:off x="3260809" y="2221641"/>
              <a:ext cx="2599181" cy="1450583"/>
            </a:xfrm>
            <a:prstGeom prst="roundRect">
              <a:avLst>
                <a:gd name="adj" fmla="val 11939"/>
              </a:avLst>
            </a:pr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700" dirty="0">
                  <a:solidFill>
                    <a:schemeClr val="accent5">
                      <a:lumMod val="50000"/>
                    </a:schemeClr>
                  </a:solidFill>
                </a:rPr>
                <a:t>Desarrollar evaluaciones de los servicios sociales que presta la SDIS para contar con información pertinente que permita la adecuada toma de decisiones de política pública social</a:t>
              </a:r>
              <a:endParaRPr lang="es-CO" sz="1700" b="1" dirty="0">
                <a:solidFill>
                  <a:schemeClr val="accent2">
                    <a:lumMod val="75000"/>
                  </a:schemeClr>
                </a:solidFill>
              </a:endParaRPr>
            </a:p>
          </p:txBody>
        </p:sp>
      </p:grpSp>
      <p:grpSp>
        <p:nvGrpSpPr>
          <p:cNvPr id="18" name="Grupo 17"/>
          <p:cNvGrpSpPr/>
          <p:nvPr/>
        </p:nvGrpSpPr>
        <p:grpSpPr>
          <a:xfrm>
            <a:off x="8352465" y="2298009"/>
            <a:ext cx="2732565" cy="1830649"/>
            <a:chOff x="6068163" y="3846229"/>
            <a:chExt cx="2561198" cy="2164479"/>
          </a:xfrm>
        </p:grpSpPr>
        <p:sp>
          <p:nvSpPr>
            <p:cNvPr id="19" name="Rectángulo redondeado 18"/>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600" dirty="0">
                  <a:solidFill>
                    <a:schemeClr val="accent5">
                      <a:lumMod val="50000"/>
                    </a:schemeClr>
                  </a:solidFill>
                </a:rPr>
                <a:t>Fortalecer los procesos de planeación y seguimiento institucional</a:t>
              </a:r>
              <a:endParaRPr lang="es-ES" sz="1600" dirty="0">
                <a:solidFill>
                  <a:schemeClr val="accent5">
                    <a:lumMod val="50000"/>
                  </a:schemeClr>
                </a:solidFill>
              </a:endParaRPr>
            </a:p>
          </p:txBody>
        </p:sp>
        <p:sp>
          <p:nvSpPr>
            <p:cNvPr id="20" name="Rectángulo redondeado 19"/>
            <p:cNvSpPr/>
            <p:nvPr/>
          </p:nvSpPr>
          <p:spPr>
            <a:xfrm>
              <a:off x="6104186" y="5498374"/>
              <a:ext cx="2525175" cy="512334"/>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rPr>
                <a:t>Cumplimiento: 100%</a:t>
              </a:r>
            </a:p>
          </p:txBody>
        </p:sp>
      </p:grpSp>
      <p:grpSp>
        <p:nvGrpSpPr>
          <p:cNvPr id="21" name="Grupo 20"/>
          <p:cNvGrpSpPr/>
          <p:nvPr/>
        </p:nvGrpSpPr>
        <p:grpSpPr>
          <a:xfrm>
            <a:off x="8352466" y="4352534"/>
            <a:ext cx="2732565" cy="1775775"/>
            <a:chOff x="3260809" y="2221641"/>
            <a:chExt cx="2599182" cy="1922852"/>
          </a:xfrm>
        </p:grpSpPr>
        <p:sp>
          <p:nvSpPr>
            <p:cNvPr id="22" name="Rectángulo redondeado 21"/>
            <p:cNvSpPr/>
            <p:nvPr/>
          </p:nvSpPr>
          <p:spPr>
            <a:xfrm>
              <a:off x="3265936" y="3680967"/>
              <a:ext cx="2594055" cy="46352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rPr>
                <a:t>Cumplimiento: 100%</a:t>
              </a:r>
            </a:p>
          </p:txBody>
        </p:sp>
        <p:sp>
          <p:nvSpPr>
            <p:cNvPr id="23" name="Elipse 22"/>
            <p:cNvSpPr/>
            <p:nvPr/>
          </p:nvSpPr>
          <p:spPr>
            <a:xfrm>
              <a:off x="3260809" y="2221641"/>
              <a:ext cx="2599181" cy="1450583"/>
            </a:xfrm>
            <a:prstGeom prst="roundRect">
              <a:avLst>
                <a:gd name="adj" fmla="val 11939"/>
              </a:avLst>
            </a:pr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700" dirty="0">
                  <a:solidFill>
                    <a:schemeClr val="accent5">
                      <a:lumMod val="50000"/>
                    </a:schemeClr>
                  </a:solidFill>
                </a:rPr>
                <a:t> Articular las acciones de comunicaciones internas y externas de la entidad</a:t>
              </a:r>
              <a:endParaRPr lang="es-CO" sz="1700" b="1" dirty="0">
                <a:solidFill>
                  <a:schemeClr val="accent2">
                    <a:lumMod val="75000"/>
                  </a:schemeClr>
                </a:solidFill>
              </a:endParaRPr>
            </a:p>
          </p:txBody>
        </p:sp>
      </p:gr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57749" y="1368401"/>
            <a:ext cx="589914" cy="589914"/>
          </a:xfrm>
          <a:prstGeom prst="rect">
            <a:avLst/>
          </a:prstGeom>
        </p:spPr>
      </p:pic>
      <p:sp>
        <p:nvSpPr>
          <p:cNvPr id="28" name="Rectángulo 27"/>
          <p:cNvSpPr/>
          <p:nvPr/>
        </p:nvSpPr>
        <p:spPr>
          <a:xfrm>
            <a:off x="8800861" y="346374"/>
            <a:ext cx="3396700" cy="369332"/>
          </a:xfrm>
          <a:prstGeom prst="rect">
            <a:avLst/>
          </a:prstGeom>
        </p:spPr>
        <p:txBody>
          <a:bodyPr wrap="none">
            <a:spAutoFit/>
          </a:bodyPr>
          <a:lstStyle/>
          <a:p>
            <a:pPr lvl="0" algn="ctr" eaLnBrk="1" fontAlgn="ctr" hangingPunct="1">
              <a:spcBef>
                <a:spcPts val="0"/>
              </a:spcBef>
              <a:spcAft>
                <a:spcPts val="0"/>
              </a:spcAft>
            </a:pPr>
            <a:r>
              <a:rPr lang="es-CO" b="1" dirty="0">
                <a:solidFill>
                  <a:srgbClr val="00647A"/>
                </a:solidFill>
                <a:ea typeface="+mn-ea"/>
              </a:rPr>
              <a:t> Avance Primer Trimestre de 2017</a:t>
            </a:r>
          </a:p>
        </p:txBody>
      </p:sp>
      <p:cxnSp>
        <p:nvCxnSpPr>
          <p:cNvPr id="29" name="Conector recto 28"/>
          <p:cNvCxnSpPr/>
          <p:nvPr/>
        </p:nvCxnSpPr>
        <p:spPr>
          <a:xfrm>
            <a:off x="8482682" y="655673"/>
            <a:ext cx="3719950" cy="0"/>
          </a:xfrm>
          <a:prstGeom prst="line">
            <a:avLst/>
          </a:prstGeom>
          <a:ln w="12700" cmpd="sng">
            <a:solidFill>
              <a:srgbClr val="00647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755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upo 58"/>
          <p:cNvGrpSpPr/>
          <p:nvPr/>
        </p:nvGrpSpPr>
        <p:grpSpPr>
          <a:xfrm>
            <a:off x="464902" y="1620997"/>
            <a:ext cx="3139541" cy="1230034"/>
            <a:chOff x="605132" y="1428849"/>
            <a:chExt cx="2599181" cy="2111203"/>
          </a:xfrm>
        </p:grpSpPr>
        <p:sp>
          <p:nvSpPr>
            <p:cNvPr id="48" name="Elipse 22"/>
            <p:cNvSpPr/>
            <p:nvPr/>
          </p:nvSpPr>
          <p:spPr>
            <a:xfrm>
              <a:off x="605132" y="1428849"/>
              <a:ext cx="2599181" cy="1327995"/>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2000" dirty="0">
                  <a:solidFill>
                    <a:schemeClr val="accent5">
                      <a:lumMod val="50000"/>
                    </a:schemeClr>
                  </a:solidFill>
                </a:rPr>
                <a:t>Direccionamiento Político</a:t>
              </a:r>
            </a:p>
          </p:txBody>
        </p:sp>
        <p:sp>
          <p:nvSpPr>
            <p:cNvPr id="58" name="Rectángulo redondeado 57"/>
            <p:cNvSpPr/>
            <p:nvPr/>
          </p:nvSpPr>
          <p:spPr>
            <a:xfrm>
              <a:off x="605132" y="2783225"/>
              <a:ext cx="2594055" cy="756827"/>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bg1"/>
                  </a:solidFill>
                </a:rPr>
                <a:t>Cumplimiento: 95,5%</a:t>
              </a:r>
            </a:p>
          </p:txBody>
        </p:sp>
      </p:grpSp>
      <p:sp>
        <p:nvSpPr>
          <p:cNvPr id="63" name="Rectángulo 62"/>
          <p:cNvSpPr/>
          <p:nvPr/>
        </p:nvSpPr>
        <p:spPr>
          <a:xfrm>
            <a:off x="139431" y="160763"/>
            <a:ext cx="5967211" cy="523220"/>
          </a:xfrm>
          <a:prstGeom prst="rect">
            <a:avLst/>
          </a:prstGeom>
        </p:spPr>
        <p:txBody>
          <a:bodyPr wrap="none">
            <a:spAutoFit/>
          </a:bodyPr>
          <a:lstStyle/>
          <a:p>
            <a:pPr algn="ctr"/>
            <a:r>
              <a:rPr lang="es-ES" sz="2800" b="1" dirty="0">
                <a:solidFill>
                  <a:schemeClr val="accent5">
                    <a:lumMod val="50000"/>
                  </a:schemeClr>
                </a:solidFill>
              </a:rPr>
              <a:t>Avance plan de acción desde la gestión</a:t>
            </a:r>
          </a:p>
        </p:txBody>
      </p:sp>
      <p:cxnSp>
        <p:nvCxnSpPr>
          <p:cNvPr id="24" name="Conector recto 23"/>
          <p:cNvCxnSpPr/>
          <p:nvPr/>
        </p:nvCxnSpPr>
        <p:spPr>
          <a:xfrm>
            <a:off x="0" y="710361"/>
            <a:ext cx="5532890" cy="0"/>
          </a:xfrm>
          <a:prstGeom prst="line">
            <a:avLst/>
          </a:prstGeom>
          <a:ln w="19050" cmpd="sng">
            <a:solidFill>
              <a:srgbClr val="00647A"/>
            </a:solidFill>
          </a:ln>
          <a:effectLst/>
        </p:spPr>
        <p:style>
          <a:lnRef idx="2">
            <a:schemeClr val="accent1"/>
          </a:lnRef>
          <a:fillRef idx="0">
            <a:schemeClr val="accent1"/>
          </a:fillRef>
          <a:effectRef idx="1">
            <a:schemeClr val="accent1"/>
          </a:effectRef>
          <a:fontRef idx="minor">
            <a:schemeClr val="tx1"/>
          </a:fontRef>
        </p:style>
      </p:cxnSp>
      <p:sp>
        <p:nvSpPr>
          <p:cNvPr id="25" name="Rectángulo 24"/>
          <p:cNvSpPr/>
          <p:nvPr/>
        </p:nvSpPr>
        <p:spPr>
          <a:xfrm>
            <a:off x="1966455" y="736740"/>
            <a:ext cx="3799823" cy="400110"/>
          </a:xfrm>
          <a:prstGeom prst="rect">
            <a:avLst/>
          </a:prstGeom>
        </p:spPr>
        <p:txBody>
          <a:bodyPr wrap="none">
            <a:spAutoFit/>
          </a:bodyPr>
          <a:lstStyle/>
          <a:p>
            <a:pPr lvl="0" algn="ctr" eaLnBrk="1" fontAlgn="ctr" hangingPunct="1">
              <a:spcBef>
                <a:spcPts val="0"/>
              </a:spcBef>
              <a:spcAft>
                <a:spcPts val="0"/>
              </a:spcAft>
            </a:pPr>
            <a:r>
              <a:rPr lang="es-CO" sz="2000" b="1" dirty="0">
                <a:solidFill>
                  <a:srgbClr val="00647A"/>
                </a:solidFill>
                <a:ea typeface="+mn-ea"/>
              </a:rPr>
              <a:t>Avance de los procesos de gestión</a:t>
            </a:r>
          </a:p>
        </p:txBody>
      </p:sp>
      <p:grpSp>
        <p:nvGrpSpPr>
          <p:cNvPr id="15" name="Grupo 14"/>
          <p:cNvGrpSpPr/>
          <p:nvPr/>
        </p:nvGrpSpPr>
        <p:grpSpPr>
          <a:xfrm>
            <a:off x="4280784" y="1665218"/>
            <a:ext cx="3247078" cy="1185813"/>
            <a:chOff x="3260809" y="2221641"/>
            <a:chExt cx="2599182" cy="2171596"/>
          </a:xfrm>
        </p:grpSpPr>
        <p:sp>
          <p:nvSpPr>
            <p:cNvPr id="16" name="Rectángulo redondeado 15"/>
            <p:cNvSpPr/>
            <p:nvPr/>
          </p:nvSpPr>
          <p:spPr>
            <a:xfrm>
              <a:off x="3265936" y="3620617"/>
              <a:ext cx="2594055" cy="77262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bg1"/>
                  </a:solidFill>
                </a:rPr>
                <a:t>Cumplimiento: 42,1%</a:t>
              </a:r>
            </a:p>
          </p:txBody>
        </p:sp>
        <p:sp>
          <p:nvSpPr>
            <p:cNvPr id="17" name="Elipse 22"/>
            <p:cNvSpPr/>
            <p:nvPr/>
          </p:nvSpPr>
          <p:spPr>
            <a:xfrm>
              <a:off x="3260809" y="2221641"/>
              <a:ext cx="2599181" cy="1379067"/>
            </a:xfrm>
            <a:prstGeom prst="roundRect">
              <a:avLst>
                <a:gd name="adj" fmla="val 11939"/>
              </a:avLst>
            </a:pr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2000" dirty="0">
                  <a:solidFill>
                    <a:schemeClr val="accent5">
                      <a:lumMod val="50000"/>
                    </a:schemeClr>
                  </a:solidFill>
                </a:rPr>
                <a:t>Direccionamiento de los Servicios Sociales</a:t>
              </a:r>
              <a:endParaRPr lang="es-CO" sz="2000" b="1" dirty="0">
                <a:solidFill>
                  <a:schemeClr val="accent2">
                    <a:lumMod val="75000"/>
                  </a:schemeClr>
                </a:solidFill>
              </a:endParaRPr>
            </a:p>
          </p:txBody>
        </p:sp>
      </p:grpSp>
      <p:sp>
        <p:nvSpPr>
          <p:cNvPr id="28" name="Rectángulo 27"/>
          <p:cNvSpPr/>
          <p:nvPr/>
        </p:nvSpPr>
        <p:spPr>
          <a:xfrm>
            <a:off x="8800861" y="346374"/>
            <a:ext cx="3396700" cy="369332"/>
          </a:xfrm>
          <a:prstGeom prst="rect">
            <a:avLst/>
          </a:prstGeom>
        </p:spPr>
        <p:txBody>
          <a:bodyPr wrap="none">
            <a:spAutoFit/>
          </a:bodyPr>
          <a:lstStyle/>
          <a:p>
            <a:pPr lvl="0" algn="ctr" eaLnBrk="1" fontAlgn="ctr" hangingPunct="1">
              <a:spcBef>
                <a:spcPts val="0"/>
              </a:spcBef>
              <a:spcAft>
                <a:spcPts val="0"/>
              </a:spcAft>
            </a:pPr>
            <a:r>
              <a:rPr lang="es-CO" b="1" dirty="0">
                <a:solidFill>
                  <a:srgbClr val="00647A"/>
                </a:solidFill>
                <a:ea typeface="+mn-ea"/>
              </a:rPr>
              <a:t> Avance Primer Trimestre de 2017</a:t>
            </a:r>
          </a:p>
        </p:txBody>
      </p:sp>
      <p:cxnSp>
        <p:nvCxnSpPr>
          <p:cNvPr id="29" name="Conector recto 28"/>
          <p:cNvCxnSpPr/>
          <p:nvPr/>
        </p:nvCxnSpPr>
        <p:spPr>
          <a:xfrm>
            <a:off x="8482682" y="655673"/>
            <a:ext cx="3719950" cy="0"/>
          </a:xfrm>
          <a:prstGeom prst="line">
            <a:avLst/>
          </a:prstGeom>
          <a:ln w="12700" cmpd="sng">
            <a:solidFill>
              <a:srgbClr val="00647A"/>
            </a:solidFill>
          </a:ln>
          <a:effectLst/>
        </p:spPr>
        <p:style>
          <a:lnRef idx="2">
            <a:schemeClr val="accent1"/>
          </a:lnRef>
          <a:fillRef idx="0">
            <a:schemeClr val="accent1"/>
          </a:fillRef>
          <a:effectRef idx="1">
            <a:schemeClr val="accent1"/>
          </a:effectRef>
          <a:fontRef idx="minor">
            <a:schemeClr val="tx1"/>
          </a:fontRef>
        </p:style>
      </p:cxnSp>
      <p:grpSp>
        <p:nvGrpSpPr>
          <p:cNvPr id="30" name="Grupo 29"/>
          <p:cNvGrpSpPr/>
          <p:nvPr/>
        </p:nvGrpSpPr>
        <p:grpSpPr>
          <a:xfrm>
            <a:off x="8147484" y="1669007"/>
            <a:ext cx="3148708" cy="1191147"/>
            <a:chOff x="605132" y="1428849"/>
            <a:chExt cx="2599181" cy="2111203"/>
          </a:xfrm>
        </p:grpSpPr>
        <p:sp>
          <p:nvSpPr>
            <p:cNvPr id="31" name="Elipse 22"/>
            <p:cNvSpPr/>
            <p:nvPr/>
          </p:nvSpPr>
          <p:spPr>
            <a:xfrm>
              <a:off x="605132" y="1428849"/>
              <a:ext cx="2599181" cy="1327995"/>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2000" dirty="0">
                  <a:solidFill>
                    <a:schemeClr val="accent5">
                      <a:lumMod val="50000"/>
                    </a:schemeClr>
                  </a:solidFill>
                </a:rPr>
                <a:t>Direccionamiento Estratégico</a:t>
              </a:r>
            </a:p>
          </p:txBody>
        </p:sp>
        <p:sp>
          <p:nvSpPr>
            <p:cNvPr id="32" name="Rectángulo redondeado 31"/>
            <p:cNvSpPr/>
            <p:nvPr/>
          </p:nvSpPr>
          <p:spPr>
            <a:xfrm>
              <a:off x="605132" y="2783225"/>
              <a:ext cx="2594055" cy="756827"/>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bg1"/>
                  </a:solidFill>
                </a:rPr>
                <a:t>Cumplimiento: 75,7%</a:t>
              </a:r>
            </a:p>
          </p:txBody>
        </p:sp>
      </p:grpSp>
      <p:grpSp>
        <p:nvGrpSpPr>
          <p:cNvPr id="33" name="Grupo 32"/>
          <p:cNvGrpSpPr/>
          <p:nvPr/>
        </p:nvGrpSpPr>
        <p:grpSpPr>
          <a:xfrm>
            <a:off x="464902" y="3303899"/>
            <a:ext cx="3176595" cy="1120512"/>
            <a:chOff x="3260809" y="2221641"/>
            <a:chExt cx="2599182" cy="2171596"/>
          </a:xfrm>
        </p:grpSpPr>
        <p:sp>
          <p:nvSpPr>
            <p:cNvPr id="34" name="Rectángulo redondeado 33"/>
            <p:cNvSpPr/>
            <p:nvPr/>
          </p:nvSpPr>
          <p:spPr>
            <a:xfrm>
              <a:off x="3265936" y="3680966"/>
              <a:ext cx="2594055" cy="712271"/>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bg1"/>
                  </a:solidFill>
                </a:rPr>
                <a:t>Cumplimiento: 100%</a:t>
              </a:r>
            </a:p>
          </p:txBody>
        </p:sp>
        <p:sp>
          <p:nvSpPr>
            <p:cNvPr id="35" name="Elipse 22"/>
            <p:cNvSpPr/>
            <p:nvPr/>
          </p:nvSpPr>
          <p:spPr>
            <a:xfrm>
              <a:off x="3260809" y="2221641"/>
              <a:ext cx="2599181" cy="1450583"/>
            </a:xfrm>
            <a:prstGeom prst="roundRect">
              <a:avLst>
                <a:gd name="adj" fmla="val 11939"/>
              </a:avLst>
            </a:pr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2000" dirty="0">
                  <a:solidFill>
                    <a:schemeClr val="accent5">
                      <a:lumMod val="50000"/>
                    </a:schemeClr>
                  </a:solidFill>
                </a:rPr>
                <a:t>Prestación de los Servicios Sociales</a:t>
              </a:r>
              <a:endParaRPr lang="es-CO" sz="2000" b="1" dirty="0">
                <a:solidFill>
                  <a:schemeClr val="accent2">
                    <a:lumMod val="75000"/>
                  </a:schemeClr>
                </a:solidFill>
              </a:endParaRPr>
            </a:p>
          </p:txBody>
        </p:sp>
      </p:grpSp>
      <p:grpSp>
        <p:nvGrpSpPr>
          <p:cNvPr id="36" name="Grupo 35"/>
          <p:cNvGrpSpPr/>
          <p:nvPr/>
        </p:nvGrpSpPr>
        <p:grpSpPr>
          <a:xfrm>
            <a:off x="4280783" y="3303898"/>
            <a:ext cx="3247077" cy="1120511"/>
            <a:chOff x="605132" y="1428849"/>
            <a:chExt cx="2599181" cy="2111203"/>
          </a:xfrm>
        </p:grpSpPr>
        <p:sp>
          <p:nvSpPr>
            <p:cNvPr id="37" name="Elipse 22"/>
            <p:cNvSpPr/>
            <p:nvPr/>
          </p:nvSpPr>
          <p:spPr>
            <a:xfrm>
              <a:off x="605132" y="1428849"/>
              <a:ext cx="2599181" cy="1327995"/>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2000" dirty="0">
                  <a:solidFill>
                    <a:schemeClr val="accent5">
                      <a:lumMod val="50000"/>
                    </a:schemeClr>
                  </a:solidFill>
                </a:rPr>
                <a:t>Mantenimiento y Soporte de </a:t>
              </a:r>
              <a:r>
                <a:rPr lang="es-CO" sz="2000" dirty="0" err="1">
                  <a:solidFill>
                    <a:schemeClr val="accent5">
                      <a:lumMod val="50000"/>
                    </a:schemeClr>
                  </a:solidFill>
                </a:rPr>
                <a:t>TIC´s</a:t>
              </a:r>
              <a:endParaRPr lang="es-CO" sz="2000" dirty="0">
                <a:solidFill>
                  <a:schemeClr val="accent5">
                    <a:lumMod val="50000"/>
                  </a:schemeClr>
                </a:solidFill>
              </a:endParaRPr>
            </a:p>
          </p:txBody>
        </p:sp>
        <p:sp>
          <p:nvSpPr>
            <p:cNvPr id="38" name="Rectángulo redondeado 37"/>
            <p:cNvSpPr/>
            <p:nvPr/>
          </p:nvSpPr>
          <p:spPr>
            <a:xfrm>
              <a:off x="605132" y="2783225"/>
              <a:ext cx="2594055" cy="756827"/>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bg1"/>
                  </a:solidFill>
                </a:rPr>
                <a:t>Cumplimiento: 68,5%</a:t>
              </a:r>
            </a:p>
          </p:txBody>
        </p:sp>
      </p:grpSp>
      <p:grpSp>
        <p:nvGrpSpPr>
          <p:cNvPr id="39" name="Grupo 38"/>
          <p:cNvGrpSpPr/>
          <p:nvPr/>
        </p:nvGrpSpPr>
        <p:grpSpPr>
          <a:xfrm>
            <a:off x="8147484" y="3343605"/>
            <a:ext cx="3154932" cy="1080805"/>
            <a:chOff x="3260809" y="2221641"/>
            <a:chExt cx="2599182" cy="2171596"/>
          </a:xfrm>
        </p:grpSpPr>
        <p:sp>
          <p:nvSpPr>
            <p:cNvPr id="40" name="Rectángulo redondeado 39"/>
            <p:cNvSpPr/>
            <p:nvPr/>
          </p:nvSpPr>
          <p:spPr>
            <a:xfrm>
              <a:off x="3265936" y="3680966"/>
              <a:ext cx="2594055" cy="712271"/>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bg1"/>
                  </a:solidFill>
                </a:rPr>
                <a:t>Cumplimiento: 80,8%</a:t>
              </a:r>
            </a:p>
          </p:txBody>
        </p:sp>
        <p:sp>
          <p:nvSpPr>
            <p:cNvPr id="41" name="Elipse 22"/>
            <p:cNvSpPr/>
            <p:nvPr/>
          </p:nvSpPr>
          <p:spPr>
            <a:xfrm>
              <a:off x="3260809" y="2221641"/>
              <a:ext cx="2599181" cy="1450583"/>
            </a:xfrm>
            <a:prstGeom prst="roundRect">
              <a:avLst>
                <a:gd name="adj" fmla="val 11939"/>
              </a:avLst>
            </a:pr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2000" dirty="0">
                  <a:solidFill>
                    <a:schemeClr val="accent5">
                      <a:lumMod val="50000"/>
                    </a:schemeClr>
                  </a:solidFill>
                </a:rPr>
                <a:t>Adquisiciones</a:t>
              </a:r>
              <a:endParaRPr lang="es-CO" sz="2000" b="1" dirty="0">
                <a:solidFill>
                  <a:schemeClr val="accent2">
                    <a:lumMod val="75000"/>
                  </a:schemeClr>
                </a:solidFill>
              </a:endParaRPr>
            </a:p>
          </p:txBody>
        </p:sp>
      </p:grpSp>
      <p:grpSp>
        <p:nvGrpSpPr>
          <p:cNvPr id="42" name="Grupo 41"/>
          <p:cNvGrpSpPr/>
          <p:nvPr/>
        </p:nvGrpSpPr>
        <p:grpSpPr>
          <a:xfrm>
            <a:off x="459346" y="4880725"/>
            <a:ext cx="3182150" cy="975410"/>
            <a:chOff x="605132" y="1428849"/>
            <a:chExt cx="2599181" cy="2111203"/>
          </a:xfrm>
        </p:grpSpPr>
        <p:sp>
          <p:nvSpPr>
            <p:cNvPr id="43" name="Elipse 22"/>
            <p:cNvSpPr/>
            <p:nvPr/>
          </p:nvSpPr>
          <p:spPr>
            <a:xfrm>
              <a:off x="605132" y="1428849"/>
              <a:ext cx="2599181" cy="1327995"/>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2000" dirty="0">
                  <a:solidFill>
                    <a:schemeClr val="accent5">
                      <a:lumMod val="50000"/>
                    </a:schemeClr>
                  </a:solidFill>
                </a:rPr>
                <a:t>Gestión del Talento Humano </a:t>
              </a:r>
            </a:p>
          </p:txBody>
        </p:sp>
        <p:sp>
          <p:nvSpPr>
            <p:cNvPr id="44" name="Rectángulo redondeado 43"/>
            <p:cNvSpPr/>
            <p:nvPr/>
          </p:nvSpPr>
          <p:spPr>
            <a:xfrm>
              <a:off x="605132" y="2783225"/>
              <a:ext cx="2594055" cy="756827"/>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bg1"/>
                  </a:solidFill>
                </a:rPr>
                <a:t>Cumplimiento: 100%</a:t>
              </a:r>
            </a:p>
          </p:txBody>
        </p:sp>
      </p:grpSp>
      <p:grpSp>
        <p:nvGrpSpPr>
          <p:cNvPr id="47" name="Grupo 46"/>
          <p:cNvGrpSpPr/>
          <p:nvPr/>
        </p:nvGrpSpPr>
        <p:grpSpPr>
          <a:xfrm>
            <a:off x="4280782" y="4880725"/>
            <a:ext cx="3240673" cy="975410"/>
            <a:chOff x="3260809" y="2221641"/>
            <a:chExt cx="2599182" cy="2171596"/>
          </a:xfrm>
        </p:grpSpPr>
        <p:sp>
          <p:nvSpPr>
            <p:cNvPr id="49" name="Rectángulo redondeado 48"/>
            <p:cNvSpPr/>
            <p:nvPr/>
          </p:nvSpPr>
          <p:spPr>
            <a:xfrm>
              <a:off x="3265936" y="3680966"/>
              <a:ext cx="2594055" cy="712271"/>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bg1"/>
                  </a:solidFill>
                </a:rPr>
                <a:t>Cumplimiento: 94%</a:t>
              </a:r>
            </a:p>
          </p:txBody>
        </p:sp>
        <p:sp>
          <p:nvSpPr>
            <p:cNvPr id="50" name="Elipse 22"/>
            <p:cNvSpPr/>
            <p:nvPr/>
          </p:nvSpPr>
          <p:spPr>
            <a:xfrm>
              <a:off x="3260809" y="2221641"/>
              <a:ext cx="2599181" cy="1450583"/>
            </a:xfrm>
            <a:prstGeom prst="roundRect">
              <a:avLst>
                <a:gd name="adj" fmla="val 11939"/>
              </a:avLst>
            </a:pr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2000" dirty="0">
                  <a:solidFill>
                    <a:schemeClr val="accent5">
                      <a:lumMod val="50000"/>
                    </a:schemeClr>
                  </a:solidFill>
                </a:rPr>
                <a:t>Gestión de Bienes y Servicios</a:t>
              </a:r>
              <a:endParaRPr lang="es-CO" sz="2000" b="1" dirty="0">
                <a:solidFill>
                  <a:schemeClr val="accent2">
                    <a:lumMod val="75000"/>
                  </a:schemeClr>
                </a:solidFill>
              </a:endParaRPr>
            </a:p>
          </p:txBody>
        </p:sp>
      </p:grpSp>
      <p:grpSp>
        <p:nvGrpSpPr>
          <p:cNvPr id="51" name="Grupo 50"/>
          <p:cNvGrpSpPr/>
          <p:nvPr/>
        </p:nvGrpSpPr>
        <p:grpSpPr>
          <a:xfrm>
            <a:off x="8147483" y="4880725"/>
            <a:ext cx="3154931" cy="975410"/>
            <a:chOff x="605132" y="1428849"/>
            <a:chExt cx="2599181" cy="2111203"/>
          </a:xfrm>
        </p:grpSpPr>
        <p:sp>
          <p:nvSpPr>
            <p:cNvPr id="53" name="Elipse 22"/>
            <p:cNvSpPr/>
            <p:nvPr/>
          </p:nvSpPr>
          <p:spPr>
            <a:xfrm>
              <a:off x="605132" y="1428849"/>
              <a:ext cx="2599181" cy="1327995"/>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2000" dirty="0">
                  <a:solidFill>
                    <a:schemeClr val="accent5">
                      <a:lumMod val="50000"/>
                    </a:schemeClr>
                  </a:solidFill>
                </a:rPr>
                <a:t>Mejora continua</a:t>
              </a:r>
            </a:p>
          </p:txBody>
        </p:sp>
        <p:sp>
          <p:nvSpPr>
            <p:cNvPr id="54" name="Rectángulo redondeado 53"/>
            <p:cNvSpPr/>
            <p:nvPr/>
          </p:nvSpPr>
          <p:spPr>
            <a:xfrm>
              <a:off x="605132" y="2783225"/>
              <a:ext cx="2594055" cy="756827"/>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bg1"/>
                  </a:solidFill>
                </a:rPr>
                <a:t>Cumplimiento: 70,4%</a:t>
              </a:r>
            </a:p>
          </p:txBody>
        </p:sp>
      </p:grpSp>
    </p:spTree>
    <p:extLst>
      <p:ext uri="{BB962C8B-B14F-4D97-AF65-F5344CB8AC3E}">
        <p14:creationId xmlns:p14="http://schemas.microsoft.com/office/powerpoint/2010/main" val="2391051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
          <p:cNvPicPr>
            <a:picLocks noChangeAspect="1"/>
          </p:cNvPicPr>
          <p:nvPr/>
        </p:nvPicPr>
        <p:blipFill rotWithShape="1">
          <a:blip r:embed="rId3">
            <a:extLst>
              <a:ext uri="{28A0092B-C50C-407E-A947-70E740481C1C}">
                <a14:useLocalDpi xmlns:a14="http://schemas.microsoft.com/office/drawing/2010/main" val="0"/>
              </a:ext>
            </a:extLst>
          </a:blip>
          <a:srcRect t="12450" r="980" b="12703"/>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uadroTexto 6"/>
          <p:cNvSpPr txBox="1"/>
          <p:nvPr/>
        </p:nvSpPr>
        <p:spPr>
          <a:xfrm>
            <a:off x="3620401" y="1295305"/>
            <a:ext cx="4726108" cy="1107996"/>
          </a:xfrm>
          <a:prstGeom prst="rect">
            <a:avLst/>
          </a:prstGeom>
          <a:noFill/>
        </p:spPr>
        <p:txBody>
          <a:bodyPr wrap="square" rtlCol="0">
            <a:spAutoFit/>
          </a:bodyPr>
          <a:lstStyle/>
          <a:p>
            <a:pPr algn="ctr"/>
            <a:r>
              <a:rPr lang="es-ES" sz="6600" b="1" dirty="0">
                <a:solidFill>
                  <a:schemeClr val="bg1"/>
                </a:solidFill>
              </a:rPr>
              <a:t>GRACIAS</a:t>
            </a:r>
          </a:p>
        </p:txBody>
      </p:sp>
      <p:pic>
        <p:nvPicPr>
          <p:cNvPr id="8" name="Imagen 7" descr="Logo-BLanc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3284" y="4535068"/>
            <a:ext cx="2717467" cy="13281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0520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uadroTexto 3"/>
          <p:cNvSpPr txBox="1"/>
          <p:nvPr/>
        </p:nvSpPr>
        <p:spPr>
          <a:xfrm>
            <a:off x="783772" y="187141"/>
            <a:ext cx="5854792" cy="523220"/>
          </a:xfrm>
          <a:prstGeom prst="rect">
            <a:avLst/>
          </a:prstGeom>
          <a:noFill/>
        </p:spPr>
        <p:txBody>
          <a:bodyPr wrap="square" rtlCol="0">
            <a:spAutoFit/>
          </a:bodyPr>
          <a:lstStyle/>
          <a:p>
            <a:pPr algn="just"/>
            <a:r>
              <a:rPr lang="es-ES" sz="2800" b="1" dirty="0">
                <a:solidFill>
                  <a:schemeClr val="accent5">
                    <a:lumMod val="50000"/>
                  </a:schemeClr>
                </a:solidFill>
              </a:rPr>
              <a:t>PARA TENER EN CUENTA</a:t>
            </a:r>
          </a:p>
        </p:txBody>
      </p:sp>
      <p:sp>
        <p:nvSpPr>
          <p:cNvPr id="4" name="Rectángulo 3"/>
          <p:cNvSpPr/>
          <p:nvPr/>
        </p:nvSpPr>
        <p:spPr>
          <a:xfrm>
            <a:off x="783772" y="1461111"/>
            <a:ext cx="10699667" cy="4029565"/>
          </a:xfrm>
          <a:prstGeom prst="rect">
            <a:avLst/>
          </a:prstGeom>
        </p:spPr>
        <p:txBody>
          <a:bodyPr wrap="square">
            <a:spAutoFit/>
          </a:bodyPr>
          <a:lstStyle/>
          <a:p>
            <a:pPr marL="342900" indent="-342900" algn="just">
              <a:lnSpc>
                <a:spcPct val="107000"/>
              </a:lnSpc>
              <a:spcAft>
                <a:spcPts val="0"/>
              </a:spcAft>
              <a:buFont typeface="Arial" panose="020B0604020202020204" pitchFamily="34" charset="0"/>
              <a:buChar char="•"/>
            </a:pPr>
            <a:r>
              <a:rPr lang="es-CO" sz="2000" dirty="0">
                <a:solidFill>
                  <a:schemeClr val="accent5">
                    <a:lumMod val="50000"/>
                  </a:schemeClr>
                </a:solidFill>
              </a:rPr>
              <a:t>La formulación del Plan de acción institucional es anual.</a:t>
            </a:r>
          </a:p>
          <a:p>
            <a:pPr marL="342900" indent="-342900" algn="just">
              <a:lnSpc>
                <a:spcPct val="107000"/>
              </a:lnSpc>
              <a:spcAft>
                <a:spcPts val="0"/>
              </a:spcAft>
              <a:buFont typeface="Arial" panose="020B0604020202020204" pitchFamily="34" charset="0"/>
              <a:buChar char="•"/>
            </a:pPr>
            <a:endParaRPr lang="es-CO" sz="2000" dirty="0">
              <a:solidFill>
                <a:schemeClr val="accent5">
                  <a:lumMod val="50000"/>
                </a:schemeClr>
              </a:solidFill>
            </a:endParaRPr>
          </a:p>
          <a:p>
            <a:pPr marL="342900" indent="-342900" algn="just">
              <a:lnSpc>
                <a:spcPct val="107000"/>
              </a:lnSpc>
              <a:spcAft>
                <a:spcPts val="0"/>
              </a:spcAft>
              <a:buFont typeface="Arial" panose="020B0604020202020204" pitchFamily="34" charset="0"/>
              <a:buChar char="•"/>
            </a:pPr>
            <a:r>
              <a:rPr lang="es-CO" sz="2000" dirty="0">
                <a:solidFill>
                  <a:schemeClr val="accent5">
                    <a:lumMod val="50000"/>
                  </a:schemeClr>
                </a:solidFill>
              </a:rPr>
              <a:t>Anualmente el Plan de acción institucional corresponderá a la integración de la programación del plan de acción del proyecto de inversión y  la programación del plan de acción de la dependencia.</a:t>
            </a:r>
          </a:p>
          <a:p>
            <a:pPr marL="342900" indent="-342900" algn="just">
              <a:lnSpc>
                <a:spcPct val="107000"/>
              </a:lnSpc>
              <a:spcAft>
                <a:spcPts val="0"/>
              </a:spcAft>
              <a:buFont typeface="Arial" panose="020B0604020202020204" pitchFamily="34" charset="0"/>
              <a:buChar char="•"/>
            </a:pPr>
            <a:endParaRPr lang="es-CO" sz="2000" dirty="0">
              <a:solidFill>
                <a:schemeClr val="accent5">
                  <a:lumMod val="50000"/>
                </a:schemeClr>
              </a:solidFill>
            </a:endParaRPr>
          </a:p>
          <a:p>
            <a:pPr marL="342900" indent="-342900" algn="just">
              <a:lnSpc>
                <a:spcPct val="107000"/>
              </a:lnSpc>
              <a:spcAft>
                <a:spcPts val="0"/>
              </a:spcAft>
              <a:buFont typeface="Arial" panose="020B0604020202020204" pitchFamily="34" charset="0"/>
              <a:buChar char="•"/>
            </a:pPr>
            <a:r>
              <a:rPr lang="es-CO" sz="2000" dirty="0">
                <a:solidFill>
                  <a:schemeClr val="accent5">
                    <a:lumMod val="50000"/>
                  </a:schemeClr>
                </a:solidFill>
              </a:rPr>
              <a:t>La reprogramación del Plan de acción institucional de la siguiente vigencia debe iniciar en el último trimestre de la vigencia inmediatamente anterior.</a:t>
            </a:r>
          </a:p>
          <a:p>
            <a:pPr marL="342900" indent="-342900" algn="just">
              <a:lnSpc>
                <a:spcPct val="107000"/>
              </a:lnSpc>
              <a:spcAft>
                <a:spcPts val="0"/>
              </a:spcAft>
              <a:buFont typeface="Arial" panose="020B0604020202020204" pitchFamily="34" charset="0"/>
              <a:buChar char="•"/>
            </a:pPr>
            <a:endParaRPr lang="es-CO" sz="2000" dirty="0">
              <a:solidFill>
                <a:schemeClr val="accent5">
                  <a:lumMod val="50000"/>
                </a:schemeClr>
              </a:solidFill>
            </a:endParaRPr>
          </a:p>
          <a:p>
            <a:pPr marL="342900" indent="-342900" algn="just">
              <a:lnSpc>
                <a:spcPct val="107000"/>
              </a:lnSpc>
              <a:spcAft>
                <a:spcPts val="0"/>
              </a:spcAft>
              <a:buFont typeface="Arial" panose="020B0604020202020204" pitchFamily="34" charset="0"/>
              <a:buChar char="•"/>
            </a:pPr>
            <a:r>
              <a:rPr lang="es-CO" sz="2000" dirty="0">
                <a:solidFill>
                  <a:schemeClr val="accent5">
                    <a:lumMod val="50000"/>
                  </a:schemeClr>
                </a:solidFill>
              </a:rPr>
              <a:t>Dentro de las metodologías para la construcción del Plan de acción se encuentran: marco lógico, cadena de valor, costo-beneficio, cascada de metas y objetivos, meta-plan, entre otras. Para la formulación del Plan de acción institucional, se utiliza la misma metodología empleada en la formulación de los proyectos de inversión de la entidad.</a:t>
            </a:r>
          </a:p>
        </p:txBody>
      </p:sp>
      <p:cxnSp>
        <p:nvCxnSpPr>
          <p:cNvPr id="5" name="Conector recto 4"/>
          <p:cNvCxnSpPr/>
          <p:nvPr/>
        </p:nvCxnSpPr>
        <p:spPr>
          <a:xfrm>
            <a:off x="0" y="710361"/>
            <a:ext cx="5532890" cy="0"/>
          </a:xfrm>
          <a:prstGeom prst="line">
            <a:avLst/>
          </a:prstGeom>
          <a:ln w="19050" cmpd="sng">
            <a:solidFill>
              <a:srgbClr val="00647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1470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uadroTexto 3"/>
          <p:cNvSpPr txBox="1"/>
          <p:nvPr/>
        </p:nvSpPr>
        <p:spPr>
          <a:xfrm>
            <a:off x="393473" y="256101"/>
            <a:ext cx="9773135" cy="523220"/>
          </a:xfrm>
          <a:prstGeom prst="rect">
            <a:avLst/>
          </a:prstGeom>
          <a:noFill/>
        </p:spPr>
        <p:txBody>
          <a:bodyPr wrap="square" rtlCol="0">
            <a:spAutoFit/>
          </a:bodyPr>
          <a:lstStyle/>
          <a:p>
            <a:pPr algn="just"/>
            <a:r>
              <a:rPr lang="es-ES" sz="2800" b="1" dirty="0">
                <a:solidFill>
                  <a:schemeClr val="accent5">
                    <a:lumMod val="50000"/>
                  </a:schemeClr>
                </a:solidFill>
              </a:rPr>
              <a:t>METODOLOGÍA DE SEGUIMIENTO PLAN DE ACCIÓN</a:t>
            </a:r>
          </a:p>
        </p:txBody>
      </p:sp>
      <p:sp>
        <p:nvSpPr>
          <p:cNvPr id="4" name="Rectángulo 3"/>
          <p:cNvSpPr/>
          <p:nvPr/>
        </p:nvSpPr>
        <p:spPr>
          <a:xfrm>
            <a:off x="795375" y="952353"/>
            <a:ext cx="10640563" cy="750975"/>
          </a:xfrm>
          <a:prstGeom prst="rect">
            <a:avLst/>
          </a:prstGeom>
        </p:spPr>
        <p:txBody>
          <a:bodyPr wrap="square">
            <a:spAutoFit/>
          </a:bodyPr>
          <a:lstStyle/>
          <a:p>
            <a:pPr algn="just">
              <a:lnSpc>
                <a:spcPct val="107000"/>
              </a:lnSpc>
              <a:spcAft>
                <a:spcPts val="0"/>
              </a:spcAft>
            </a:pPr>
            <a:r>
              <a:rPr lang="es-CO" sz="2000" dirty="0">
                <a:solidFill>
                  <a:schemeClr val="accent5">
                    <a:lumMod val="50000"/>
                  </a:schemeClr>
                </a:solidFill>
              </a:rPr>
              <a:t>Para la vigencia 2017 la Secretaria de Integración Social estableció que el seguimiento al Plan de Acción Institucional se realizará desde dos enfoques: inversión y gestión.</a:t>
            </a:r>
          </a:p>
        </p:txBody>
      </p:sp>
      <p:sp>
        <p:nvSpPr>
          <p:cNvPr id="5" name="Elipse 4"/>
          <p:cNvSpPr/>
          <p:nvPr/>
        </p:nvSpPr>
        <p:spPr>
          <a:xfrm>
            <a:off x="7493332" y="1978505"/>
            <a:ext cx="1682111" cy="1700404"/>
          </a:xfrm>
          <a:prstGeom prst="ellipse">
            <a:avLst/>
          </a:prstGeom>
          <a:solidFill>
            <a:srgbClr val="0F5165"/>
          </a:solidFill>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s-ES" kern="1200"/>
          </a:p>
        </p:txBody>
      </p:sp>
      <p:pic>
        <p:nvPicPr>
          <p:cNvPr id="6" name="Imagen 5" descr="businessman-success.pn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30839" y="2231278"/>
            <a:ext cx="1192597" cy="1192597"/>
          </a:xfrm>
          <a:prstGeom prst="rect">
            <a:avLst/>
          </a:prstGeom>
        </p:spPr>
      </p:pic>
      <p:sp>
        <p:nvSpPr>
          <p:cNvPr id="7" name="Rectángulo 6"/>
          <p:cNvSpPr/>
          <p:nvPr/>
        </p:nvSpPr>
        <p:spPr>
          <a:xfrm>
            <a:off x="7650977" y="3700849"/>
            <a:ext cx="1305935" cy="523220"/>
          </a:xfrm>
          <a:prstGeom prst="rect">
            <a:avLst/>
          </a:prstGeom>
        </p:spPr>
        <p:txBody>
          <a:bodyPr wrap="none">
            <a:spAutoFit/>
          </a:bodyPr>
          <a:lstStyle/>
          <a:p>
            <a:pPr lvl="0" algn="just"/>
            <a:r>
              <a:rPr lang="es-MX" sz="2800" dirty="0">
                <a:solidFill>
                  <a:srgbClr val="00647A"/>
                </a:solidFill>
              </a:rPr>
              <a:t>Gestión</a:t>
            </a:r>
          </a:p>
        </p:txBody>
      </p:sp>
      <p:sp>
        <p:nvSpPr>
          <p:cNvPr id="8" name="Elipse 7"/>
          <p:cNvSpPr/>
          <p:nvPr/>
        </p:nvSpPr>
        <p:spPr>
          <a:xfrm>
            <a:off x="2412454" y="1987747"/>
            <a:ext cx="1683449" cy="1712477"/>
          </a:xfrm>
          <a:prstGeom prst="ellipse">
            <a:avLst/>
          </a:prstGeom>
          <a:solidFill>
            <a:srgbClr val="0F5165"/>
          </a:solidFill>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s-ES" kern="1200"/>
          </a:p>
        </p:txBody>
      </p:sp>
      <p:pic>
        <p:nvPicPr>
          <p:cNvPr id="9" name="Imagen 8" descr="investment-mode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0111" y="2225024"/>
            <a:ext cx="1324920" cy="1324920"/>
          </a:xfrm>
          <a:prstGeom prst="rect">
            <a:avLst/>
          </a:prstGeom>
        </p:spPr>
      </p:pic>
      <p:sp>
        <p:nvSpPr>
          <p:cNvPr id="10" name="Rectángulo 9"/>
          <p:cNvSpPr/>
          <p:nvPr/>
        </p:nvSpPr>
        <p:spPr>
          <a:xfrm>
            <a:off x="2495600" y="3700849"/>
            <a:ext cx="1513941" cy="523220"/>
          </a:xfrm>
          <a:prstGeom prst="rect">
            <a:avLst/>
          </a:prstGeom>
        </p:spPr>
        <p:txBody>
          <a:bodyPr wrap="none">
            <a:spAutoFit/>
          </a:bodyPr>
          <a:lstStyle/>
          <a:p>
            <a:pPr lvl="0" algn="just"/>
            <a:r>
              <a:rPr lang="es-MX" sz="2800" dirty="0">
                <a:solidFill>
                  <a:srgbClr val="00647A"/>
                </a:solidFill>
              </a:rPr>
              <a:t>Inversión</a:t>
            </a:r>
          </a:p>
        </p:txBody>
      </p:sp>
      <p:sp>
        <p:nvSpPr>
          <p:cNvPr id="2" name="Flecha izquierda, derecha y arriba 1"/>
          <p:cNvSpPr/>
          <p:nvPr/>
        </p:nvSpPr>
        <p:spPr>
          <a:xfrm rot="10800000">
            <a:off x="4593265" y="2391346"/>
            <a:ext cx="2349794" cy="1112848"/>
          </a:xfrm>
          <a:custGeom>
            <a:avLst/>
            <a:gdLst>
              <a:gd name="connsiteX0" fmla="*/ 0 w 2616159"/>
              <a:gd name="connsiteY0" fmla="*/ 990314 h 1320418"/>
              <a:gd name="connsiteX1" fmla="*/ 330105 w 2616159"/>
              <a:gd name="connsiteY1" fmla="*/ 660209 h 1320418"/>
              <a:gd name="connsiteX2" fmla="*/ 330105 w 2616159"/>
              <a:gd name="connsiteY2" fmla="*/ 867779 h 1320418"/>
              <a:gd name="connsiteX3" fmla="*/ 1185545 w 2616159"/>
              <a:gd name="connsiteY3" fmla="*/ 867779 h 1320418"/>
              <a:gd name="connsiteX4" fmla="*/ 1185545 w 2616159"/>
              <a:gd name="connsiteY4" fmla="*/ 330105 h 1320418"/>
              <a:gd name="connsiteX5" fmla="*/ 977975 w 2616159"/>
              <a:gd name="connsiteY5" fmla="*/ 330105 h 1320418"/>
              <a:gd name="connsiteX6" fmla="*/ 1308080 w 2616159"/>
              <a:gd name="connsiteY6" fmla="*/ 0 h 1320418"/>
              <a:gd name="connsiteX7" fmla="*/ 1638184 w 2616159"/>
              <a:gd name="connsiteY7" fmla="*/ 330105 h 1320418"/>
              <a:gd name="connsiteX8" fmla="*/ 1430614 w 2616159"/>
              <a:gd name="connsiteY8" fmla="*/ 330105 h 1320418"/>
              <a:gd name="connsiteX9" fmla="*/ 1430614 w 2616159"/>
              <a:gd name="connsiteY9" fmla="*/ 867779 h 1320418"/>
              <a:gd name="connsiteX10" fmla="*/ 2286055 w 2616159"/>
              <a:gd name="connsiteY10" fmla="*/ 867779 h 1320418"/>
              <a:gd name="connsiteX11" fmla="*/ 2286055 w 2616159"/>
              <a:gd name="connsiteY11" fmla="*/ 660209 h 1320418"/>
              <a:gd name="connsiteX12" fmla="*/ 2616159 w 2616159"/>
              <a:gd name="connsiteY12" fmla="*/ 990314 h 1320418"/>
              <a:gd name="connsiteX13" fmla="*/ 2286055 w 2616159"/>
              <a:gd name="connsiteY13" fmla="*/ 1320418 h 1320418"/>
              <a:gd name="connsiteX14" fmla="*/ 2286055 w 2616159"/>
              <a:gd name="connsiteY14" fmla="*/ 1112848 h 1320418"/>
              <a:gd name="connsiteX15" fmla="*/ 330105 w 2616159"/>
              <a:gd name="connsiteY15" fmla="*/ 1112848 h 1320418"/>
              <a:gd name="connsiteX16" fmla="*/ 330105 w 2616159"/>
              <a:gd name="connsiteY16" fmla="*/ 1320418 h 1320418"/>
              <a:gd name="connsiteX17" fmla="*/ 0 w 2616159"/>
              <a:gd name="connsiteY17" fmla="*/ 990314 h 1320418"/>
              <a:gd name="connsiteX0" fmla="*/ 0 w 2616159"/>
              <a:gd name="connsiteY0" fmla="*/ 990314 h 1320418"/>
              <a:gd name="connsiteX1" fmla="*/ 330105 w 2616159"/>
              <a:gd name="connsiteY1" fmla="*/ 660209 h 1320418"/>
              <a:gd name="connsiteX2" fmla="*/ 330105 w 2616159"/>
              <a:gd name="connsiteY2" fmla="*/ 867779 h 1320418"/>
              <a:gd name="connsiteX3" fmla="*/ 1185545 w 2616159"/>
              <a:gd name="connsiteY3" fmla="*/ 867779 h 1320418"/>
              <a:gd name="connsiteX4" fmla="*/ 1185545 w 2616159"/>
              <a:gd name="connsiteY4" fmla="*/ 330105 h 1320418"/>
              <a:gd name="connsiteX5" fmla="*/ 977975 w 2616159"/>
              <a:gd name="connsiteY5" fmla="*/ 330105 h 1320418"/>
              <a:gd name="connsiteX6" fmla="*/ 1308080 w 2616159"/>
              <a:gd name="connsiteY6" fmla="*/ 0 h 1320418"/>
              <a:gd name="connsiteX7" fmla="*/ 1638184 w 2616159"/>
              <a:gd name="connsiteY7" fmla="*/ 330105 h 1320418"/>
              <a:gd name="connsiteX8" fmla="*/ 1430614 w 2616159"/>
              <a:gd name="connsiteY8" fmla="*/ 330105 h 1320418"/>
              <a:gd name="connsiteX9" fmla="*/ 1430614 w 2616159"/>
              <a:gd name="connsiteY9" fmla="*/ 867779 h 1320418"/>
              <a:gd name="connsiteX10" fmla="*/ 2286055 w 2616159"/>
              <a:gd name="connsiteY10" fmla="*/ 867779 h 1320418"/>
              <a:gd name="connsiteX11" fmla="*/ 2286055 w 2616159"/>
              <a:gd name="connsiteY11" fmla="*/ 660209 h 1320418"/>
              <a:gd name="connsiteX12" fmla="*/ 2616159 w 2616159"/>
              <a:gd name="connsiteY12" fmla="*/ 990314 h 1320418"/>
              <a:gd name="connsiteX13" fmla="*/ 2286055 w 2616159"/>
              <a:gd name="connsiteY13" fmla="*/ 1094787 h 1320418"/>
              <a:gd name="connsiteX14" fmla="*/ 2286055 w 2616159"/>
              <a:gd name="connsiteY14" fmla="*/ 1112848 h 1320418"/>
              <a:gd name="connsiteX15" fmla="*/ 330105 w 2616159"/>
              <a:gd name="connsiteY15" fmla="*/ 1112848 h 1320418"/>
              <a:gd name="connsiteX16" fmla="*/ 330105 w 2616159"/>
              <a:gd name="connsiteY16" fmla="*/ 1320418 h 1320418"/>
              <a:gd name="connsiteX17" fmla="*/ 0 w 2616159"/>
              <a:gd name="connsiteY17" fmla="*/ 990314 h 1320418"/>
              <a:gd name="connsiteX0" fmla="*/ 0 w 2616159"/>
              <a:gd name="connsiteY0" fmla="*/ 990314 h 1320418"/>
              <a:gd name="connsiteX1" fmla="*/ 330105 w 2616159"/>
              <a:gd name="connsiteY1" fmla="*/ 660209 h 1320418"/>
              <a:gd name="connsiteX2" fmla="*/ 330105 w 2616159"/>
              <a:gd name="connsiteY2" fmla="*/ 867779 h 1320418"/>
              <a:gd name="connsiteX3" fmla="*/ 1185545 w 2616159"/>
              <a:gd name="connsiteY3" fmla="*/ 867779 h 1320418"/>
              <a:gd name="connsiteX4" fmla="*/ 1185545 w 2616159"/>
              <a:gd name="connsiteY4" fmla="*/ 330105 h 1320418"/>
              <a:gd name="connsiteX5" fmla="*/ 977975 w 2616159"/>
              <a:gd name="connsiteY5" fmla="*/ 330105 h 1320418"/>
              <a:gd name="connsiteX6" fmla="*/ 1308080 w 2616159"/>
              <a:gd name="connsiteY6" fmla="*/ 0 h 1320418"/>
              <a:gd name="connsiteX7" fmla="*/ 1638184 w 2616159"/>
              <a:gd name="connsiteY7" fmla="*/ 330105 h 1320418"/>
              <a:gd name="connsiteX8" fmla="*/ 1430614 w 2616159"/>
              <a:gd name="connsiteY8" fmla="*/ 330105 h 1320418"/>
              <a:gd name="connsiteX9" fmla="*/ 1430614 w 2616159"/>
              <a:gd name="connsiteY9" fmla="*/ 867779 h 1320418"/>
              <a:gd name="connsiteX10" fmla="*/ 2286055 w 2616159"/>
              <a:gd name="connsiteY10" fmla="*/ 867779 h 1320418"/>
              <a:gd name="connsiteX11" fmla="*/ 2262304 w 2616159"/>
              <a:gd name="connsiteY11" fmla="*/ 873965 h 1320418"/>
              <a:gd name="connsiteX12" fmla="*/ 2616159 w 2616159"/>
              <a:gd name="connsiteY12" fmla="*/ 990314 h 1320418"/>
              <a:gd name="connsiteX13" fmla="*/ 2286055 w 2616159"/>
              <a:gd name="connsiteY13" fmla="*/ 1094787 h 1320418"/>
              <a:gd name="connsiteX14" fmla="*/ 2286055 w 2616159"/>
              <a:gd name="connsiteY14" fmla="*/ 1112848 h 1320418"/>
              <a:gd name="connsiteX15" fmla="*/ 330105 w 2616159"/>
              <a:gd name="connsiteY15" fmla="*/ 1112848 h 1320418"/>
              <a:gd name="connsiteX16" fmla="*/ 330105 w 2616159"/>
              <a:gd name="connsiteY16" fmla="*/ 1320418 h 1320418"/>
              <a:gd name="connsiteX17" fmla="*/ 0 w 2616159"/>
              <a:gd name="connsiteY17" fmla="*/ 990314 h 1320418"/>
              <a:gd name="connsiteX0" fmla="*/ 0 w 2286055"/>
              <a:gd name="connsiteY0" fmla="*/ 990314 h 1320418"/>
              <a:gd name="connsiteX1" fmla="*/ 330105 w 2286055"/>
              <a:gd name="connsiteY1" fmla="*/ 660209 h 1320418"/>
              <a:gd name="connsiteX2" fmla="*/ 330105 w 2286055"/>
              <a:gd name="connsiteY2" fmla="*/ 867779 h 1320418"/>
              <a:gd name="connsiteX3" fmla="*/ 1185545 w 2286055"/>
              <a:gd name="connsiteY3" fmla="*/ 867779 h 1320418"/>
              <a:gd name="connsiteX4" fmla="*/ 1185545 w 2286055"/>
              <a:gd name="connsiteY4" fmla="*/ 330105 h 1320418"/>
              <a:gd name="connsiteX5" fmla="*/ 977975 w 2286055"/>
              <a:gd name="connsiteY5" fmla="*/ 330105 h 1320418"/>
              <a:gd name="connsiteX6" fmla="*/ 1308080 w 2286055"/>
              <a:gd name="connsiteY6" fmla="*/ 0 h 1320418"/>
              <a:gd name="connsiteX7" fmla="*/ 1638184 w 2286055"/>
              <a:gd name="connsiteY7" fmla="*/ 330105 h 1320418"/>
              <a:gd name="connsiteX8" fmla="*/ 1430614 w 2286055"/>
              <a:gd name="connsiteY8" fmla="*/ 330105 h 1320418"/>
              <a:gd name="connsiteX9" fmla="*/ 1430614 w 2286055"/>
              <a:gd name="connsiteY9" fmla="*/ 867779 h 1320418"/>
              <a:gd name="connsiteX10" fmla="*/ 2286055 w 2286055"/>
              <a:gd name="connsiteY10" fmla="*/ 867779 h 1320418"/>
              <a:gd name="connsiteX11" fmla="*/ 2262304 w 2286055"/>
              <a:gd name="connsiteY11" fmla="*/ 873965 h 1320418"/>
              <a:gd name="connsiteX12" fmla="*/ 2283650 w 2286055"/>
              <a:gd name="connsiteY12" fmla="*/ 871561 h 1320418"/>
              <a:gd name="connsiteX13" fmla="*/ 2286055 w 2286055"/>
              <a:gd name="connsiteY13" fmla="*/ 1094787 h 1320418"/>
              <a:gd name="connsiteX14" fmla="*/ 2286055 w 2286055"/>
              <a:gd name="connsiteY14" fmla="*/ 1112848 h 1320418"/>
              <a:gd name="connsiteX15" fmla="*/ 330105 w 2286055"/>
              <a:gd name="connsiteY15" fmla="*/ 1112848 h 1320418"/>
              <a:gd name="connsiteX16" fmla="*/ 330105 w 2286055"/>
              <a:gd name="connsiteY16" fmla="*/ 1320418 h 1320418"/>
              <a:gd name="connsiteX17" fmla="*/ 0 w 2286055"/>
              <a:gd name="connsiteY17" fmla="*/ 990314 h 1320418"/>
              <a:gd name="connsiteX0" fmla="*/ 0 w 2288312"/>
              <a:gd name="connsiteY0" fmla="*/ 990314 h 1320418"/>
              <a:gd name="connsiteX1" fmla="*/ 330105 w 2288312"/>
              <a:gd name="connsiteY1" fmla="*/ 660209 h 1320418"/>
              <a:gd name="connsiteX2" fmla="*/ 330105 w 2288312"/>
              <a:gd name="connsiteY2" fmla="*/ 867779 h 1320418"/>
              <a:gd name="connsiteX3" fmla="*/ 1185545 w 2288312"/>
              <a:gd name="connsiteY3" fmla="*/ 867779 h 1320418"/>
              <a:gd name="connsiteX4" fmla="*/ 1185545 w 2288312"/>
              <a:gd name="connsiteY4" fmla="*/ 330105 h 1320418"/>
              <a:gd name="connsiteX5" fmla="*/ 977975 w 2288312"/>
              <a:gd name="connsiteY5" fmla="*/ 330105 h 1320418"/>
              <a:gd name="connsiteX6" fmla="*/ 1308080 w 2288312"/>
              <a:gd name="connsiteY6" fmla="*/ 0 h 1320418"/>
              <a:gd name="connsiteX7" fmla="*/ 1638184 w 2288312"/>
              <a:gd name="connsiteY7" fmla="*/ 330105 h 1320418"/>
              <a:gd name="connsiteX8" fmla="*/ 1430614 w 2288312"/>
              <a:gd name="connsiteY8" fmla="*/ 330105 h 1320418"/>
              <a:gd name="connsiteX9" fmla="*/ 1430614 w 2288312"/>
              <a:gd name="connsiteY9" fmla="*/ 867779 h 1320418"/>
              <a:gd name="connsiteX10" fmla="*/ 2286055 w 2288312"/>
              <a:gd name="connsiteY10" fmla="*/ 867779 h 1320418"/>
              <a:gd name="connsiteX11" fmla="*/ 2262304 w 2288312"/>
              <a:gd name="connsiteY11" fmla="*/ 873965 h 1320418"/>
              <a:gd name="connsiteX12" fmla="*/ 2288199 w 2288312"/>
              <a:gd name="connsiteY12" fmla="*/ 876110 h 1320418"/>
              <a:gd name="connsiteX13" fmla="*/ 2286055 w 2288312"/>
              <a:gd name="connsiteY13" fmla="*/ 1094787 h 1320418"/>
              <a:gd name="connsiteX14" fmla="*/ 2286055 w 2288312"/>
              <a:gd name="connsiteY14" fmla="*/ 1112848 h 1320418"/>
              <a:gd name="connsiteX15" fmla="*/ 330105 w 2288312"/>
              <a:gd name="connsiteY15" fmla="*/ 1112848 h 1320418"/>
              <a:gd name="connsiteX16" fmla="*/ 330105 w 2288312"/>
              <a:gd name="connsiteY16" fmla="*/ 1320418 h 1320418"/>
              <a:gd name="connsiteX17" fmla="*/ 0 w 2288312"/>
              <a:gd name="connsiteY17" fmla="*/ 990314 h 1320418"/>
              <a:gd name="connsiteX0" fmla="*/ 0 w 2288312"/>
              <a:gd name="connsiteY0" fmla="*/ 990314 h 1320418"/>
              <a:gd name="connsiteX1" fmla="*/ 343753 w 2288312"/>
              <a:gd name="connsiteY1" fmla="*/ 855827 h 1320418"/>
              <a:gd name="connsiteX2" fmla="*/ 330105 w 2288312"/>
              <a:gd name="connsiteY2" fmla="*/ 867779 h 1320418"/>
              <a:gd name="connsiteX3" fmla="*/ 1185545 w 2288312"/>
              <a:gd name="connsiteY3" fmla="*/ 867779 h 1320418"/>
              <a:gd name="connsiteX4" fmla="*/ 1185545 w 2288312"/>
              <a:gd name="connsiteY4" fmla="*/ 330105 h 1320418"/>
              <a:gd name="connsiteX5" fmla="*/ 977975 w 2288312"/>
              <a:gd name="connsiteY5" fmla="*/ 330105 h 1320418"/>
              <a:gd name="connsiteX6" fmla="*/ 1308080 w 2288312"/>
              <a:gd name="connsiteY6" fmla="*/ 0 h 1320418"/>
              <a:gd name="connsiteX7" fmla="*/ 1638184 w 2288312"/>
              <a:gd name="connsiteY7" fmla="*/ 330105 h 1320418"/>
              <a:gd name="connsiteX8" fmla="*/ 1430614 w 2288312"/>
              <a:gd name="connsiteY8" fmla="*/ 330105 h 1320418"/>
              <a:gd name="connsiteX9" fmla="*/ 1430614 w 2288312"/>
              <a:gd name="connsiteY9" fmla="*/ 867779 h 1320418"/>
              <a:gd name="connsiteX10" fmla="*/ 2286055 w 2288312"/>
              <a:gd name="connsiteY10" fmla="*/ 867779 h 1320418"/>
              <a:gd name="connsiteX11" fmla="*/ 2262304 w 2288312"/>
              <a:gd name="connsiteY11" fmla="*/ 873965 h 1320418"/>
              <a:gd name="connsiteX12" fmla="*/ 2288199 w 2288312"/>
              <a:gd name="connsiteY12" fmla="*/ 876110 h 1320418"/>
              <a:gd name="connsiteX13" fmla="*/ 2286055 w 2288312"/>
              <a:gd name="connsiteY13" fmla="*/ 1094787 h 1320418"/>
              <a:gd name="connsiteX14" fmla="*/ 2286055 w 2288312"/>
              <a:gd name="connsiteY14" fmla="*/ 1112848 h 1320418"/>
              <a:gd name="connsiteX15" fmla="*/ 330105 w 2288312"/>
              <a:gd name="connsiteY15" fmla="*/ 1112848 h 1320418"/>
              <a:gd name="connsiteX16" fmla="*/ 330105 w 2288312"/>
              <a:gd name="connsiteY16" fmla="*/ 1320418 h 1320418"/>
              <a:gd name="connsiteX17" fmla="*/ 0 w 2288312"/>
              <a:gd name="connsiteY17" fmla="*/ 990314 h 1320418"/>
              <a:gd name="connsiteX0" fmla="*/ 0 w 2288312"/>
              <a:gd name="connsiteY0" fmla="*/ 990314 h 1320418"/>
              <a:gd name="connsiteX1" fmla="*/ 302810 w 2288312"/>
              <a:gd name="connsiteY1" fmla="*/ 874024 h 1320418"/>
              <a:gd name="connsiteX2" fmla="*/ 330105 w 2288312"/>
              <a:gd name="connsiteY2" fmla="*/ 867779 h 1320418"/>
              <a:gd name="connsiteX3" fmla="*/ 1185545 w 2288312"/>
              <a:gd name="connsiteY3" fmla="*/ 867779 h 1320418"/>
              <a:gd name="connsiteX4" fmla="*/ 1185545 w 2288312"/>
              <a:gd name="connsiteY4" fmla="*/ 330105 h 1320418"/>
              <a:gd name="connsiteX5" fmla="*/ 977975 w 2288312"/>
              <a:gd name="connsiteY5" fmla="*/ 330105 h 1320418"/>
              <a:gd name="connsiteX6" fmla="*/ 1308080 w 2288312"/>
              <a:gd name="connsiteY6" fmla="*/ 0 h 1320418"/>
              <a:gd name="connsiteX7" fmla="*/ 1638184 w 2288312"/>
              <a:gd name="connsiteY7" fmla="*/ 330105 h 1320418"/>
              <a:gd name="connsiteX8" fmla="*/ 1430614 w 2288312"/>
              <a:gd name="connsiteY8" fmla="*/ 330105 h 1320418"/>
              <a:gd name="connsiteX9" fmla="*/ 1430614 w 2288312"/>
              <a:gd name="connsiteY9" fmla="*/ 867779 h 1320418"/>
              <a:gd name="connsiteX10" fmla="*/ 2286055 w 2288312"/>
              <a:gd name="connsiteY10" fmla="*/ 867779 h 1320418"/>
              <a:gd name="connsiteX11" fmla="*/ 2262304 w 2288312"/>
              <a:gd name="connsiteY11" fmla="*/ 873965 h 1320418"/>
              <a:gd name="connsiteX12" fmla="*/ 2288199 w 2288312"/>
              <a:gd name="connsiteY12" fmla="*/ 876110 h 1320418"/>
              <a:gd name="connsiteX13" fmla="*/ 2286055 w 2288312"/>
              <a:gd name="connsiteY13" fmla="*/ 1094787 h 1320418"/>
              <a:gd name="connsiteX14" fmla="*/ 2286055 w 2288312"/>
              <a:gd name="connsiteY14" fmla="*/ 1112848 h 1320418"/>
              <a:gd name="connsiteX15" fmla="*/ 330105 w 2288312"/>
              <a:gd name="connsiteY15" fmla="*/ 1112848 h 1320418"/>
              <a:gd name="connsiteX16" fmla="*/ 330105 w 2288312"/>
              <a:gd name="connsiteY16" fmla="*/ 1320418 h 1320418"/>
              <a:gd name="connsiteX17" fmla="*/ 0 w 2288312"/>
              <a:gd name="connsiteY17" fmla="*/ 990314 h 1320418"/>
              <a:gd name="connsiteX0" fmla="*/ 0 w 2288312"/>
              <a:gd name="connsiteY0" fmla="*/ 990314 h 1112848"/>
              <a:gd name="connsiteX1" fmla="*/ 302810 w 2288312"/>
              <a:gd name="connsiteY1" fmla="*/ 874024 h 1112848"/>
              <a:gd name="connsiteX2" fmla="*/ 330105 w 2288312"/>
              <a:gd name="connsiteY2" fmla="*/ 867779 h 1112848"/>
              <a:gd name="connsiteX3" fmla="*/ 1185545 w 2288312"/>
              <a:gd name="connsiteY3" fmla="*/ 867779 h 1112848"/>
              <a:gd name="connsiteX4" fmla="*/ 1185545 w 2288312"/>
              <a:gd name="connsiteY4" fmla="*/ 330105 h 1112848"/>
              <a:gd name="connsiteX5" fmla="*/ 977975 w 2288312"/>
              <a:gd name="connsiteY5" fmla="*/ 330105 h 1112848"/>
              <a:gd name="connsiteX6" fmla="*/ 1308080 w 2288312"/>
              <a:gd name="connsiteY6" fmla="*/ 0 h 1112848"/>
              <a:gd name="connsiteX7" fmla="*/ 1638184 w 2288312"/>
              <a:gd name="connsiteY7" fmla="*/ 330105 h 1112848"/>
              <a:gd name="connsiteX8" fmla="*/ 1430614 w 2288312"/>
              <a:gd name="connsiteY8" fmla="*/ 330105 h 1112848"/>
              <a:gd name="connsiteX9" fmla="*/ 1430614 w 2288312"/>
              <a:gd name="connsiteY9" fmla="*/ 867779 h 1112848"/>
              <a:gd name="connsiteX10" fmla="*/ 2286055 w 2288312"/>
              <a:gd name="connsiteY10" fmla="*/ 867779 h 1112848"/>
              <a:gd name="connsiteX11" fmla="*/ 2262304 w 2288312"/>
              <a:gd name="connsiteY11" fmla="*/ 873965 h 1112848"/>
              <a:gd name="connsiteX12" fmla="*/ 2288199 w 2288312"/>
              <a:gd name="connsiteY12" fmla="*/ 876110 h 1112848"/>
              <a:gd name="connsiteX13" fmla="*/ 2286055 w 2288312"/>
              <a:gd name="connsiteY13" fmla="*/ 1094787 h 1112848"/>
              <a:gd name="connsiteX14" fmla="*/ 2286055 w 2288312"/>
              <a:gd name="connsiteY14" fmla="*/ 1112848 h 1112848"/>
              <a:gd name="connsiteX15" fmla="*/ 330105 w 2288312"/>
              <a:gd name="connsiteY15" fmla="*/ 1112848 h 1112848"/>
              <a:gd name="connsiteX16" fmla="*/ 321006 w 2288312"/>
              <a:gd name="connsiteY16" fmla="*/ 1102054 h 1112848"/>
              <a:gd name="connsiteX17" fmla="*/ 0 w 2288312"/>
              <a:gd name="connsiteY17" fmla="*/ 990314 h 1112848"/>
              <a:gd name="connsiteX0" fmla="*/ 0 w 2288312"/>
              <a:gd name="connsiteY0" fmla="*/ 990314 h 1112848"/>
              <a:gd name="connsiteX1" fmla="*/ 302810 w 2288312"/>
              <a:gd name="connsiteY1" fmla="*/ 874024 h 1112848"/>
              <a:gd name="connsiteX2" fmla="*/ 330105 w 2288312"/>
              <a:gd name="connsiteY2" fmla="*/ 867779 h 1112848"/>
              <a:gd name="connsiteX3" fmla="*/ 1185545 w 2288312"/>
              <a:gd name="connsiteY3" fmla="*/ 867779 h 1112848"/>
              <a:gd name="connsiteX4" fmla="*/ 1185545 w 2288312"/>
              <a:gd name="connsiteY4" fmla="*/ 330105 h 1112848"/>
              <a:gd name="connsiteX5" fmla="*/ 977975 w 2288312"/>
              <a:gd name="connsiteY5" fmla="*/ 330105 h 1112848"/>
              <a:gd name="connsiteX6" fmla="*/ 1308080 w 2288312"/>
              <a:gd name="connsiteY6" fmla="*/ 0 h 1112848"/>
              <a:gd name="connsiteX7" fmla="*/ 1638184 w 2288312"/>
              <a:gd name="connsiteY7" fmla="*/ 330105 h 1112848"/>
              <a:gd name="connsiteX8" fmla="*/ 1430614 w 2288312"/>
              <a:gd name="connsiteY8" fmla="*/ 330105 h 1112848"/>
              <a:gd name="connsiteX9" fmla="*/ 1430614 w 2288312"/>
              <a:gd name="connsiteY9" fmla="*/ 867779 h 1112848"/>
              <a:gd name="connsiteX10" fmla="*/ 2286055 w 2288312"/>
              <a:gd name="connsiteY10" fmla="*/ 867779 h 1112848"/>
              <a:gd name="connsiteX11" fmla="*/ 2262304 w 2288312"/>
              <a:gd name="connsiteY11" fmla="*/ 873965 h 1112848"/>
              <a:gd name="connsiteX12" fmla="*/ 2288199 w 2288312"/>
              <a:gd name="connsiteY12" fmla="*/ 876110 h 1112848"/>
              <a:gd name="connsiteX13" fmla="*/ 2286055 w 2288312"/>
              <a:gd name="connsiteY13" fmla="*/ 1094787 h 1112848"/>
              <a:gd name="connsiteX14" fmla="*/ 2286055 w 2288312"/>
              <a:gd name="connsiteY14" fmla="*/ 1112848 h 1112848"/>
              <a:gd name="connsiteX15" fmla="*/ 330105 w 2288312"/>
              <a:gd name="connsiteY15" fmla="*/ 1112848 h 1112848"/>
              <a:gd name="connsiteX16" fmla="*/ 334653 w 2288312"/>
              <a:gd name="connsiteY16" fmla="*/ 1088406 h 1112848"/>
              <a:gd name="connsiteX17" fmla="*/ 0 w 2288312"/>
              <a:gd name="connsiteY17" fmla="*/ 990314 h 1112848"/>
              <a:gd name="connsiteX0" fmla="*/ 15638 w 1985502"/>
              <a:gd name="connsiteY0" fmla="*/ 1008511 h 1112848"/>
              <a:gd name="connsiteX1" fmla="*/ 0 w 1985502"/>
              <a:gd name="connsiteY1" fmla="*/ 874024 h 1112848"/>
              <a:gd name="connsiteX2" fmla="*/ 27295 w 1985502"/>
              <a:gd name="connsiteY2" fmla="*/ 867779 h 1112848"/>
              <a:gd name="connsiteX3" fmla="*/ 882735 w 1985502"/>
              <a:gd name="connsiteY3" fmla="*/ 867779 h 1112848"/>
              <a:gd name="connsiteX4" fmla="*/ 882735 w 1985502"/>
              <a:gd name="connsiteY4" fmla="*/ 330105 h 1112848"/>
              <a:gd name="connsiteX5" fmla="*/ 675165 w 1985502"/>
              <a:gd name="connsiteY5" fmla="*/ 330105 h 1112848"/>
              <a:gd name="connsiteX6" fmla="*/ 1005270 w 1985502"/>
              <a:gd name="connsiteY6" fmla="*/ 0 h 1112848"/>
              <a:gd name="connsiteX7" fmla="*/ 1335374 w 1985502"/>
              <a:gd name="connsiteY7" fmla="*/ 330105 h 1112848"/>
              <a:gd name="connsiteX8" fmla="*/ 1127804 w 1985502"/>
              <a:gd name="connsiteY8" fmla="*/ 330105 h 1112848"/>
              <a:gd name="connsiteX9" fmla="*/ 1127804 w 1985502"/>
              <a:gd name="connsiteY9" fmla="*/ 867779 h 1112848"/>
              <a:gd name="connsiteX10" fmla="*/ 1983245 w 1985502"/>
              <a:gd name="connsiteY10" fmla="*/ 867779 h 1112848"/>
              <a:gd name="connsiteX11" fmla="*/ 1959494 w 1985502"/>
              <a:gd name="connsiteY11" fmla="*/ 873965 h 1112848"/>
              <a:gd name="connsiteX12" fmla="*/ 1985389 w 1985502"/>
              <a:gd name="connsiteY12" fmla="*/ 876110 h 1112848"/>
              <a:gd name="connsiteX13" fmla="*/ 1983245 w 1985502"/>
              <a:gd name="connsiteY13" fmla="*/ 1094787 h 1112848"/>
              <a:gd name="connsiteX14" fmla="*/ 1983245 w 1985502"/>
              <a:gd name="connsiteY14" fmla="*/ 1112848 h 1112848"/>
              <a:gd name="connsiteX15" fmla="*/ 27295 w 1985502"/>
              <a:gd name="connsiteY15" fmla="*/ 1112848 h 1112848"/>
              <a:gd name="connsiteX16" fmla="*/ 31843 w 1985502"/>
              <a:gd name="connsiteY16" fmla="*/ 1088406 h 1112848"/>
              <a:gd name="connsiteX17" fmla="*/ 15638 w 1985502"/>
              <a:gd name="connsiteY17" fmla="*/ 1008511 h 1112848"/>
              <a:gd name="connsiteX0" fmla="*/ 0 w 1969864"/>
              <a:gd name="connsiteY0" fmla="*/ 1008511 h 1112848"/>
              <a:gd name="connsiteX1" fmla="*/ 7108 w 1969864"/>
              <a:gd name="connsiteY1" fmla="*/ 851277 h 1112848"/>
              <a:gd name="connsiteX2" fmla="*/ 11657 w 1969864"/>
              <a:gd name="connsiteY2" fmla="*/ 867779 h 1112848"/>
              <a:gd name="connsiteX3" fmla="*/ 867097 w 1969864"/>
              <a:gd name="connsiteY3" fmla="*/ 867779 h 1112848"/>
              <a:gd name="connsiteX4" fmla="*/ 867097 w 1969864"/>
              <a:gd name="connsiteY4" fmla="*/ 330105 h 1112848"/>
              <a:gd name="connsiteX5" fmla="*/ 659527 w 1969864"/>
              <a:gd name="connsiteY5" fmla="*/ 330105 h 1112848"/>
              <a:gd name="connsiteX6" fmla="*/ 989632 w 1969864"/>
              <a:gd name="connsiteY6" fmla="*/ 0 h 1112848"/>
              <a:gd name="connsiteX7" fmla="*/ 1319736 w 1969864"/>
              <a:gd name="connsiteY7" fmla="*/ 330105 h 1112848"/>
              <a:gd name="connsiteX8" fmla="*/ 1112166 w 1969864"/>
              <a:gd name="connsiteY8" fmla="*/ 330105 h 1112848"/>
              <a:gd name="connsiteX9" fmla="*/ 1112166 w 1969864"/>
              <a:gd name="connsiteY9" fmla="*/ 867779 h 1112848"/>
              <a:gd name="connsiteX10" fmla="*/ 1967607 w 1969864"/>
              <a:gd name="connsiteY10" fmla="*/ 867779 h 1112848"/>
              <a:gd name="connsiteX11" fmla="*/ 1943856 w 1969864"/>
              <a:gd name="connsiteY11" fmla="*/ 873965 h 1112848"/>
              <a:gd name="connsiteX12" fmla="*/ 1969751 w 1969864"/>
              <a:gd name="connsiteY12" fmla="*/ 876110 h 1112848"/>
              <a:gd name="connsiteX13" fmla="*/ 1967607 w 1969864"/>
              <a:gd name="connsiteY13" fmla="*/ 1094787 h 1112848"/>
              <a:gd name="connsiteX14" fmla="*/ 1967607 w 1969864"/>
              <a:gd name="connsiteY14" fmla="*/ 1112848 h 1112848"/>
              <a:gd name="connsiteX15" fmla="*/ 11657 w 1969864"/>
              <a:gd name="connsiteY15" fmla="*/ 1112848 h 1112848"/>
              <a:gd name="connsiteX16" fmla="*/ 16205 w 1969864"/>
              <a:gd name="connsiteY16" fmla="*/ 1088406 h 1112848"/>
              <a:gd name="connsiteX17" fmla="*/ 0 w 1969864"/>
              <a:gd name="connsiteY17" fmla="*/ 1008511 h 1112848"/>
              <a:gd name="connsiteX0" fmla="*/ 15638 w 1962756"/>
              <a:gd name="connsiteY0" fmla="*/ 1008511 h 1112848"/>
              <a:gd name="connsiteX1" fmla="*/ 0 w 1962756"/>
              <a:gd name="connsiteY1" fmla="*/ 851277 h 1112848"/>
              <a:gd name="connsiteX2" fmla="*/ 4549 w 1962756"/>
              <a:gd name="connsiteY2" fmla="*/ 867779 h 1112848"/>
              <a:gd name="connsiteX3" fmla="*/ 859989 w 1962756"/>
              <a:gd name="connsiteY3" fmla="*/ 867779 h 1112848"/>
              <a:gd name="connsiteX4" fmla="*/ 859989 w 1962756"/>
              <a:gd name="connsiteY4" fmla="*/ 330105 h 1112848"/>
              <a:gd name="connsiteX5" fmla="*/ 652419 w 1962756"/>
              <a:gd name="connsiteY5" fmla="*/ 330105 h 1112848"/>
              <a:gd name="connsiteX6" fmla="*/ 982524 w 1962756"/>
              <a:gd name="connsiteY6" fmla="*/ 0 h 1112848"/>
              <a:gd name="connsiteX7" fmla="*/ 1312628 w 1962756"/>
              <a:gd name="connsiteY7" fmla="*/ 330105 h 1112848"/>
              <a:gd name="connsiteX8" fmla="*/ 1105058 w 1962756"/>
              <a:gd name="connsiteY8" fmla="*/ 330105 h 1112848"/>
              <a:gd name="connsiteX9" fmla="*/ 1105058 w 1962756"/>
              <a:gd name="connsiteY9" fmla="*/ 867779 h 1112848"/>
              <a:gd name="connsiteX10" fmla="*/ 1960499 w 1962756"/>
              <a:gd name="connsiteY10" fmla="*/ 867779 h 1112848"/>
              <a:gd name="connsiteX11" fmla="*/ 1936748 w 1962756"/>
              <a:gd name="connsiteY11" fmla="*/ 873965 h 1112848"/>
              <a:gd name="connsiteX12" fmla="*/ 1962643 w 1962756"/>
              <a:gd name="connsiteY12" fmla="*/ 876110 h 1112848"/>
              <a:gd name="connsiteX13" fmla="*/ 1960499 w 1962756"/>
              <a:gd name="connsiteY13" fmla="*/ 1094787 h 1112848"/>
              <a:gd name="connsiteX14" fmla="*/ 1960499 w 1962756"/>
              <a:gd name="connsiteY14" fmla="*/ 1112848 h 1112848"/>
              <a:gd name="connsiteX15" fmla="*/ 4549 w 1962756"/>
              <a:gd name="connsiteY15" fmla="*/ 1112848 h 1112848"/>
              <a:gd name="connsiteX16" fmla="*/ 9097 w 1962756"/>
              <a:gd name="connsiteY16" fmla="*/ 1088406 h 1112848"/>
              <a:gd name="connsiteX17" fmla="*/ 15638 w 1962756"/>
              <a:gd name="connsiteY17" fmla="*/ 1008511 h 1112848"/>
              <a:gd name="connsiteX0" fmla="*/ 11089 w 1958207"/>
              <a:gd name="connsiteY0" fmla="*/ 1008511 h 1112848"/>
              <a:gd name="connsiteX1" fmla="*/ 9099 w 1958207"/>
              <a:gd name="connsiteY1" fmla="*/ 896770 h 1112848"/>
              <a:gd name="connsiteX2" fmla="*/ 0 w 1958207"/>
              <a:gd name="connsiteY2" fmla="*/ 867779 h 1112848"/>
              <a:gd name="connsiteX3" fmla="*/ 855440 w 1958207"/>
              <a:gd name="connsiteY3" fmla="*/ 867779 h 1112848"/>
              <a:gd name="connsiteX4" fmla="*/ 855440 w 1958207"/>
              <a:gd name="connsiteY4" fmla="*/ 330105 h 1112848"/>
              <a:gd name="connsiteX5" fmla="*/ 647870 w 1958207"/>
              <a:gd name="connsiteY5" fmla="*/ 330105 h 1112848"/>
              <a:gd name="connsiteX6" fmla="*/ 977975 w 1958207"/>
              <a:gd name="connsiteY6" fmla="*/ 0 h 1112848"/>
              <a:gd name="connsiteX7" fmla="*/ 1308079 w 1958207"/>
              <a:gd name="connsiteY7" fmla="*/ 330105 h 1112848"/>
              <a:gd name="connsiteX8" fmla="*/ 1100509 w 1958207"/>
              <a:gd name="connsiteY8" fmla="*/ 330105 h 1112848"/>
              <a:gd name="connsiteX9" fmla="*/ 1100509 w 1958207"/>
              <a:gd name="connsiteY9" fmla="*/ 867779 h 1112848"/>
              <a:gd name="connsiteX10" fmla="*/ 1955950 w 1958207"/>
              <a:gd name="connsiteY10" fmla="*/ 867779 h 1112848"/>
              <a:gd name="connsiteX11" fmla="*/ 1932199 w 1958207"/>
              <a:gd name="connsiteY11" fmla="*/ 873965 h 1112848"/>
              <a:gd name="connsiteX12" fmla="*/ 1958094 w 1958207"/>
              <a:gd name="connsiteY12" fmla="*/ 876110 h 1112848"/>
              <a:gd name="connsiteX13" fmla="*/ 1955950 w 1958207"/>
              <a:gd name="connsiteY13" fmla="*/ 1094787 h 1112848"/>
              <a:gd name="connsiteX14" fmla="*/ 1955950 w 1958207"/>
              <a:gd name="connsiteY14" fmla="*/ 1112848 h 1112848"/>
              <a:gd name="connsiteX15" fmla="*/ 0 w 1958207"/>
              <a:gd name="connsiteY15" fmla="*/ 1112848 h 1112848"/>
              <a:gd name="connsiteX16" fmla="*/ 4548 w 1958207"/>
              <a:gd name="connsiteY16" fmla="*/ 1088406 h 1112848"/>
              <a:gd name="connsiteX17" fmla="*/ 11089 w 1958207"/>
              <a:gd name="connsiteY17" fmla="*/ 1008511 h 11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58207" h="1112848">
                <a:moveTo>
                  <a:pt x="11089" y="1008511"/>
                </a:moveTo>
                <a:cubicBezTo>
                  <a:pt x="10426" y="971264"/>
                  <a:pt x="9762" y="934017"/>
                  <a:pt x="9099" y="896770"/>
                </a:cubicBezTo>
                <a:lnTo>
                  <a:pt x="0" y="867779"/>
                </a:lnTo>
                <a:lnTo>
                  <a:pt x="855440" y="867779"/>
                </a:lnTo>
                <a:lnTo>
                  <a:pt x="855440" y="330105"/>
                </a:lnTo>
                <a:lnTo>
                  <a:pt x="647870" y="330105"/>
                </a:lnTo>
                <a:lnTo>
                  <a:pt x="977975" y="0"/>
                </a:lnTo>
                <a:lnTo>
                  <a:pt x="1308079" y="330105"/>
                </a:lnTo>
                <a:lnTo>
                  <a:pt x="1100509" y="330105"/>
                </a:lnTo>
                <a:lnTo>
                  <a:pt x="1100509" y="867779"/>
                </a:lnTo>
                <a:lnTo>
                  <a:pt x="1955950" y="867779"/>
                </a:lnTo>
                <a:lnTo>
                  <a:pt x="1932199" y="873965"/>
                </a:lnTo>
                <a:lnTo>
                  <a:pt x="1958094" y="876110"/>
                </a:lnTo>
                <a:cubicBezTo>
                  <a:pt x="1958896" y="950519"/>
                  <a:pt x="1955148" y="1020378"/>
                  <a:pt x="1955950" y="1094787"/>
                </a:cubicBezTo>
                <a:lnTo>
                  <a:pt x="1955950" y="1112848"/>
                </a:lnTo>
                <a:lnTo>
                  <a:pt x="0" y="1112848"/>
                </a:lnTo>
                <a:lnTo>
                  <a:pt x="4548" y="1088406"/>
                </a:lnTo>
                <a:lnTo>
                  <a:pt x="11089" y="1008511"/>
                </a:lnTo>
                <a:close/>
              </a:path>
            </a:pathLst>
          </a:custGeom>
          <a:solidFill>
            <a:srgbClr val="094D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78AA"/>
              </a:solidFill>
            </a:endParaRPr>
          </a:p>
        </p:txBody>
      </p:sp>
      <p:sp>
        <p:nvSpPr>
          <p:cNvPr id="12" name="Elipse 11"/>
          <p:cNvSpPr/>
          <p:nvPr/>
        </p:nvSpPr>
        <p:spPr>
          <a:xfrm>
            <a:off x="4953160" y="3841582"/>
            <a:ext cx="1683449" cy="1712477"/>
          </a:xfrm>
          <a:prstGeom prst="ellipse">
            <a:avLst/>
          </a:prstGeom>
          <a:solidFill>
            <a:srgbClr val="0F5165"/>
          </a:solidFill>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s-ES" kern="1200"/>
          </a:p>
        </p:txBody>
      </p:sp>
      <p:pic>
        <p:nvPicPr>
          <p:cNvPr id="3" name="Imagen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80041" y="4182977"/>
            <a:ext cx="1029685" cy="1029685"/>
          </a:xfrm>
          <a:prstGeom prst="rect">
            <a:avLst/>
          </a:prstGeom>
        </p:spPr>
      </p:pic>
      <p:sp>
        <p:nvSpPr>
          <p:cNvPr id="14" name="Rectángulo 13"/>
          <p:cNvSpPr/>
          <p:nvPr/>
        </p:nvSpPr>
        <p:spPr>
          <a:xfrm>
            <a:off x="3804240" y="5554057"/>
            <a:ext cx="4182107" cy="523220"/>
          </a:xfrm>
          <a:prstGeom prst="rect">
            <a:avLst/>
          </a:prstGeom>
        </p:spPr>
        <p:txBody>
          <a:bodyPr wrap="none">
            <a:spAutoFit/>
          </a:bodyPr>
          <a:lstStyle/>
          <a:p>
            <a:pPr lvl="0" algn="just"/>
            <a:r>
              <a:rPr lang="es-MX" sz="2800" dirty="0">
                <a:solidFill>
                  <a:srgbClr val="00647A"/>
                </a:solidFill>
              </a:rPr>
              <a:t>Seguimiento Plan de acción</a:t>
            </a:r>
          </a:p>
        </p:txBody>
      </p:sp>
      <p:cxnSp>
        <p:nvCxnSpPr>
          <p:cNvPr id="15" name="Conector recto 14"/>
          <p:cNvCxnSpPr/>
          <p:nvPr/>
        </p:nvCxnSpPr>
        <p:spPr>
          <a:xfrm>
            <a:off x="0" y="710361"/>
            <a:ext cx="5532890" cy="0"/>
          </a:xfrm>
          <a:prstGeom prst="line">
            <a:avLst/>
          </a:prstGeom>
          <a:ln w="19050" cmpd="sng">
            <a:solidFill>
              <a:srgbClr val="00647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1039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redondeado 6"/>
          <p:cNvSpPr/>
          <p:nvPr/>
        </p:nvSpPr>
        <p:spPr>
          <a:xfrm>
            <a:off x="935665" y="2009553"/>
            <a:ext cx="10228521" cy="4082904"/>
          </a:xfrm>
          <a:prstGeom prst="roundRect">
            <a:avLst>
              <a:gd name="adj" fmla="val 7872"/>
            </a:avLst>
          </a:prstGeom>
          <a:solidFill>
            <a:srgbClr val="0073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solidFill>
                <a:srgbClr val="0088C3"/>
              </a:solidFill>
            </a:endParaRPr>
          </a:p>
        </p:txBody>
      </p:sp>
      <p:sp>
        <p:nvSpPr>
          <p:cNvPr id="30" name="CuadroTexto 3"/>
          <p:cNvSpPr txBox="1"/>
          <p:nvPr/>
        </p:nvSpPr>
        <p:spPr>
          <a:xfrm>
            <a:off x="605642" y="255241"/>
            <a:ext cx="9773135" cy="523220"/>
          </a:xfrm>
          <a:prstGeom prst="rect">
            <a:avLst/>
          </a:prstGeom>
          <a:noFill/>
        </p:spPr>
        <p:txBody>
          <a:bodyPr wrap="square" rtlCol="0">
            <a:spAutoFit/>
          </a:bodyPr>
          <a:lstStyle/>
          <a:p>
            <a:pPr algn="just"/>
            <a:r>
              <a:rPr lang="es-ES" sz="2800" b="1" dirty="0">
                <a:solidFill>
                  <a:schemeClr val="accent5">
                    <a:lumMod val="50000"/>
                  </a:schemeClr>
                </a:solidFill>
              </a:rPr>
              <a:t>INVERSIÓN</a:t>
            </a:r>
          </a:p>
        </p:txBody>
      </p:sp>
      <p:sp>
        <p:nvSpPr>
          <p:cNvPr id="4" name="Rectángulo 3"/>
          <p:cNvSpPr/>
          <p:nvPr/>
        </p:nvSpPr>
        <p:spPr>
          <a:xfrm>
            <a:off x="605642" y="778461"/>
            <a:ext cx="10699667" cy="1065676"/>
          </a:xfrm>
          <a:prstGeom prst="rect">
            <a:avLst/>
          </a:prstGeom>
        </p:spPr>
        <p:txBody>
          <a:bodyPr wrap="square">
            <a:spAutoFit/>
          </a:bodyPr>
          <a:lstStyle/>
          <a:p>
            <a:pPr algn="just">
              <a:lnSpc>
                <a:spcPct val="107000"/>
              </a:lnSpc>
              <a:spcAft>
                <a:spcPts val="0"/>
              </a:spcAft>
            </a:pPr>
            <a:r>
              <a:rPr lang="es-CO" sz="2000" dirty="0">
                <a:solidFill>
                  <a:schemeClr val="accent5">
                    <a:lumMod val="50000"/>
                  </a:schemeClr>
                </a:solidFill>
              </a:rPr>
              <a:t>El seguimiento y avance del plan acción desde la perspectiva de la inversión se enfoca en el cumplimiento de los objetivos específicos establecidos en cada uno de los 14 proyectos de inversión que tiene la Secretaría.</a:t>
            </a:r>
          </a:p>
        </p:txBody>
      </p:sp>
      <p:graphicFrame>
        <p:nvGraphicFramePr>
          <p:cNvPr id="2" name="Tabla 1"/>
          <p:cNvGraphicFramePr>
            <a:graphicFrameLocks noGrp="1"/>
          </p:cNvGraphicFramePr>
          <p:nvPr>
            <p:extLst>
              <p:ext uri="{D42A27DB-BD31-4B8C-83A1-F6EECF244321}">
                <p14:modId xmlns:p14="http://schemas.microsoft.com/office/powerpoint/2010/main" val="2267004407"/>
              </p:ext>
            </p:extLst>
          </p:nvPr>
        </p:nvGraphicFramePr>
        <p:xfrm>
          <a:off x="1121735" y="2163119"/>
          <a:ext cx="9835114" cy="3778377"/>
        </p:xfrm>
        <a:graphic>
          <a:graphicData uri="http://schemas.openxmlformats.org/drawingml/2006/table">
            <a:tbl>
              <a:tblPr firstRow="1" firstCol="1" bandRow="1">
                <a:tableStyleId>{5C22544A-7EE6-4342-B048-85BDC9FD1C3A}</a:tableStyleId>
              </a:tblPr>
              <a:tblGrid>
                <a:gridCol w="5757530">
                  <a:extLst>
                    <a:ext uri="{9D8B030D-6E8A-4147-A177-3AD203B41FA5}">
                      <a16:colId xmlns:a16="http://schemas.microsoft.com/office/drawing/2014/main" xmlns="" val="20000"/>
                    </a:ext>
                  </a:extLst>
                </a:gridCol>
                <a:gridCol w="1052623">
                  <a:extLst>
                    <a:ext uri="{9D8B030D-6E8A-4147-A177-3AD203B41FA5}">
                      <a16:colId xmlns:a16="http://schemas.microsoft.com/office/drawing/2014/main" xmlns="" val="20001"/>
                    </a:ext>
                  </a:extLst>
                </a:gridCol>
                <a:gridCol w="1020726">
                  <a:extLst>
                    <a:ext uri="{9D8B030D-6E8A-4147-A177-3AD203B41FA5}">
                      <a16:colId xmlns:a16="http://schemas.microsoft.com/office/drawing/2014/main" xmlns="" val="20002"/>
                    </a:ext>
                  </a:extLst>
                </a:gridCol>
                <a:gridCol w="1031358">
                  <a:extLst>
                    <a:ext uri="{9D8B030D-6E8A-4147-A177-3AD203B41FA5}">
                      <a16:colId xmlns:a16="http://schemas.microsoft.com/office/drawing/2014/main" xmlns="" val="20003"/>
                    </a:ext>
                  </a:extLst>
                </a:gridCol>
                <a:gridCol w="972877">
                  <a:extLst>
                    <a:ext uri="{9D8B030D-6E8A-4147-A177-3AD203B41FA5}">
                      <a16:colId xmlns:a16="http://schemas.microsoft.com/office/drawing/2014/main" xmlns="" val="20004"/>
                    </a:ext>
                  </a:extLst>
                </a:gridCol>
              </a:tblGrid>
              <a:tr h="467360">
                <a:tc>
                  <a:txBody>
                    <a:bodyPr/>
                    <a:lstStyle/>
                    <a:p>
                      <a:pPr algn="ctr">
                        <a:lnSpc>
                          <a:spcPct val="107000"/>
                        </a:lnSpc>
                        <a:spcAft>
                          <a:spcPts val="0"/>
                        </a:spcAft>
                      </a:pPr>
                      <a:r>
                        <a:rPr lang="es-MX" sz="1400" dirty="0">
                          <a:solidFill>
                            <a:srgbClr val="094D63"/>
                          </a:solidFill>
                          <a:effectLst/>
                        </a:rPr>
                        <a:t>Proyecto de</a:t>
                      </a:r>
                      <a:r>
                        <a:rPr lang="es-MX" sz="1400" baseline="0" dirty="0">
                          <a:solidFill>
                            <a:srgbClr val="094D63"/>
                          </a:solidFill>
                          <a:effectLst/>
                        </a:rPr>
                        <a:t> inversión</a:t>
                      </a:r>
                      <a:endParaRPr lang="es-MX" sz="14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dirty="0">
                          <a:solidFill>
                            <a:srgbClr val="094D63"/>
                          </a:solidFill>
                          <a:effectLst/>
                        </a:rPr>
                        <a:t>Objetivos</a:t>
                      </a:r>
                      <a:endParaRPr lang="es-MX" sz="14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dirty="0">
                          <a:solidFill>
                            <a:srgbClr val="094D63"/>
                          </a:solidFill>
                          <a:effectLst/>
                        </a:rPr>
                        <a:t>Metas</a:t>
                      </a:r>
                      <a:endParaRPr lang="es-MX" sz="14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dirty="0">
                          <a:solidFill>
                            <a:srgbClr val="094D63"/>
                          </a:solidFill>
                          <a:effectLst/>
                        </a:rPr>
                        <a:t>Actividades</a:t>
                      </a:r>
                      <a:endParaRPr lang="es-MX" sz="14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dirty="0">
                          <a:solidFill>
                            <a:srgbClr val="094D63"/>
                          </a:solidFill>
                          <a:effectLst/>
                        </a:rPr>
                        <a:t>Tareas</a:t>
                      </a:r>
                      <a:endParaRPr lang="es-MX" sz="14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extLst>
                  <a:ext uri="{0D108BD9-81ED-4DB2-BD59-A6C34878D82A}">
                    <a16:rowId xmlns:a16="http://schemas.microsoft.com/office/drawing/2014/main" xmlns="" val="10000"/>
                  </a:ext>
                </a:extLst>
              </a:tr>
              <a:tr h="180975">
                <a:tc>
                  <a:txBody>
                    <a:bodyPr/>
                    <a:lstStyle/>
                    <a:p>
                      <a:pPr>
                        <a:lnSpc>
                          <a:spcPct val="107000"/>
                        </a:lnSpc>
                        <a:spcAft>
                          <a:spcPts val="0"/>
                        </a:spcAft>
                      </a:pPr>
                      <a:r>
                        <a:rPr lang="es-MX" sz="1300" dirty="0">
                          <a:solidFill>
                            <a:srgbClr val="094D63"/>
                          </a:solidFill>
                          <a:effectLst/>
                        </a:rPr>
                        <a:t>Una ciudad para las familias - 1086</a:t>
                      </a:r>
                      <a:endParaRPr lang="es-MX" sz="13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3</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a:effectLst/>
                        </a:rPr>
                        <a:t>10</a:t>
                      </a:r>
                      <a:endParaRPr lang="es-MX" sz="13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a:effectLst/>
                        </a:rPr>
                        <a:t>46</a:t>
                      </a:r>
                      <a:endParaRPr lang="es-MX" sz="13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a:effectLst/>
                        </a:rPr>
                        <a:t>114</a:t>
                      </a:r>
                      <a:endParaRPr lang="es-MX" sz="13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extLst>
                  <a:ext uri="{0D108BD9-81ED-4DB2-BD59-A6C34878D82A}">
                    <a16:rowId xmlns:a16="http://schemas.microsoft.com/office/drawing/2014/main" xmlns="" val="10001"/>
                  </a:ext>
                </a:extLst>
              </a:tr>
              <a:tr h="343535">
                <a:tc>
                  <a:txBody>
                    <a:bodyPr/>
                    <a:lstStyle/>
                    <a:p>
                      <a:pPr>
                        <a:lnSpc>
                          <a:spcPct val="107000"/>
                        </a:lnSpc>
                        <a:spcAft>
                          <a:spcPts val="0"/>
                        </a:spcAft>
                      </a:pPr>
                      <a:r>
                        <a:rPr lang="es-MX" sz="1300" dirty="0">
                          <a:solidFill>
                            <a:srgbClr val="094D63"/>
                          </a:solidFill>
                          <a:effectLst/>
                        </a:rPr>
                        <a:t>Integración eficiente y transparente para todos - 1091</a:t>
                      </a:r>
                      <a:endParaRPr lang="es-MX" sz="13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3</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6</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a:effectLst/>
                        </a:rPr>
                        <a:t>11</a:t>
                      </a:r>
                      <a:endParaRPr lang="es-MX" sz="13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a:effectLst/>
                        </a:rPr>
                        <a:t>42</a:t>
                      </a:r>
                      <a:endParaRPr lang="es-MX" sz="13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extLst>
                  <a:ext uri="{0D108BD9-81ED-4DB2-BD59-A6C34878D82A}">
                    <a16:rowId xmlns:a16="http://schemas.microsoft.com/office/drawing/2014/main" xmlns="" val="10002"/>
                  </a:ext>
                </a:extLst>
              </a:tr>
              <a:tr h="180975">
                <a:tc>
                  <a:txBody>
                    <a:bodyPr/>
                    <a:lstStyle/>
                    <a:p>
                      <a:pPr>
                        <a:lnSpc>
                          <a:spcPct val="107000"/>
                        </a:lnSpc>
                        <a:spcAft>
                          <a:spcPts val="0"/>
                        </a:spcAft>
                      </a:pPr>
                      <a:r>
                        <a:rPr lang="es-MX" sz="1300" dirty="0">
                          <a:solidFill>
                            <a:srgbClr val="094D63"/>
                          </a:solidFill>
                          <a:effectLst/>
                        </a:rPr>
                        <a:t>Viviendo el territorio - 1092</a:t>
                      </a:r>
                      <a:endParaRPr lang="es-MX" sz="13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4</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7</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a:effectLst/>
                        </a:rPr>
                        <a:t>18</a:t>
                      </a:r>
                      <a:endParaRPr lang="es-MX" sz="13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a:effectLst/>
                        </a:rPr>
                        <a:t>56</a:t>
                      </a:r>
                      <a:endParaRPr lang="es-MX" sz="13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extLst>
                  <a:ext uri="{0D108BD9-81ED-4DB2-BD59-A6C34878D82A}">
                    <a16:rowId xmlns:a16="http://schemas.microsoft.com/office/drawing/2014/main" xmlns="" val="10003"/>
                  </a:ext>
                </a:extLst>
              </a:tr>
              <a:tr h="185246">
                <a:tc>
                  <a:txBody>
                    <a:bodyPr/>
                    <a:lstStyle/>
                    <a:p>
                      <a:pPr>
                        <a:lnSpc>
                          <a:spcPct val="107000"/>
                        </a:lnSpc>
                        <a:spcAft>
                          <a:spcPts val="0"/>
                        </a:spcAft>
                      </a:pPr>
                      <a:r>
                        <a:rPr lang="es-MX" sz="1300" dirty="0">
                          <a:solidFill>
                            <a:srgbClr val="094D63"/>
                          </a:solidFill>
                          <a:effectLst/>
                        </a:rPr>
                        <a:t>Prevención y atención integral de la paternidad y la maternidad temprana -1093</a:t>
                      </a:r>
                      <a:endParaRPr lang="es-MX" sz="13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3</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3</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a:effectLst/>
                        </a:rPr>
                        <a:t>6</a:t>
                      </a:r>
                      <a:endParaRPr lang="es-MX" sz="13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a:effectLst/>
                        </a:rPr>
                        <a:t>14</a:t>
                      </a:r>
                      <a:endParaRPr lang="es-MX" sz="13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extLst>
                  <a:ext uri="{0D108BD9-81ED-4DB2-BD59-A6C34878D82A}">
                    <a16:rowId xmlns:a16="http://schemas.microsoft.com/office/drawing/2014/main" xmlns="" val="10004"/>
                  </a:ext>
                </a:extLst>
              </a:tr>
              <a:tr h="180975">
                <a:tc>
                  <a:txBody>
                    <a:bodyPr/>
                    <a:lstStyle/>
                    <a:p>
                      <a:pPr>
                        <a:lnSpc>
                          <a:spcPct val="107000"/>
                        </a:lnSpc>
                        <a:spcAft>
                          <a:spcPts val="0"/>
                        </a:spcAft>
                      </a:pPr>
                      <a:r>
                        <a:rPr lang="es-MX" sz="1300" dirty="0">
                          <a:solidFill>
                            <a:srgbClr val="094D63"/>
                          </a:solidFill>
                          <a:effectLst/>
                        </a:rPr>
                        <a:t>Desarrollo integral desde la gestación hasta la adolescencia - 1096</a:t>
                      </a:r>
                      <a:endParaRPr lang="es-MX" sz="13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3</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7</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20</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a:effectLst/>
                        </a:rPr>
                        <a:t>91</a:t>
                      </a:r>
                      <a:endParaRPr lang="es-MX" sz="13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extLst>
                  <a:ext uri="{0D108BD9-81ED-4DB2-BD59-A6C34878D82A}">
                    <a16:rowId xmlns:a16="http://schemas.microsoft.com/office/drawing/2014/main" xmlns="" val="10005"/>
                  </a:ext>
                </a:extLst>
              </a:tr>
              <a:tr h="180975">
                <a:tc>
                  <a:txBody>
                    <a:bodyPr/>
                    <a:lstStyle/>
                    <a:p>
                      <a:pPr>
                        <a:lnSpc>
                          <a:spcPct val="107000"/>
                        </a:lnSpc>
                        <a:spcAft>
                          <a:spcPts val="0"/>
                        </a:spcAft>
                      </a:pPr>
                      <a:r>
                        <a:rPr lang="es-MX" sz="1300" dirty="0">
                          <a:solidFill>
                            <a:srgbClr val="094D63"/>
                          </a:solidFill>
                          <a:effectLst/>
                        </a:rPr>
                        <a:t>Bogotá te nutre - 1098</a:t>
                      </a:r>
                      <a:endParaRPr lang="es-MX" sz="13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4</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7</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20</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a:effectLst/>
                        </a:rPr>
                        <a:t>63</a:t>
                      </a:r>
                      <a:endParaRPr lang="es-MX" sz="13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extLst>
                  <a:ext uri="{0D108BD9-81ED-4DB2-BD59-A6C34878D82A}">
                    <a16:rowId xmlns:a16="http://schemas.microsoft.com/office/drawing/2014/main" xmlns="" val="10006"/>
                  </a:ext>
                </a:extLst>
              </a:tr>
              <a:tr h="180975">
                <a:tc>
                  <a:txBody>
                    <a:bodyPr/>
                    <a:lstStyle/>
                    <a:p>
                      <a:pPr>
                        <a:lnSpc>
                          <a:spcPct val="107000"/>
                        </a:lnSpc>
                        <a:spcAft>
                          <a:spcPts val="0"/>
                        </a:spcAft>
                      </a:pPr>
                      <a:r>
                        <a:rPr lang="es-MX" sz="1300" dirty="0">
                          <a:solidFill>
                            <a:srgbClr val="094D63"/>
                          </a:solidFill>
                          <a:effectLst/>
                        </a:rPr>
                        <a:t>Envejecimiento digno, activo y feliz - 1099</a:t>
                      </a:r>
                      <a:endParaRPr lang="es-MX" sz="13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4</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7</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14</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a:effectLst/>
                        </a:rPr>
                        <a:t>35</a:t>
                      </a:r>
                      <a:endParaRPr lang="es-MX" sz="13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extLst>
                  <a:ext uri="{0D108BD9-81ED-4DB2-BD59-A6C34878D82A}">
                    <a16:rowId xmlns:a16="http://schemas.microsoft.com/office/drawing/2014/main" xmlns="" val="10007"/>
                  </a:ext>
                </a:extLst>
              </a:tr>
              <a:tr h="180975">
                <a:tc>
                  <a:txBody>
                    <a:bodyPr/>
                    <a:lstStyle/>
                    <a:p>
                      <a:pPr>
                        <a:lnSpc>
                          <a:spcPct val="107000"/>
                        </a:lnSpc>
                        <a:spcAft>
                          <a:spcPts val="0"/>
                        </a:spcAft>
                      </a:pPr>
                      <a:r>
                        <a:rPr lang="es-MX" sz="1300" dirty="0">
                          <a:solidFill>
                            <a:srgbClr val="094D63"/>
                          </a:solidFill>
                          <a:effectLst/>
                        </a:rPr>
                        <a:t>Distrito diverso - 1101</a:t>
                      </a:r>
                      <a:endParaRPr lang="es-MX" sz="13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5</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7</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8</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11</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extLst>
                  <a:ext uri="{0D108BD9-81ED-4DB2-BD59-A6C34878D82A}">
                    <a16:rowId xmlns:a16="http://schemas.microsoft.com/office/drawing/2014/main" xmlns="" val="10008"/>
                  </a:ext>
                </a:extLst>
              </a:tr>
              <a:tr h="180975">
                <a:tc>
                  <a:txBody>
                    <a:bodyPr/>
                    <a:lstStyle/>
                    <a:p>
                      <a:pPr>
                        <a:lnSpc>
                          <a:spcPct val="107000"/>
                        </a:lnSpc>
                        <a:spcAft>
                          <a:spcPts val="0"/>
                        </a:spcAft>
                      </a:pPr>
                      <a:r>
                        <a:rPr lang="es-MX" sz="1300" dirty="0">
                          <a:solidFill>
                            <a:srgbClr val="094D63"/>
                          </a:solidFill>
                          <a:effectLst/>
                        </a:rPr>
                        <a:t>Espacios de integración social - 1103</a:t>
                      </a:r>
                      <a:endParaRPr lang="es-MX" sz="13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5</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8</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16</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42</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extLst>
                  <a:ext uri="{0D108BD9-81ED-4DB2-BD59-A6C34878D82A}">
                    <a16:rowId xmlns:a16="http://schemas.microsoft.com/office/drawing/2014/main" xmlns="" val="10009"/>
                  </a:ext>
                </a:extLst>
              </a:tr>
              <a:tr h="180975">
                <a:tc>
                  <a:txBody>
                    <a:bodyPr/>
                    <a:lstStyle/>
                    <a:p>
                      <a:pPr>
                        <a:lnSpc>
                          <a:spcPct val="107000"/>
                        </a:lnSpc>
                        <a:spcAft>
                          <a:spcPts val="0"/>
                        </a:spcAft>
                      </a:pPr>
                      <a:r>
                        <a:rPr lang="es-MX" sz="1300" dirty="0">
                          <a:solidFill>
                            <a:srgbClr val="094D63"/>
                          </a:solidFill>
                          <a:effectLst/>
                        </a:rPr>
                        <a:t>Prevención y atención integral del fenómeno de habitabilidad en calle - 1108</a:t>
                      </a:r>
                      <a:endParaRPr lang="es-MX" sz="13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a:effectLst/>
                        </a:rPr>
                        <a:t>5</a:t>
                      </a:r>
                      <a:endParaRPr lang="es-MX" sz="13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6</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13</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53</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extLst>
                  <a:ext uri="{0D108BD9-81ED-4DB2-BD59-A6C34878D82A}">
                    <a16:rowId xmlns:a16="http://schemas.microsoft.com/office/drawing/2014/main" xmlns="" val="10010"/>
                  </a:ext>
                </a:extLst>
              </a:tr>
              <a:tr h="180975">
                <a:tc>
                  <a:txBody>
                    <a:bodyPr/>
                    <a:lstStyle/>
                    <a:p>
                      <a:pPr>
                        <a:lnSpc>
                          <a:spcPct val="107000"/>
                        </a:lnSpc>
                        <a:spcAft>
                          <a:spcPts val="0"/>
                        </a:spcAft>
                      </a:pPr>
                      <a:r>
                        <a:rPr lang="es-MX" sz="1300" dirty="0">
                          <a:solidFill>
                            <a:srgbClr val="094D63"/>
                          </a:solidFill>
                          <a:effectLst/>
                        </a:rPr>
                        <a:t>Por una ciudad incluyente y sin barreras - 1113</a:t>
                      </a:r>
                      <a:endParaRPr lang="es-MX" sz="13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a:effectLst/>
                        </a:rPr>
                        <a:t>3</a:t>
                      </a:r>
                      <a:endParaRPr lang="es-MX" sz="13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5</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13</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14</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extLst>
                  <a:ext uri="{0D108BD9-81ED-4DB2-BD59-A6C34878D82A}">
                    <a16:rowId xmlns:a16="http://schemas.microsoft.com/office/drawing/2014/main" xmlns="" val="10011"/>
                  </a:ext>
                </a:extLst>
              </a:tr>
              <a:tr h="180975">
                <a:tc>
                  <a:txBody>
                    <a:bodyPr/>
                    <a:lstStyle/>
                    <a:p>
                      <a:pPr>
                        <a:lnSpc>
                          <a:spcPct val="107000"/>
                        </a:lnSpc>
                        <a:spcAft>
                          <a:spcPts val="0"/>
                        </a:spcAft>
                      </a:pPr>
                      <a:r>
                        <a:rPr lang="es-MX" sz="1300" dirty="0">
                          <a:solidFill>
                            <a:srgbClr val="094D63"/>
                          </a:solidFill>
                          <a:effectLst/>
                        </a:rPr>
                        <a:t>Distrito Joven - 1116</a:t>
                      </a:r>
                      <a:endParaRPr lang="es-MX" sz="13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a:effectLst/>
                        </a:rPr>
                        <a:t>3</a:t>
                      </a:r>
                      <a:endParaRPr lang="es-MX" sz="13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a:effectLst/>
                        </a:rPr>
                        <a:t>4</a:t>
                      </a:r>
                      <a:endParaRPr lang="es-MX" sz="13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10</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54</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extLst>
                  <a:ext uri="{0D108BD9-81ED-4DB2-BD59-A6C34878D82A}">
                    <a16:rowId xmlns:a16="http://schemas.microsoft.com/office/drawing/2014/main" xmlns="" val="10012"/>
                  </a:ext>
                </a:extLst>
              </a:tr>
              <a:tr h="180975">
                <a:tc>
                  <a:txBody>
                    <a:bodyPr/>
                    <a:lstStyle/>
                    <a:p>
                      <a:pPr>
                        <a:lnSpc>
                          <a:spcPct val="107000"/>
                        </a:lnSpc>
                        <a:spcAft>
                          <a:spcPts val="0"/>
                        </a:spcAft>
                      </a:pPr>
                      <a:r>
                        <a:rPr lang="es-MX" sz="1300" dirty="0">
                          <a:solidFill>
                            <a:srgbClr val="094D63"/>
                          </a:solidFill>
                          <a:effectLst/>
                        </a:rPr>
                        <a:t>Gestión Institucional y fortalecimiento del talento humano - 1118</a:t>
                      </a:r>
                      <a:endParaRPr lang="es-MX" sz="13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a:effectLst/>
                        </a:rPr>
                        <a:t>6</a:t>
                      </a:r>
                      <a:endParaRPr lang="es-MX" sz="13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a:effectLst/>
                        </a:rPr>
                        <a:t>9</a:t>
                      </a:r>
                      <a:endParaRPr lang="es-MX" sz="13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33</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77</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extLst>
                  <a:ext uri="{0D108BD9-81ED-4DB2-BD59-A6C34878D82A}">
                    <a16:rowId xmlns:a16="http://schemas.microsoft.com/office/drawing/2014/main" xmlns="" val="10013"/>
                  </a:ext>
                </a:extLst>
              </a:tr>
              <a:tr h="180975">
                <a:tc>
                  <a:txBody>
                    <a:bodyPr/>
                    <a:lstStyle/>
                    <a:p>
                      <a:pPr>
                        <a:lnSpc>
                          <a:spcPct val="107000"/>
                        </a:lnSpc>
                        <a:spcAft>
                          <a:spcPts val="0"/>
                        </a:spcAft>
                      </a:pPr>
                      <a:r>
                        <a:rPr lang="es-MX" sz="1300" dirty="0">
                          <a:solidFill>
                            <a:srgbClr val="094D63"/>
                          </a:solidFill>
                          <a:effectLst/>
                        </a:rPr>
                        <a:t>Integración digital y de conocimiento para la inclusión social - 1168</a:t>
                      </a:r>
                      <a:endParaRPr lang="es-MX" sz="13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a:effectLst/>
                        </a:rPr>
                        <a:t>6</a:t>
                      </a:r>
                      <a:endParaRPr lang="es-MX" sz="13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a:effectLst/>
                        </a:rPr>
                        <a:t>8</a:t>
                      </a:r>
                      <a:endParaRPr lang="es-MX" sz="13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14</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300" b="0" dirty="0">
                          <a:effectLst/>
                        </a:rPr>
                        <a:t>47</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extLst>
                  <a:ext uri="{0D108BD9-81ED-4DB2-BD59-A6C34878D82A}">
                    <a16:rowId xmlns:a16="http://schemas.microsoft.com/office/drawing/2014/main" xmlns="" val="10014"/>
                  </a:ext>
                </a:extLst>
              </a:tr>
              <a:tr h="180975">
                <a:tc>
                  <a:txBody>
                    <a:bodyPr/>
                    <a:lstStyle/>
                    <a:p>
                      <a:pPr algn="ctr">
                        <a:lnSpc>
                          <a:spcPct val="107000"/>
                        </a:lnSpc>
                        <a:spcAft>
                          <a:spcPts val="0"/>
                        </a:spcAft>
                      </a:pPr>
                      <a:r>
                        <a:rPr lang="es-MX" sz="1300" b="1" dirty="0">
                          <a:solidFill>
                            <a:srgbClr val="094D63"/>
                          </a:solidFill>
                          <a:effectLst/>
                        </a:rPr>
                        <a:t>TOTAL</a:t>
                      </a:r>
                      <a:endParaRPr lang="es-MX" sz="1300" b="1"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MX" sz="1300" b="1" dirty="0">
                          <a:effectLst/>
                        </a:rPr>
                        <a:t>57</a:t>
                      </a:r>
                      <a:endParaRPr lang="es-MX"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MX" sz="1300" b="1" dirty="0">
                          <a:effectLst/>
                        </a:rPr>
                        <a:t>94</a:t>
                      </a:r>
                      <a:endParaRPr lang="es-MX"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MX" sz="1300" b="1" dirty="0">
                          <a:effectLst/>
                        </a:rPr>
                        <a:t>242</a:t>
                      </a:r>
                      <a:endParaRPr lang="es-MX"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MX" sz="1300" b="1" dirty="0">
                          <a:effectLst/>
                        </a:rPr>
                        <a:t>713</a:t>
                      </a:r>
                      <a:endParaRPr lang="es-MX"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15"/>
                  </a:ext>
                </a:extLst>
              </a:tr>
            </a:tbl>
          </a:graphicData>
        </a:graphic>
      </p:graphicFrame>
      <p:cxnSp>
        <p:nvCxnSpPr>
          <p:cNvPr id="8" name="Conector recto 7"/>
          <p:cNvCxnSpPr/>
          <p:nvPr/>
        </p:nvCxnSpPr>
        <p:spPr>
          <a:xfrm>
            <a:off x="0" y="710361"/>
            <a:ext cx="5532890" cy="0"/>
          </a:xfrm>
          <a:prstGeom prst="line">
            <a:avLst/>
          </a:prstGeom>
          <a:ln w="19050" cmpd="sng">
            <a:solidFill>
              <a:srgbClr val="00647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1605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p:cNvSpPr/>
          <p:nvPr/>
        </p:nvSpPr>
        <p:spPr>
          <a:xfrm>
            <a:off x="1499191" y="2041451"/>
            <a:ext cx="8676167" cy="4051006"/>
          </a:xfrm>
          <a:prstGeom prst="roundRect">
            <a:avLst>
              <a:gd name="adj" fmla="val 7872"/>
            </a:avLst>
          </a:prstGeom>
          <a:solidFill>
            <a:srgbClr val="0073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solidFill>
                <a:srgbClr val="0088C3"/>
              </a:solidFill>
            </a:endParaRPr>
          </a:p>
        </p:txBody>
      </p:sp>
      <p:sp>
        <p:nvSpPr>
          <p:cNvPr id="30" name="CuadroTexto 3"/>
          <p:cNvSpPr txBox="1"/>
          <p:nvPr/>
        </p:nvSpPr>
        <p:spPr>
          <a:xfrm>
            <a:off x="605642" y="255241"/>
            <a:ext cx="9773135" cy="523220"/>
          </a:xfrm>
          <a:prstGeom prst="rect">
            <a:avLst/>
          </a:prstGeom>
          <a:noFill/>
        </p:spPr>
        <p:txBody>
          <a:bodyPr wrap="square" rtlCol="0">
            <a:spAutoFit/>
          </a:bodyPr>
          <a:lstStyle/>
          <a:p>
            <a:pPr algn="just"/>
            <a:r>
              <a:rPr lang="es-ES" sz="2800" b="1" dirty="0">
                <a:solidFill>
                  <a:schemeClr val="accent5">
                    <a:lumMod val="50000"/>
                  </a:schemeClr>
                </a:solidFill>
              </a:rPr>
              <a:t>GESTIÓN</a:t>
            </a:r>
          </a:p>
        </p:txBody>
      </p:sp>
      <p:sp>
        <p:nvSpPr>
          <p:cNvPr id="4" name="Rectángulo 3"/>
          <p:cNvSpPr/>
          <p:nvPr/>
        </p:nvSpPr>
        <p:spPr>
          <a:xfrm>
            <a:off x="605642" y="778461"/>
            <a:ext cx="10699667" cy="1080296"/>
          </a:xfrm>
          <a:prstGeom prst="rect">
            <a:avLst/>
          </a:prstGeom>
        </p:spPr>
        <p:txBody>
          <a:bodyPr wrap="square">
            <a:spAutoFit/>
          </a:bodyPr>
          <a:lstStyle/>
          <a:p>
            <a:pPr algn="just">
              <a:lnSpc>
                <a:spcPct val="107000"/>
              </a:lnSpc>
              <a:spcAft>
                <a:spcPts val="0"/>
              </a:spcAft>
            </a:pPr>
            <a:r>
              <a:rPr lang="es-CO" sz="2000" dirty="0">
                <a:solidFill>
                  <a:schemeClr val="accent5">
                    <a:lumMod val="50000"/>
                  </a:schemeClr>
                </a:solidFill>
              </a:rPr>
              <a:t>El seguimiento y avance alcanzado en la gestión de la Secretaría dentro de su Plan de Acción está compuesto por la sumatoria de indicadores de los </a:t>
            </a:r>
            <a:r>
              <a:rPr lang="es-CO" sz="2000" b="1" dirty="0">
                <a:solidFill>
                  <a:schemeClr val="accent5">
                    <a:lumMod val="50000"/>
                  </a:schemeClr>
                </a:solidFill>
              </a:rPr>
              <a:t>13 </a:t>
            </a:r>
            <a:r>
              <a:rPr lang="es-CO" sz="2000" dirty="0">
                <a:solidFill>
                  <a:schemeClr val="accent5">
                    <a:lumMod val="50000"/>
                  </a:schemeClr>
                </a:solidFill>
              </a:rPr>
              <a:t>procesos de los cuales en el primer trimestre solo se reportan</a:t>
            </a:r>
            <a:r>
              <a:rPr lang="es-CO" sz="2000" b="1" dirty="0">
                <a:solidFill>
                  <a:schemeClr val="accent5">
                    <a:lumMod val="50000"/>
                  </a:schemeClr>
                </a:solidFill>
              </a:rPr>
              <a:t> 9 </a:t>
            </a:r>
            <a:r>
              <a:rPr lang="es-CO" sz="2000" dirty="0">
                <a:solidFill>
                  <a:schemeClr val="accent5">
                    <a:lumMod val="50000"/>
                  </a:schemeClr>
                </a:solidFill>
              </a:rPr>
              <a:t>procesos , garantizando la asociación jerárquica en la gestión de la entidad.</a:t>
            </a:r>
          </a:p>
        </p:txBody>
      </p:sp>
      <p:graphicFrame>
        <p:nvGraphicFramePr>
          <p:cNvPr id="3" name="Tabla 2"/>
          <p:cNvGraphicFramePr>
            <a:graphicFrameLocks noGrp="1"/>
          </p:cNvGraphicFramePr>
          <p:nvPr>
            <p:extLst>
              <p:ext uri="{D42A27DB-BD31-4B8C-83A1-F6EECF244321}">
                <p14:modId xmlns:p14="http://schemas.microsoft.com/office/powerpoint/2010/main" val="722142168"/>
              </p:ext>
            </p:extLst>
          </p:nvPr>
        </p:nvGraphicFramePr>
        <p:xfrm>
          <a:off x="1754372" y="2248098"/>
          <a:ext cx="8218968" cy="3693800"/>
        </p:xfrm>
        <a:graphic>
          <a:graphicData uri="http://schemas.openxmlformats.org/drawingml/2006/table">
            <a:tbl>
              <a:tblPr firstRow="1" firstCol="1" bandRow="1">
                <a:tableStyleId>{5C22544A-7EE6-4342-B048-85BDC9FD1C3A}</a:tableStyleId>
              </a:tblPr>
              <a:tblGrid>
                <a:gridCol w="4019107">
                  <a:extLst>
                    <a:ext uri="{9D8B030D-6E8A-4147-A177-3AD203B41FA5}">
                      <a16:colId xmlns:a16="http://schemas.microsoft.com/office/drawing/2014/main" xmlns="" val="20000"/>
                    </a:ext>
                  </a:extLst>
                </a:gridCol>
                <a:gridCol w="1807535">
                  <a:extLst>
                    <a:ext uri="{9D8B030D-6E8A-4147-A177-3AD203B41FA5}">
                      <a16:colId xmlns:a16="http://schemas.microsoft.com/office/drawing/2014/main" xmlns="" val="20001"/>
                    </a:ext>
                  </a:extLst>
                </a:gridCol>
                <a:gridCol w="2392326">
                  <a:extLst>
                    <a:ext uri="{9D8B030D-6E8A-4147-A177-3AD203B41FA5}">
                      <a16:colId xmlns:a16="http://schemas.microsoft.com/office/drawing/2014/main" xmlns="" val="20002"/>
                    </a:ext>
                  </a:extLst>
                </a:gridCol>
              </a:tblGrid>
              <a:tr h="723900">
                <a:tc>
                  <a:txBody>
                    <a:bodyPr/>
                    <a:lstStyle/>
                    <a:p>
                      <a:pPr algn="ctr">
                        <a:lnSpc>
                          <a:spcPct val="107000"/>
                        </a:lnSpc>
                        <a:spcAft>
                          <a:spcPts val="0"/>
                        </a:spcAft>
                      </a:pPr>
                      <a:r>
                        <a:rPr lang="es-MX" sz="1400" dirty="0">
                          <a:solidFill>
                            <a:srgbClr val="094D63"/>
                          </a:solidFill>
                          <a:effectLst/>
                        </a:rPr>
                        <a:t>Proceso</a:t>
                      </a:r>
                      <a:endParaRPr lang="es-MX" sz="14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dirty="0">
                          <a:solidFill>
                            <a:srgbClr val="094D63"/>
                          </a:solidFill>
                          <a:effectLst/>
                        </a:rPr>
                        <a:t>Indicadores</a:t>
                      </a:r>
                      <a:endParaRPr lang="es-MX" sz="14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dirty="0">
                          <a:solidFill>
                            <a:srgbClr val="094D63"/>
                          </a:solidFill>
                          <a:effectLst/>
                        </a:rPr>
                        <a:t>Indicadores con programación</a:t>
                      </a:r>
                      <a:r>
                        <a:rPr lang="es-MX" sz="1400" baseline="0" dirty="0">
                          <a:solidFill>
                            <a:srgbClr val="094D63"/>
                          </a:solidFill>
                          <a:effectLst/>
                        </a:rPr>
                        <a:t> primer trimestre</a:t>
                      </a:r>
                      <a:endParaRPr lang="es-MX" sz="14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extLst>
                  <a:ext uri="{0D108BD9-81ED-4DB2-BD59-A6C34878D82A}">
                    <a16:rowId xmlns:a16="http://schemas.microsoft.com/office/drawing/2014/main" xmlns="" val="10000"/>
                  </a:ext>
                </a:extLst>
              </a:tr>
              <a:tr h="180975">
                <a:tc>
                  <a:txBody>
                    <a:bodyPr/>
                    <a:lstStyle/>
                    <a:p>
                      <a:pPr>
                        <a:lnSpc>
                          <a:spcPct val="107000"/>
                        </a:lnSpc>
                        <a:spcAft>
                          <a:spcPts val="0"/>
                        </a:spcAft>
                      </a:pPr>
                      <a:r>
                        <a:rPr lang="es-MX" sz="1400" dirty="0">
                          <a:solidFill>
                            <a:srgbClr val="094D63"/>
                          </a:solidFill>
                          <a:effectLst/>
                        </a:rPr>
                        <a:t>Direccionamiento Político</a:t>
                      </a:r>
                      <a:endParaRPr lang="es-MX" sz="14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a:solidFill>
                            <a:srgbClr val="094D63"/>
                          </a:solidFill>
                          <a:effectLst/>
                        </a:rPr>
                        <a:t>5</a:t>
                      </a:r>
                      <a:endParaRPr lang="es-MX" sz="140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a:solidFill>
                            <a:srgbClr val="094D63"/>
                          </a:solidFill>
                          <a:effectLst/>
                        </a:rPr>
                        <a:t>4</a:t>
                      </a:r>
                      <a:endParaRPr lang="es-MX" sz="140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extLst>
                  <a:ext uri="{0D108BD9-81ED-4DB2-BD59-A6C34878D82A}">
                    <a16:rowId xmlns:a16="http://schemas.microsoft.com/office/drawing/2014/main" xmlns="" val="10001"/>
                  </a:ext>
                </a:extLst>
              </a:tr>
              <a:tr h="343535">
                <a:tc>
                  <a:txBody>
                    <a:bodyPr/>
                    <a:lstStyle/>
                    <a:p>
                      <a:pPr>
                        <a:lnSpc>
                          <a:spcPct val="107000"/>
                        </a:lnSpc>
                        <a:spcAft>
                          <a:spcPts val="0"/>
                        </a:spcAft>
                      </a:pPr>
                      <a:r>
                        <a:rPr lang="es-MX" sz="1400" dirty="0">
                          <a:solidFill>
                            <a:srgbClr val="094D63"/>
                          </a:solidFill>
                          <a:effectLst/>
                        </a:rPr>
                        <a:t>Direccionamiento de los Servicios Sociales</a:t>
                      </a:r>
                      <a:endParaRPr lang="es-MX" sz="14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dirty="0">
                          <a:solidFill>
                            <a:srgbClr val="094D63"/>
                          </a:solidFill>
                          <a:effectLst/>
                        </a:rPr>
                        <a:t>3</a:t>
                      </a:r>
                      <a:endParaRPr lang="es-MX" sz="14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a:solidFill>
                            <a:srgbClr val="094D63"/>
                          </a:solidFill>
                          <a:effectLst/>
                        </a:rPr>
                        <a:t>2</a:t>
                      </a:r>
                      <a:endParaRPr lang="es-MX" sz="140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extLst>
                  <a:ext uri="{0D108BD9-81ED-4DB2-BD59-A6C34878D82A}">
                    <a16:rowId xmlns:a16="http://schemas.microsoft.com/office/drawing/2014/main" xmlns="" val="10002"/>
                  </a:ext>
                </a:extLst>
              </a:tr>
              <a:tr h="180975">
                <a:tc>
                  <a:txBody>
                    <a:bodyPr/>
                    <a:lstStyle/>
                    <a:p>
                      <a:pPr>
                        <a:lnSpc>
                          <a:spcPct val="107000"/>
                        </a:lnSpc>
                        <a:spcAft>
                          <a:spcPts val="0"/>
                        </a:spcAft>
                      </a:pPr>
                      <a:r>
                        <a:rPr lang="es-MX" sz="1400" dirty="0">
                          <a:solidFill>
                            <a:srgbClr val="094D63"/>
                          </a:solidFill>
                          <a:effectLst/>
                        </a:rPr>
                        <a:t>Direccionamiento Estratégico</a:t>
                      </a:r>
                      <a:endParaRPr lang="es-MX" sz="14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dirty="0">
                          <a:solidFill>
                            <a:srgbClr val="094D63"/>
                          </a:solidFill>
                          <a:effectLst/>
                        </a:rPr>
                        <a:t>4</a:t>
                      </a:r>
                      <a:endParaRPr lang="es-MX" sz="14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a:solidFill>
                            <a:srgbClr val="094D63"/>
                          </a:solidFill>
                          <a:effectLst/>
                        </a:rPr>
                        <a:t>4</a:t>
                      </a:r>
                      <a:endParaRPr lang="es-MX" sz="140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extLst>
                  <a:ext uri="{0D108BD9-81ED-4DB2-BD59-A6C34878D82A}">
                    <a16:rowId xmlns:a16="http://schemas.microsoft.com/office/drawing/2014/main" xmlns="" val="10003"/>
                  </a:ext>
                </a:extLst>
              </a:tr>
              <a:tr h="343535">
                <a:tc>
                  <a:txBody>
                    <a:bodyPr/>
                    <a:lstStyle/>
                    <a:p>
                      <a:pPr>
                        <a:lnSpc>
                          <a:spcPct val="107000"/>
                        </a:lnSpc>
                        <a:spcAft>
                          <a:spcPts val="0"/>
                        </a:spcAft>
                      </a:pPr>
                      <a:r>
                        <a:rPr lang="es-MX" sz="1400" dirty="0">
                          <a:solidFill>
                            <a:srgbClr val="094D63"/>
                          </a:solidFill>
                          <a:effectLst/>
                        </a:rPr>
                        <a:t>Análisis y Seguimiento de Políticas Sociales</a:t>
                      </a:r>
                      <a:endParaRPr lang="es-MX" sz="14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dirty="0">
                          <a:solidFill>
                            <a:srgbClr val="094D63"/>
                          </a:solidFill>
                          <a:effectLst/>
                        </a:rPr>
                        <a:t>3</a:t>
                      </a:r>
                      <a:endParaRPr lang="es-MX" sz="14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a:solidFill>
                            <a:srgbClr val="094D63"/>
                          </a:solidFill>
                          <a:effectLst/>
                        </a:rPr>
                        <a:t>0</a:t>
                      </a:r>
                      <a:endParaRPr lang="es-MX" sz="140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extLst>
                  <a:ext uri="{0D108BD9-81ED-4DB2-BD59-A6C34878D82A}">
                    <a16:rowId xmlns:a16="http://schemas.microsoft.com/office/drawing/2014/main" xmlns="" val="10004"/>
                  </a:ext>
                </a:extLst>
              </a:tr>
              <a:tr h="180975">
                <a:tc>
                  <a:txBody>
                    <a:bodyPr/>
                    <a:lstStyle/>
                    <a:p>
                      <a:pPr>
                        <a:lnSpc>
                          <a:spcPct val="107000"/>
                        </a:lnSpc>
                        <a:spcAft>
                          <a:spcPts val="0"/>
                        </a:spcAft>
                      </a:pPr>
                      <a:r>
                        <a:rPr lang="es-MX" sz="1400">
                          <a:solidFill>
                            <a:srgbClr val="094D63"/>
                          </a:solidFill>
                          <a:effectLst/>
                        </a:rPr>
                        <a:t>Prestación de los Servicios Sociales</a:t>
                      </a:r>
                      <a:endParaRPr lang="es-MX" sz="140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dirty="0">
                          <a:solidFill>
                            <a:srgbClr val="094D63"/>
                          </a:solidFill>
                          <a:effectLst/>
                        </a:rPr>
                        <a:t>41</a:t>
                      </a:r>
                      <a:endParaRPr lang="es-MX" sz="14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dirty="0">
                          <a:solidFill>
                            <a:srgbClr val="094D63"/>
                          </a:solidFill>
                          <a:effectLst/>
                        </a:rPr>
                        <a:t>19</a:t>
                      </a:r>
                      <a:endParaRPr lang="es-MX" sz="14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extLst>
                  <a:ext uri="{0D108BD9-81ED-4DB2-BD59-A6C34878D82A}">
                    <a16:rowId xmlns:a16="http://schemas.microsoft.com/office/drawing/2014/main" xmlns="" val="10005"/>
                  </a:ext>
                </a:extLst>
              </a:tr>
              <a:tr h="180975">
                <a:tc>
                  <a:txBody>
                    <a:bodyPr/>
                    <a:lstStyle/>
                    <a:p>
                      <a:pPr>
                        <a:lnSpc>
                          <a:spcPct val="107000"/>
                        </a:lnSpc>
                        <a:spcAft>
                          <a:spcPts val="0"/>
                        </a:spcAft>
                      </a:pPr>
                      <a:r>
                        <a:rPr lang="es-MX" sz="1400">
                          <a:solidFill>
                            <a:srgbClr val="094D63"/>
                          </a:solidFill>
                          <a:effectLst/>
                        </a:rPr>
                        <a:t>Mantenimiento y Soporte de TIC´s</a:t>
                      </a:r>
                      <a:endParaRPr lang="es-MX" sz="140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dirty="0">
                          <a:solidFill>
                            <a:srgbClr val="094D63"/>
                          </a:solidFill>
                          <a:effectLst/>
                        </a:rPr>
                        <a:t>7</a:t>
                      </a:r>
                      <a:endParaRPr lang="es-MX" sz="14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dirty="0">
                          <a:solidFill>
                            <a:srgbClr val="094D63"/>
                          </a:solidFill>
                          <a:effectLst/>
                        </a:rPr>
                        <a:t>5</a:t>
                      </a:r>
                      <a:endParaRPr lang="es-MX" sz="14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extLst>
                  <a:ext uri="{0D108BD9-81ED-4DB2-BD59-A6C34878D82A}">
                    <a16:rowId xmlns:a16="http://schemas.microsoft.com/office/drawing/2014/main" xmlns="" val="10006"/>
                  </a:ext>
                </a:extLst>
              </a:tr>
              <a:tr h="180975">
                <a:tc>
                  <a:txBody>
                    <a:bodyPr/>
                    <a:lstStyle/>
                    <a:p>
                      <a:pPr>
                        <a:lnSpc>
                          <a:spcPct val="107000"/>
                        </a:lnSpc>
                        <a:spcAft>
                          <a:spcPts val="0"/>
                        </a:spcAft>
                      </a:pPr>
                      <a:r>
                        <a:rPr lang="es-MX" sz="1400">
                          <a:solidFill>
                            <a:srgbClr val="094D63"/>
                          </a:solidFill>
                          <a:effectLst/>
                        </a:rPr>
                        <a:t>Adquisiciones</a:t>
                      </a:r>
                      <a:endParaRPr lang="es-MX" sz="140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dirty="0">
                          <a:solidFill>
                            <a:srgbClr val="094D63"/>
                          </a:solidFill>
                          <a:effectLst/>
                        </a:rPr>
                        <a:t>8</a:t>
                      </a:r>
                      <a:endParaRPr lang="es-MX" sz="14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dirty="0">
                          <a:solidFill>
                            <a:srgbClr val="094D63"/>
                          </a:solidFill>
                          <a:effectLst/>
                        </a:rPr>
                        <a:t>8</a:t>
                      </a:r>
                      <a:endParaRPr lang="es-MX" sz="14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extLst>
                  <a:ext uri="{0D108BD9-81ED-4DB2-BD59-A6C34878D82A}">
                    <a16:rowId xmlns:a16="http://schemas.microsoft.com/office/drawing/2014/main" xmlns="" val="10007"/>
                  </a:ext>
                </a:extLst>
              </a:tr>
              <a:tr h="180975">
                <a:tc>
                  <a:txBody>
                    <a:bodyPr/>
                    <a:lstStyle/>
                    <a:p>
                      <a:pPr>
                        <a:lnSpc>
                          <a:spcPct val="107000"/>
                        </a:lnSpc>
                        <a:spcAft>
                          <a:spcPts val="0"/>
                        </a:spcAft>
                      </a:pPr>
                      <a:r>
                        <a:rPr lang="es-MX" sz="1400">
                          <a:solidFill>
                            <a:srgbClr val="094D63"/>
                          </a:solidFill>
                          <a:effectLst/>
                        </a:rPr>
                        <a:t>Gestión de Bienes y Servicios</a:t>
                      </a:r>
                      <a:endParaRPr lang="es-MX" sz="140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dirty="0">
                          <a:solidFill>
                            <a:srgbClr val="094D63"/>
                          </a:solidFill>
                          <a:effectLst/>
                        </a:rPr>
                        <a:t>20</a:t>
                      </a:r>
                      <a:endParaRPr lang="es-MX" sz="14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dirty="0">
                          <a:solidFill>
                            <a:srgbClr val="094D63"/>
                          </a:solidFill>
                          <a:effectLst/>
                        </a:rPr>
                        <a:t>16</a:t>
                      </a:r>
                      <a:endParaRPr lang="es-MX" sz="14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extLst>
                  <a:ext uri="{0D108BD9-81ED-4DB2-BD59-A6C34878D82A}">
                    <a16:rowId xmlns:a16="http://schemas.microsoft.com/office/drawing/2014/main" xmlns="" val="10008"/>
                  </a:ext>
                </a:extLst>
              </a:tr>
              <a:tr h="180975">
                <a:tc>
                  <a:txBody>
                    <a:bodyPr/>
                    <a:lstStyle/>
                    <a:p>
                      <a:pPr>
                        <a:lnSpc>
                          <a:spcPct val="107000"/>
                        </a:lnSpc>
                        <a:spcAft>
                          <a:spcPts val="0"/>
                        </a:spcAft>
                      </a:pPr>
                      <a:r>
                        <a:rPr lang="es-MX" sz="1400">
                          <a:solidFill>
                            <a:srgbClr val="094D63"/>
                          </a:solidFill>
                          <a:effectLst/>
                        </a:rPr>
                        <a:t>Gestión del Talento Humano</a:t>
                      </a:r>
                      <a:endParaRPr lang="es-MX" sz="140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a:solidFill>
                            <a:srgbClr val="094D63"/>
                          </a:solidFill>
                          <a:effectLst/>
                        </a:rPr>
                        <a:t>17</a:t>
                      </a:r>
                      <a:endParaRPr lang="es-MX" sz="140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dirty="0">
                          <a:solidFill>
                            <a:srgbClr val="094D63"/>
                          </a:solidFill>
                          <a:effectLst/>
                        </a:rPr>
                        <a:t>10</a:t>
                      </a:r>
                      <a:endParaRPr lang="es-MX" sz="14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extLst>
                  <a:ext uri="{0D108BD9-81ED-4DB2-BD59-A6C34878D82A}">
                    <a16:rowId xmlns:a16="http://schemas.microsoft.com/office/drawing/2014/main" xmlns="" val="10009"/>
                  </a:ext>
                </a:extLst>
              </a:tr>
              <a:tr h="180975">
                <a:tc>
                  <a:txBody>
                    <a:bodyPr/>
                    <a:lstStyle/>
                    <a:p>
                      <a:pPr>
                        <a:lnSpc>
                          <a:spcPct val="107000"/>
                        </a:lnSpc>
                        <a:spcAft>
                          <a:spcPts val="0"/>
                        </a:spcAft>
                      </a:pPr>
                      <a:r>
                        <a:rPr lang="es-MX" sz="1400">
                          <a:solidFill>
                            <a:srgbClr val="094D63"/>
                          </a:solidFill>
                          <a:effectLst/>
                        </a:rPr>
                        <a:t>Gestión del Conocimiento</a:t>
                      </a:r>
                      <a:endParaRPr lang="es-MX" sz="140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a:solidFill>
                            <a:srgbClr val="094D63"/>
                          </a:solidFill>
                          <a:effectLst/>
                        </a:rPr>
                        <a:t>2</a:t>
                      </a:r>
                      <a:endParaRPr lang="es-MX" sz="140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dirty="0">
                          <a:solidFill>
                            <a:srgbClr val="094D63"/>
                          </a:solidFill>
                          <a:effectLst/>
                        </a:rPr>
                        <a:t>0</a:t>
                      </a:r>
                      <a:endParaRPr lang="es-MX" sz="14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extLst>
                  <a:ext uri="{0D108BD9-81ED-4DB2-BD59-A6C34878D82A}">
                    <a16:rowId xmlns:a16="http://schemas.microsoft.com/office/drawing/2014/main" xmlns="" val="10010"/>
                  </a:ext>
                </a:extLst>
              </a:tr>
              <a:tr h="180975">
                <a:tc>
                  <a:txBody>
                    <a:bodyPr/>
                    <a:lstStyle/>
                    <a:p>
                      <a:pPr>
                        <a:lnSpc>
                          <a:spcPct val="107000"/>
                        </a:lnSpc>
                        <a:spcAft>
                          <a:spcPts val="0"/>
                        </a:spcAft>
                      </a:pPr>
                      <a:r>
                        <a:rPr lang="es-MX" sz="1400">
                          <a:solidFill>
                            <a:srgbClr val="094D63"/>
                          </a:solidFill>
                          <a:effectLst/>
                        </a:rPr>
                        <a:t>Mejora Continua</a:t>
                      </a:r>
                      <a:endParaRPr lang="es-MX" sz="140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a:solidFill>
                            <a:srgbClr val="094D63"/>
                          </a:solidFill>
                          <a:effectLst/>
                        </a:rPr>
                        <a:t>7</a:t>
                      </a:r>
                      <a:endParaRPr lang="es-MX" sz="140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dirty="0">
                          <a:solidFill>
                            <a:srgbClr val="094D63"/>
                          </a:solidFill>
                          <a:effectLst/>
                        </a:rPr>
                        <a:t>4</a:t>
                      </a:r>
                      <a:endParaRPr lang="es-MX" sz="1400"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extLst>
                  <a:ext uri="{0D108BD9-81ED-4DB2-BD59-A6C34878D82A}">
                    <a16:rowId xmlns:a16="http://schemas.microsoft.com/office/drawing/2014/main" xmlns="" val="10011"/>
                  </a:ext>
                </a:extLst>
              </a:tr>
              <a:tr h="180975">
                <a:tc>
                  <a:txBody>
                    <a:bodyPr/>
                    <a:lstStyle/>
                    <a:p>
                      <a:pPr algn="ctr">
                        <a:lnSpc>
                          <a:spcPct val="107000"/>
                        </a:lnSpc>
                        <a:spcAft>
                          <a:spcPts val="0"/>
                        </a:spcAft>
                      </a:pPr>
                      <a:r>
                        <a:rPr lang="es-MX" sz="1400" b="1" dirty="0">
                          <a:solidFill>
                            <a:srgbClr val="094D63"/>
                          </a:solidFill>
                          <a:effectLst/>
                        </a:rPr>
                        <a:t>TOTAL</a:t>
                      </a:r>
                      <a:endParaRPr lang="es-MX" sz="1400" b="1"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b="1" dirty="0">
                          <a:solidFill>
                            <a:srgbClr val="094D63"/>
                          </a:solidFill>
                          <a:effectLst/>
                        </a:rPr>
                        <a:t>117</a:t>
                      </a:r>
                      <a:endParaRPr lang="es-MX" sz="1400" b="1"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a:lnSpc>
                          <a:spcPct val="107000"/>
                        </a:lnSpc>
                        <a:spcAft>
                          <a:spcPts val="0"/>
                        </a:spcAft>
                      </a:pPr>
                      <a:r>
                        <a:rPr lang="es-MX" sz="1400" b="1" dirty="0">
                          <a:solidFill>
                            <a:srgbClr val="094D63"/>
                          </a:solidFill>
                          <a:effectLst/>
                        </a:rPr>
                        <a:t>72</a:t>
                      </a:r>
                      <a:endParaRPr lang="es-MX" sz="1400" b="1" dirty="0">
                        <a:solidFill>
                          <a:srgbClr val="094D6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extLst>
                  <a:ext uri="{0D108BD9-81ED-4DB2-BD59-A6C34878D82A}">
                    <a16:rowId xmlns:a16="http://schemas.microsoft.com/office/drawing/2014/main" xmlns="" val="10012"/>
                  </a:ext>
                </a:extLst>
              </a:tr>
            </a:tbl>
          </a:graphicData>
        </a:graphic>
      </p:graphicFrame>
      <p:cxnSp>
        <p:nvCxnSpPr>
          <p:cNvPr id="8" name="Conector recto 7"/>
          <p:cNvCxnSpPr/>
          <p:nvPr/>
        </p:nvCxnSpPr>
        <p:spPr>
          <a:xfrm>
            <a:off x="0" y="710361"/>
            <a:ext cx="5532890" cy="0"/>
          </a:xfrm>
          <a:prstGeom prst="line">
            <a:avLst/>
          </a:prstGeom>
          <a:ln w="19050" cmpd="sng">
            <a:solidFill>
              <a:srgbClr val="00647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6892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
          <p:cNvPicPr>
            <a:picLocks noChangeAspect="1"/>
          </p:cNvPicPr>
          <p:nvPr/>
        </p:nvPicPr>
        <p:blipFill rotWithShape="1">
          <a:blip r:embed="rId2">
            <a:duotone>
              <a:srgbClr val="4BACC6">
                <a:shade val="45000"/>
                <a:satMod val="135000"/>
              </a:srgbClr>
              <a:prstClr val="white"/>
            </a:duotone>
            <a:extLst>
              <a:ext uri="{28A0092B-C50C-407E-A947-70E740481C1C}">
                <a14:useLocalDpi xmlns:a14="http://schemas.microsoft.com/office/drawing/2010/main" val="0"/>
              </a:ext>
            </a:extLst>
          </a:blip>
          <a:srcRect l="50232"/>
          <a:stretch/>
        </p:blipFill>
        <p:spPr bwMode="auto">
          <a:xfrm>
            <a:off x="1477926" y="2954149"/>
            <a:ext cx="4239337" cy="27950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Imagen 17" descr="IMG_8223.JPG"/>
          <p:cNvPicPr>
            <a:picLocks noChangeAspect="1"/>
          </p:cNvPicPr>
          <p:nvPr/>
        </p:nvPicPr>
        <p:blipFill rotWithShape="1">
          <a:blip r:embed="rId3" cstate="print">
            <a:duotone>
              <a:srgbClr val="4BACC6">
                <a:shade val="45000"/>
                <a:satMod val="135000"/>
              </a:srgbClr>
              <a:prstClr val="white"/>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3826"/>
          <a:stretch/>
        </p:blipFill>
        <p:spPr>
          <a:xfrm>
            <a:off x="6470523" y="2954148"/>
            <a:ext cx="4193615" cy="2795065"/>
          </a:xfrm>
          <a:prstGeom prst="rect">
            <a:avLst/>
          </a:prstGeom>
        </p:spPr>
      </p:pic>
      <p:sp>
        <p:nvSpPr>
          <p:cNvPr id="5" name="CuadroTexto 7"/>
          <p:cNvSpPr txBox="1">
            <a:spLocks noChangeArrowheads="1"/>
          </p:cNvSpPr>
          <p:nvPr/>
        </p:nvSpPr>
        <p:spPr bwMode="auto">
          <a:xfrm>
            <a:off x="1818732" y="1494038"/>
            <a:ext cx="3714158" cy="144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s-ES" sz="8800" dirty="0">
                <a:solidFill>
                  <a:schemeClr val="tx1">
                    <a:lumMod val="85000"/>
                    <a:lumOff val="15000"/>
                  </a:schemeClr>
                </a:solidFill>
              </a:rPr>
              <a:t>87,8%</a:t>
            </a:r>
          </a:p>
        </p:txBody>
      </p:sp>
      <p:sp>
        <p:nvSpPr>
          <p:cNvPr id="7" name="CuadroTexto 13"/>
          <p:cNvSpPr txBox="1">
            <a:spLocks noChangeArrowheads="1"/>
          </p:cNvSpPr>
          <p:nvPr/>
        </p:nvSpPr>
        <p:spPr bwMode="auto">
          <a:xfrm>
            <a:off x="6840685" y="1521794"/>
            <a:ext cx="3487478" cy="144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s-ES" sz="8800" dirty="0">
                <a:solidFill>
                  <a:srgbClr val="006076"/>
                </a:solidFill>
              </a:rPr>
              <a:t>88,2%</a:t>
            </a:r>
          </a:p>
        </p:txBody>
      </p:sp>
      <p:sp>
        <p:nvSpPr>
          <p:cNvPr id="11" name="Elipse 10"/>
          <p:cNvSpPr/>
          <p:nvPr/>
        </p:nvSpPr>
        <p:spPr>
          <a:xfrm>
            <a:off x="2945220" y="3434302"/>
            <a:ext cx="1254640" cy="1250362"/>
          </a:xfrm>
          <a:prstGeom prst="ellipse">
            <a:avLst/>
          </a:prstGeom>
          <a:solidFill>
            <a:srgbClr val="0F5165"/>
          </a:solidFill>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s-ES" kern="1200"/>
          </a:p>
        </p:txBody>
      </p:sp>
      <p:pic>
        <p:nvPicPr>
          <p:cNvPr id="12" name="Imagen 11" descr="investment-mode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76211" y="3570659"/>
            <a:ext cx="1013923" cy="1013923"/>
          </a:xfrm>
          <a:prstGeom prst="rect">
            <a:avLst/>
          </a:prstGeom>
        </p:spPr>
      </p:pic>
      <p:sp>
        <p:nvSpPr>
          <p:cNvPr id="13" name="Rectángulo 12"/>
          <p:cNvSpPr/>
          <p:nvPr/>
        </p:nvSpPr>
        <p:spPr>
          <a:xfrm>
            <a:off x="2444302" y="4584582"/>
            <a:ext cx="2277739" cy="769441"/>
          </a:xfrm>
          <a:prstGeom prst="rect">
            <a:avLst/>
          </a:prstGeom>
        </p:spPr>
        <p:txBody>
          <a:bodyPr wrap="none">
            <a:spAutoFit/>
          </a:bodyPr>
          <a:lstStyle/>
          <a:p>
            <a:pPr lvl="0" algn="just"/>
            <a:r>
              <a:rPr lang="es-MX" sz="4400" dirty="0">
                <a:solidFill>
                  <a:schemeClr val="tx1">
                    <a:lumMod val="85000"/>
                    <a:lumOff val="15000"/>
                  </a:schemeClr>
                </a:solidFill>
              </a:rPr>
              <a:t>Inversión</a:t>
            </a:r>
          </a:p>
        </p:txBody>
      </p:sp>
      <p:sp>
        <p:nvSpPr>
          <p:cNvPr id="14" name="Elipse 13"/>
          <p:cNvSpPr/>
          <p:nvPr/>
        </p:nvSpPr>
        <p:spPr>
          <a:xfrm>
            <a:off x="7953153" y="3434301"/>
            <a:ext cx="1262542" cy="1239729"/>
          </a:xfrm>
          <a:prstGeom prst="ellipse">
            <a:avLst/>
          </a:prstGeom>
          <a:solidFill>
            <a:srgbClr val="0F5165"/>
          </a:solidFill>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s-ES" kern="1200"/>
          </a:p>
        </p:txBody>
      </p:sp>
      <p:pic>
        <p:nvPicPr>
          <p:cNvPr id="15" name="Imagen 14" descr="businessman-success.png"/>
          <p:cNvPicPr>
            <a:picLocks noChangeAspect="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100828" y="3592441"/>
            <a:ext cx="931367" cy="931367"/>
          </a:xfrm>
          <a:prstGeom prst="rect">
            <a:avLst/>
          </a:prstGeom>
        </p:spPr>
      </p:pic>
      <p:sp>
        <p:nvSpPr>
          <p:cNvPr id="16" name="Rectángulo 15"/>
          <p:cNvSpPr/>
          <p:nvPr/>
        </p:nvSpPr>
        <p:spPr>
          <a:xfrm>
            <a:off x="7520758" y="4578278"/>
            <a:ext cx="1949636" cy="769441"/>
          </a:xfrm>
          <a:prstGeom prst="rect">
            <a:avLst/>
          </a:prstGeom>
        </p:spPr>
        <p:txBody>
          <a:bodyPr wrap="none">
            <a:spAutoFit/>
          </a:bodyPr>
          <a:lstStyle/>
          <a:p>
            <a:pPr lvl="0" algn="just"/>
            <a:r>
              <a:rPr lang="es-MX" sz="4400" dirty="0">
                <a:solidFill>
                  <a:schemeClr val="tx1">
                    <a:lumMod val="85000"/>
                    <a:lumOff val="15000"/>
                  </a:schemeClr>
                </a:solidFill>
              </a:rPr>
              <a:t>Gestión</a:t>
            </a:r>
          </a:p>
        </p:txBody>
      </p:sp>
      <p:sp>
        <p:nvSpPr>
          <p:cNvPr id="21" name="CuadroTexto 3"/>
          <p:cNvSpPr txBox="1"/>
          <p:nvPr/>
        </p:nvSpPr>
        <p:spPr>
          <a:xfrm>
            <a:off x="8329485" y="289884"/>
            <a:ext cx="5299389" cy="338554"/>
          </a:xfrm>
          <a:prstGeom prst="rect">
            <a:avLst/>
          </a:prstGeom>
          <a:noFill/>
        </p:spPr>
        <p:txBody>
          <a:bodyPr wrap="square" rtlCol="0">
            <a:spAutoFit/>
          </a:bodyPr>
          <a:lstStyle/>
          <a:p>
            <a:pPr algn="just"/>
            <a:r>
              <a:rPr lang="es-ES" sz="1600" b="1" dirty="0">
                <a:solidFill>
                  <a:schemeClr val="accent5">
                    <a:lumMod val="50000"/>
                  </a:schemeClr>
                </a:solidFill>
              </a:rPr>
              <a:t>SEGUIMIENTO AL PLAN DE ACCIÓN</a:t>
            </a:r>
          </a:p>
        </p:txBody>
      </p:sp>
      <p:cxnSp>
        <p:nvCxnSpPr>
          <p:cNvPr id="22" name="Conector recto 21"/>
          <p:cNvCxnSpPr/>
          <p:nvPr/>
        </p:nvCxnSpPr>
        <p:spPr>
          <a:xfrm>
            <a:off x="0" y="710361"/>
            <a:ext cx="5532890" cy="0"/>
          </a:xfrm>
          <a:prstGeom prst="line">
            <a:avLst/>
          </a:prstGeom>
          <a:ln w="19050" cmpd="sng">
            <a:solidFill>
              <a:srgbClr val="00647A"/>
            </a:solidFill>
          </a:ln>
          <a:effectLst/>
        </p:spPr>
        <p:style>
          <a:lnRef idx="2">
            <a:schemeClr val="accent1"/>
          </a:lnRef>
          <a:fillRef idx="0">
            <a:schemeClr val="accent1"/>
          </a:fillRef>
          <a:effectRef idx="1">
            <a:schemeClr val="accent1"/>
          </a:effectRef>
          <a:fontRef idx="minor">
            <a:schemeClr val="tx1"/>
          </a:fontRef>
        </p:style>
      </p:cxnSp>
      <p:sp>
        <p:nvSpPr>
          <p:cNvPr id="24" name="Rectángulo 23"/>
          <p:cNvSpPr/>
          <p:nvPr/>
        </p:nvSpPr>
        <p:spPr>
          <a:xfrm>
            <a:off x="10380429" y="346374"/>
            <a:ext cx="237565" cy="369332"/>
          </a:xfrm>
          <a:prstGeom prst="rect">
            <a:avLst/>
          </a:prstGeom>
        </p:spPr>
        <p:txBody>
          <a:bodyPr wrap="none">
            <a:spAutoFit/>
          </a:bodyPr>
          <a:lstStyle/>
          <a:p>
            <a:pPr lvl="0" algn="ctr" eaLnBrk="1" fontAlgn="ctr" hangingPunct="1">
              <a:spcBef>
                <a:spcPts val="0"/>
              </a:spcBef>
              <a:spcAft>
                <a:spcPts val="0"/>
              </a:spcAft>
            </a:pPr>
            <a:r>
              <a:rPr lang="es-CO" b="1" dirty="0">
                <a:solidFill>
                  <a:srgbClr val="00647A"/>
                </a:solidFill>
                <a:ea typeface="+mn-ea"/>
              </a:rPr>
              <a:t> </a:t>
            </a:r>
            <a:endParaRPr lang="es-CO" sz="3200" b="1" dirty="0">
              <a:solidFill>
                <a:srgbClr val="00647A"/>
              </a:solidFill>
              <a:ea typeface="+mn-ea"/>
            </a:endParaRPr>
          </a:p>
        </p:txBody>
      </p:sp>
      <p:cxnSp>
        <p:nvCxnSpPr>
          <p:cNvPr id="25" name="Conector recto 24"/>
          <p:cNvCxnSpPr/>
          <p:nvPr/>
        </p:nvCxnSpPr>
        <p:spPr>
          <a:xfrm>
            <a:off x="8482682" y="655673"/>
            <a:ext cx="3719950" cy="0"/>
          </a:xfrm>
          <a:prstGeom prst="line">
            <a:avLst/>
          </a:prstGeom>
          <a:ln w="12700" cmpd="sng">
            <a:solidFill>
              <a:srgbClr val="00647A"/>
            </a:solidFill>
          </a:ln>
          <a:effectLst/>
        </p:spPr>
        <p:style>
          <a:lnRef idx="2">
            <a:schemeClr val="accent1"/>
          </a:lnRef>
          <a:fillRef idx="0">
            <a:schemeClr val="accent1"/>
          </a:fillRef>
          <a:effectRef idx="1">
            <a:schemeClr val="accent1"/>
          </a:effectRef>
          <a:fontRef idx="minor">
            <a:schemeClr val="tx1"/>
          </a:fontRef>
        </p:style>
      </p:cxnSp>
      <p:sp>
        <p:nvSpPr>
          <p:cNvPr id="2" name="Rectángulo 1"/>
          <p:cNvSpPr/>
          <p:nvPr/>
        </p:nvSpPr>
        <p:spPr>
          <a:xfrm>
            <a:off x="437887" y="22782"/>
            <a:ext cx="5813003" cy="584775"/>
          </a:xfrm>
          <a:prstGeom prst="rect">
            <a:avLst/>
          </a:prstGeom>
        </p:spPr>
        <p:txBody>
          <a:bodyPr wrap="none">
            <a:spAutoFit/>
          </a:bodyPr>
          <a:lstStyle/>
          <a:p>
            <a:pPr lvl="0" algn="ctr" fontAlgn="ctr"/>
            <a:r>
              <a:rPr lang="es-CO" sz="3200" b="1" dirty="0">
                <a:solidFill>
                  <a:srgbClr val="00647A"/>
                </a:solidFill>
              </a:rPr>
              <a:t>Avance Primer Trimestre de 2017</a:t>
            </a:r>
          </a:p>
        </p:txBody>
      </p:sp>
    </p:spTree>
    <p:extLst>
      <p:ext uri="{BB962C8B-B14F-4D97-AF65-F5344CB8AC3E}">
        <p14:creationId xmlns:p14="http://schemas.microsoft.com/office/powerpoint/2010/main" val="1197736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upo 56"/>
          <p:cNvGrpSpPr/>
          <p:nvPr/>
        </p:nvGrpSpPr>
        <p:grpSpPr>
          <a:xfrm>
            <a:off x="8421458" y="3268916"/>
            <a:ext cx="2937569" cy="1830649"/>
            <a:chOff x="6068163" y="3846229"/>
            <a:chExt cx="2561198" cy="2164479"/>
          </a:xfrm>
        </p:grpSpPr>
        <p:sp>
          <p:nvSpPr>
            <p:cNvPr id="27" name="Rectángulo redondeado 26"/>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600" dirty="0">
                  <a:solidFill>
                    <a:schemeClr val="accent5">
                      <a:lumMod val="50000"/>
                    </a:schemeClr>
                  </a:solidFill>
                </a:rPr>
                <a:t>Fortalecer la capacidad técnica para la atención y protección de las víctimas de violencias al interior de las familias</a:t>
              </a:r>
            </a:p>
            <a:p>
              <a:pPr algn="ctr"/>
              <a:endParaRPr lang="es-ES" sz="1600" dirty="0">
                <a:solidFill>
                  <a:schemeClr val="accent5">
                    <a:lumMod val="50000"/>
                  </a:schemeClr>
                </a:solidFill>
              </a:endParaRPr>
            </a:p>
          </p:txBody>
        </p:sp>
        <p:sp>
          <p:nvSpPr>
            <p:cNvPr id="46" name="Rectángulo redondeado 45"/>
            <p:cNvSpPr/>
            <p:nvPr/>
          </p:nvSpPr>
          <p:spPr>
            <a:xfrm>
              <a:off x="6104186" y="5498374"/>
              <a:ext cx="2525175" cy="512334"/>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rPr>
                <a:t>Cumplimiento: 100%</a:t>
              </a:r>
            </a:p>
          </p:txBody>
        </p:sp>
      </p:grpSp>
      <p:grpSp>
        <p:nvGrpSpPr>
          <p:cNvPr id="56" name="Grupo 55"/>
          <p:cNvGrpSpPr/>
          <p:nvPr/>
        </p:nvGrpSpPr>
        <p:grpSpPr>
          <a:xfrm>
            <a:off x="4645312" y="3268916"/>
            <a:ext cx="2599182" cy="1775775"/>
            <a:chOff x="3260809" y="2221641"/>
            <a:chExt cx="2599182" cy="1922852"/>
          </a:xfrm>
        </p:grpSpPr>
        <p:sp>
          <p:nvSpPr>
            <p:cNvPr id="45" name="Rectángulo redondeado 44"/>
            <p:cNvSpPr/>
            <p:nvPr/>
          </p:nvSpPr>
          <p:spPr>
            <a:xfrm>
              <a:off x="3265936" y="3680967"/>
              <a:ext cx="2594055" cy="46352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rPr>
                <a:t>Cumplimiento: 100%</a:t>
              </a:r>
            </a:p>
          </p:txBody>
        </p:sp>
        <p:sp>
          <p:nvSpPr>
            <p:cNvPr id="52" name="Elipse 22"/>
            <p:cNvSpPr/>
            <p:nvPr/>
          </p:nvSpPr>
          <p:spPr>
            <a:xfrm>
              <a:off x="3260809" y="2221641"/>
              <a:ext cx="2599181" cy="1450583"/>
            </a:xfrm>
            <a:prstGeom prst="roundRect">
              <a:avLst>
                <a:gd name="adj" fmla="val 11939"/>
              </a:avLst>
            </a:pr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700" dirty="0">
                  <a:solidFill>
                    <a:schemeClr val="accent5">
                      <a:lumMod val="50000"/>
                    </a:schemeClr>
                  </a:solidFill>
                </a:rPr>
                <a:t> Desarrollar una estrategia interinstitucional de prevención de la violencia intrafamiliar </a:t>
              </a:r>
              <a:endParaRPr lang="es-CO" sz="1700" b="1" dirty="0">
                <a:solidFill>
                  <a:schemeClr val="accent2">
                    <a:lumMod val="75000"/>
                  </a:schemeClr>
                </a:solidFill>
              </a:endParaRPr>
            </a:p>
          </p:txBody>
        </p:sp>
      </p:grpSp>
      <p:grpSp>
        <p:nvGrpSpPr>
          <p:cNvPr id="59" name="Grupo 58"/>
          <p:cNvGrpSpPr/>
          <p:nvPr/>
        </p:nvGrpSpPr>
        <p:grpSpPr>
          <a:xfrm>
            <a:off x="832976" y="3268916"/>
            <a:ext cx="2599181" cy="1775775"/>
            <a:chOff x="605132" y="1428849"/>
            <a:chExt cx="2599181" cy="1775775"/>
          </a:xfrm>
        </p:grpSpPr>
        <p:sp>
          <p:nvSpPr>
            <p:cNvPr id="48" name="Elipse 22"/>
            <p:cNvSpPr/>
            <p:nvPr/>
          </p:nvSpPr>
          <p:spPr>
            <a:xfrm>
              <a:off x="605132" y="1428849"/>
              <a:ext cx="2599181" cy="1327995"/>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600" dirty="0">
                  <a:solidFill>
                    <a:schemeClr val="accent5">
                      <a:lumMod val="50000"/>
                    </a:schemeClr>
                  </a:solidFill>
                </a:rPr>
                <a:t>Desarrollar estrategias que contribuyan a la implementación de la Política Pública para las Familias -PPPF</a:t>
              </a:r>
            </a:p>
          </p:txBody>
        </p:sp>
        <p:sp>
          <p:nvSpPr>
            <p:cNvPr id="58" name="Rectángulo redondeado 57"/>
            <p:cNvSpPr/>
            <p:nvPr/>
          </p:nvSpPr>
          <p:spPr>
            <a:xfrm>
              <a:off x="605132" y="2783224"/>
              <a:ext cx="2594055" cy="42140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rPr>
                <a:t>Cumplimiento: 100%</a:t>
              </a:r>
            </a:p>
          </p:txBody>
        </p:sp>
      </p:grpSp>
      <p:sp>
        <p:nvSpPr>
          <p:cNvPr id="60" name="Rectángulo 40"/>
          <p:cNvSpPr/>
          <p:nvPr/>
        </p:nvSpPr>
        <p:spPr>
          <a:xfrm>
            <a:off x="4032769" y="1560080"/>
            <a:ext cx="3824266" cy="8063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CO" sz="2800" b="1" dirty="0"/>
              <a:t>Una ciudad para las familias</a:t>
            </a:r>
            <a:r>
              <a:rPr lang="es-ES" sz="2800" b="1" dirty="0"/>
              <a:t> </a:t>
            </a:r>
          </a:p>
        </p:txBody>
      </p:sp>
      <p:sp>
        <p:nvSpPr>
          <p:cNvPr id="63" name="Rectángulo 62"/>
          <p:cNvSpPr/>
          <p:nvPr/>
        </p:nvSpPr>
        <p:spPr>
          <a:xfrm>
            <a:off x="0" y="160763"/>
            <a:ext cx="6246070" cy="523220"/>
          </a:xfrm>
          <a:prstGeom prst="rect">
            <a:avLst/>
          </a:prstGeom>
        </p:spPr>
        <p:txBody>
          <a:bodyPr wrap="none">
            <a:spAutoFit/>
          </a:bodyPr>
          <a:lstStyle/>
          <a:p>
            <a:pPr algn="ctr"/>
            <a:r>
              <a:rPr lang="es-ES" sz="2800" b="1" dirty="0">
                <a:solidFill>
                  <a:schemeClr val="accent5">
                    <a:lumMod val="50000"/>
                  </a:schemeClr>
                </a:solidFill>
              </a:rPr>
              <a:t>Avance plan de acción desde la inversión</a:t>
            </a:r>
          </a:p>
        </p:txBody>
      </p:sp>
      <p:cxnSp>
        <p:nvCxnSpPr>
          <p:cNvPr id="24" name="Conector recto 23"/>
          <p:cNvCxnSpPr/>
          <p:nvPr/>
        </p:nvCxnSpPr>
        <p:spPr>
          <a:xfrm>
            <a:off x="0" y="710361"/>
            <a:ext cx="5532890" cy="0"/>
          </a:xfrm>
          <a:prstGeom prst="line">
            <a:avLst/>
          </a:prstGeom>
          <a:ln w="19050" cmpd="sng">
            <a:solidFill>
              <a:srgbClr val="00647A"/>
            </a:solidFill>
          </a:ln>
          <a:effectLst/>
        </p:spPr>
        <p:style>
          <a:lnRef idx="2">
            <a:schemeClr val="accent1"/>
          </a:lnRef>
          <a:fillRef idx="0">
            <a:schemeClr val="accent1"/>
          </a:fillRef>
          <a:effectRef idx="1">
            <a:schemeClr val="accent1"/>
          </a:effectRef>
          <a:fontRef idx="minor">
            <a:schemeClr val="tx1"/>
          </a:fontRef>
        </p:style>
      </p:cxnSp>
      <p:sp>
        <p:nvSpPr>
          <p:cNvPr id="28" name="Rectángulo 27"/>
          <p:cNvSpPr/>
          <p:nvPr/>
        </p:nvSpPr>
        <p:spPr>
          <a:xfrm>
            <a:off x="1265584" y="736740"/>
            <a:ext cx="5201552" cy="400110"/>
          </a:xfrm>
          <a:prstGeom prst="rect">
            <a:avLst/>
          </a:prstGeom>
        </p:spPr>
        <p:txBody>
          <a:bodyPr wrap="none">
            <a:spAutoFit/>
          </a:bodyPr>
          <a:lstStyle/>
          <a:p>
            <a:pPr lvl="0" algn="ctr" eaLnBrk="1" fontAlgn="ctr" hangingPunct="1">
              <a:spcBef>
                <a:spcPts val="0"/>
              </a:spcBef>
              <a:spcAft>
                <a:spcPts val="0"/>
              </a:spcAft>
            </a:pPr>
            <a:r>
              <a:rPr lang="es-CO" sz="2000" b="1" dirty="0">
                <a:solidFill>
                  <a:srgbClr val="00647A"/>
                </a:solidFill>
                <a:ea typeface="+mn-ea"/>
              </a:rPr>
              <a:t>Objetivos específicos por proyecto de inversión</a:t>
            </a:r>
          </a:p>
        </p:txBody>
      </p:sp>
      <p:sp>
        <p:nvSpPr>
          <p:cNvPr id="29" name="Elipse 28"/>
          <p:cNvSpPr/>
          <p:nvPr/>
        </p:nvSpPr>
        <p:spPr>
          <a:xfrm>
            <a:off x="7697037" y="1372218"/>
            <a:ext cx="1191781" cy="118208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2800" b="1"/>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9138" y="1560080"/>
            <a:ext cx="747577" cy="747577"/>
          </a:xfrm>
          <a:prstGeom prst="rect">
            <a:avLst/>
          </a:prstGeom>
        </p:spPr>
      </p:pic>
      <p:sp>
        <p:nvSpPr>
          <p:cNvPr id="31" name="Rectángulo 30"/>
          <p:cNvSpPr/>
          <p:nvPr/>
        </p:nvSpPr>
        <p:spPr>
          <a:xfrm>
            <a:off x="8800861" y="346374"/>
            <a:ext cx="3396700" cy="369332"/>
          </a:xfrm>
          <a:prstGeom prst="rect">
            <a:avLst/>
          </a:prstGeom>
        </p:spPr>
        <p:txBody>
          <a:bodyPr wrap="none">
            <a:spAutoFit/>
          </a:bodyPr>
          <a:lstStyle/>
          <a:p>
            <a:pPr lvl="0" algn="ctr" eaLnBrk="1" fontAlgn="ctr" hangingPunct="1">
              <a:spcBef>
                <a:spcPts val="0"/>
              </a:spcBef>
              <a:spcAft>
                <a:spcPts val="0"/>
              </a:spcAft>
            </a:pPr>
            <a:r>
              <a:rPr lang="es-CO" b="1" dirty="0">
                <a:solidFill>
                  <a:srgbClr val="00647A"/>
                </a:solidFill>
                <a:ea typeface="+mn-ea"/>
              </a:rPr>
              <a:t> Avance Primer Trimestre de 2017</a:t>
            </a:r>
          </a:p>
        </p:txBody>
      </p:sp>
      <p:cxnSp>
        <p:nvCxnSpPr>
          <p:cNvPr id="32" name="Conector recto 31"/>
          <p:cNvCxnSpPr/>
          <p:nvPr/>
        </p:nvCxnSpPr>
        <p:spPr>
          <a:xfrm>
            <a:off x="8482682" y="655673"/>
            <a:ext cx="3719950" cy="0"/>
          </a:xfrm>
          <a:prstGeom prst="line">
            <a:avLst/>
          </a:prstGeom>
          <a:ln w="12700" cmpd="sng">
            <a:solidFill>
              <a:srgbClr val="00647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1499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upo 56"/>
          <p:cNvGrpSpPr/>
          <p:nvPr/>
        </p:nvGrpSpPr>
        <p:grpSpPr>
          <a:xfrm>
            <a:off x="8421458" y="3268916"/>
            <a:ext cx="2937569" cy="1830649"/>
            <a:chOff x="6068163" y="3846229"/>
            <a:chExt cx="2561198" cy="2164479"/>
          </a:xfrm>
        </p:grpSpPr>
        <p:sp>
          <p:nvSpPr>
            <p:cNvPr id="27" name="Rectángulo redondeado 26"/>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600" dirty="0">
                  <a:solidFill>
                    <a:schemeClr val="accent5">
                      <a:lumMod val="50000"/>
                    </a:schemeClr>
                  </a:solidFill>
                </a:rPr>
                <a:t>Formular e implementar estrategias que impulsen la gestión pública eficiente y transparente</a:t>
              </a:r>
              <a:endParaRPr lang="es-ES" sz="1600" dirty="0">
                <a:solidFill>
                  <a:schemeClr val="accent5">
                    <a:lumMod val="50000"/>
                  </a:schemeClr>
                </a:solidFill>
              </a:endParaRPr>
            </a:p>
          </p:txBody>
        </p:sp>
        <p:sp>
          <p:nvSpPr>
            <p:cNvPr id="46" name="Rectángulo redondeado 45"/>
            <p:cNvSpPr/>
            <p:nvPr/>
          </p:nvSpPr>
          <p:spPr>
            <a:xfrm>
              <a:off x="6104186" y="5498374"/>
              <a:ext cx="2525175" cy="512334"/>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rPr>
                <a:t>Cumplimiento: 100%</a:t>
              </a:r>
            </a:p>
          </p:txBody>
        </p:sp>
      </p:grpSp>
      <p:grpSp>
        <p:nvGrpSpPr>
          <p:cNvPr id="56" name="Grupo 55"/>
          <p:cNvGrpSpPr/>
          <p:nvPr/>
        </p:nvGrpSpPr>
        <p:grpSpPr>
          <a:xfrm>
            <a:off x="4529470" y="3268916"/>
            <a:ext cx="2715024" cy="1775775"/>
            <a:chOff x="3260809" y="2221641"/>
            <a:chExt cx="2599182" cy="1922852"/>
          </a:xfrm>
        </p:grpSpPr>
        <p:sp>
          <p:nvSpPr>
            <p:cNvPr id="45" name="Rectángulo redondeado 44"/>
            <p:cNvSpPr/>
            <p:nvPr/>
          </p:nvSpPr>
          <p:spPr>
            <a:xfrm>
              <a:off x="3265936" y="3680967"/>
              <a:ext cx="2594055" cy="46352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rPr>
                <a:t>Cumplimiento: 90%</a:t>
              </a:r>
            </a:p>
          </p:txBody>
        </p:sp>
        <p:sp>
          <p:nvSpPr>
            <p:cNvPr id="52" name="Elipse 22"/>
            <p:cNvSpPr/>
            <p:nvPr/>
          </p:nvSpPr>
          <p:spPr>
            <a:xfrm>
              <a:off x="3260809" y="2221641"/>
              <a:ext cx="2599181" cy="1450583"/>
            </a:xfrm>
            <a:prstGeom prst="roundRect">
              <a:avLst>
                <a:gd name="adj" fmla="val 11939"/>
              </a:avLst>
            </a:pr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700" dirty="0">
                  <a:solidFill>
                    <a:schemeClr val="accent5">
                      <a:lumMod val="50000"/>
                    </a:schemeClr>
                  </a:solidFill>
                </a:rPr>
                <a:t> Desarrollar estrategias que promuevan el cumplimiento de los criterios de calidad de los servicios sociales</a:t>
              </a:r>
              <a:endParaRPr lang="es-CO" sz="1700" b="1" dirty="0">
                <a:solidFill>
                  <a:schemeClr val="accent2">
                    <a:lumMod val="75000"/>
                  </a:schemeClr>
                </a:solidFill>
              </a:endParaRPr>
            </a:p>
          </p:txBody>
        </p:sp>
      </p:grpSp>
      <p:grpSp>
        <p:nvGrpSpPr>
          <p:cNvPr id="59" name="Grupo 58"/>
          <p:cNvGrpSpPr/>
          <p:nvPr/>
        </p:nvGrpSpPr>
        <p:grpSpPr>
          <a:xfrm>
            <a:off x="832976" y="3268916"/>
            <a:ext cx="2599181" cy="1775775"/>
            <a:chOff x="605132" y="1428849"/>
            <a:chExt cx="2599181" cy="1775775"/>
          </a:xfrm>
        </p:grpSpPr>
        <p:sp>
          <p:nvSpPr>
            <p:cNvPr id="48" name="Elipse 22"/>
            <p:cNvSpPr/>
            <p:nvPr/>
          </p:nvSpPr>
          <p:spPr>
            <a:xfrm>
              <a:off x="605132" y="1428849"/>
              <a:ext cx="2599181" cy="1327995"/>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600" dirty="0">
                  <a:solidFill>
                    <a:schemeClr val="accent5">
                      <a:lumMod val="50000"/>
                    </a:schemeClr>
                  </a:solidFill>
                </a:rPr>
                <a:t>Determinar el avance de las políticas sociales y comunicarlo a los grupos de interés</a:t>
              </a:r>
            </a:p>
          </p:txBody>
        </p:sp>
        <p:sp>
          <p:nvSpPr>
            <p:cNvPr id="58" name="Rectángulo redondeado 57"/>
            <p:cNvSpPr/>
            <p:nvPr/>
          </p:nvSpPr>
          <p:spPr>
            <a:xfrm>
              <a:off x="605132" y="2783224"/>
              <a:ext cx="2594055" cy="42140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rPr>
                <a:t>Cumplimiento: 90%</a:t>
              </a:r>
            </a:p>
          </p:txBody>
        </p:sp>
      </p:grpSp>
      <p:sp>
        <p:nvSpPr>
          <p:cNvPr id="60" name="Rectángulo 40"/>
          <p:cNvSpPr/>
          <p:nvPr/>
        </p:nvSpPr>
        <p:spPr>
          <a:xfrm>
            <a:off x="3742660" y="1914793"/>
            <a:ext cx="4114375" cy="8063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CO" sz="2800" b="1" dirty="0"/>
              <a:t>Integración eficiente y transparente para todo</a:t>
            </a:r>
            <a:endParaRPr lang="es-ES" sz="2800" b="1" dirty="0"/>
          </a:p>
        </p:txBody>
      </p:sp>
      <p:sp>
        <p:nvSpPr>
          <p:cNvPr id="63" name="Rectángulo 62"/>
          <p:cNvSpPr/>
          <p:nvPr/>
        </p:nvSpPr>
        <p:spPr>
          <a:xfrm>
            <a:off x="0" y="160763"/>
            <a:ext cx="6246070" cy="523220"/>
          </a:xfrm>
          <a:prstGeom prst="rect">
            <a:avLst/>
          </a:prstGeom>
        </p:spPr>
        <p:txBody>
          <a:bodyPr wrap="none">
            <a:spAutoFit/>
          </a:bodyPr>
          <a:lstStyle/>
          <a:p>
            <a:pPr algn="ctr"/>
            <a:r>
              <a:rPr lang="es-ES" sz="2800" b="1" dirty="0">
                <a:solidFill>
                  <a:schemeClr val="accent5">
                    <a:lumMod val="50000"/>
                  </a:schemeClr>
                </a:solidFill>
              </a:rPr>
              <a:t>Avance plan de acción desde la inversión</a:t>
            </a:r>
          </a:p>
        </p:txBody>
      </p:sp>
      <p:cxnSp>
        <p:nvCxnSpPr>
          <p:cNvPr id="24" name="Conector recto 23"/>
          <p:cNvCxnSpPr/>
          <p:nvPr/>
        </p:nvCxnSpPr>
        <p:spPr>
          <a:xfrm>
            <a:off x="0" y="710361"/>
            <a:ext cx="5532890" cy="0"/>
          </a:xfrm>
          <a:prstGeom prst="line">
            <a:avLst/>
          </a:prstGeom>
          <a:ln w="19050" cmpd="sng">
            <a:solidFill>
              <a:srgbClr val="00647A"/>
            </a:solidFill>
          </a:ln>
          <a:effectLst/>
        </p:spPr>
        <p:style>
          <a:lnRef idx="2">
            <a:schemeClr val="accent1"/>
          </a:lnRef>
          <a:fillRef idx="0">
            <a:schemeClr val="accent1"/>
          </a:fillRef>
          <a:effectRef idx="1">
            <a:schemeClr val="accent1"/>
          </a:effectRef>
          <a:fontRef idx="minor">
            <a:schemeClr val="tx1"/>
          </a:fontRef>
        </p:style>
      </p:cxnSp>
      <p:sp>
        <p:nvSpPr>
          <p:cNvPr id="25" name="Rectángulo 24"/>
          <p:cNvSpPr/>
          <p:nvPr/>
        </p:nvSpPr>
        <p:spPr>
          <a:xfrm>
            <a:off x="1265584" y="736740"/>
            <a:ext cx="5201552" cy="400110"/>
          </a:xfrm>
          <a:prstGeom prst="rect">
            <a:avLst/>
          </a:prstGeom>
        </p:spPr>
        <p:txBody>
          <a:bodyPr wrap="none">
            <a:spAutoFit/>
          </a:bodyPr>
          <a:lstStyle/>
          <a:p>
            <a:pPr lvl="0" algn="ctr" eaLnBrk="1" fontAlgn="ctr" hangingPunct="1">
              <a:spcBef>
                <a:spcPts val="0"/>
              </a:spcBef>
              <a:spcAft>
                <a:spcPts val="0"/>
              </a:spcAft>
            </a:pPr>
            <a:r>
              <a:rPr lang="es-CO" sz="2000" b="1" dirty="0">
                <a:solidFill>
                  <a:srgbClr val="00647A"/>
                </a:solidFill>
                <a:ea typeface="+mn-ea"/>
              </a:rPr>
              <a:t>Objetivos específicos por proyecto de inversión</a:t>
            </a:r>
          </a:p>
        </p:txBody>
      </p:sp>
      <p:sp>
        <p:nvSpPr>
          <p:cNvPr id="16" name="Elipse 15"/>
          <p:cNvSpPr/>
          <p:nvPr/>
        </p:nvSpPr>
        <p:spPr>
          <a:xfrm>
            <a:off x="7697037" y="1733722"/>
            <a:ext cx="1191781" cy="118208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2800" b="1"/>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6860" y="1961906"/>
            <a:ext cx="712134" cy="712134"/>
          </a:xfrm>
          <a:prstGeom prst="rect">
            <a:avLst/>
          </a:prstGeom>
        </p:spPr>
      </p:pic>
      <p:sp>
        <p:nvSpPr>
          <p:cNvPr id="18" name="Rectángulo 17"/>
          <p:cNvSpPr/>
          <p:nvPr/>
        </p:nvSpPr>
        <p:spPr>
          <a:xfrm>
            <a:off x="8800861" y="346374"/>
            <a:ext cx="3396700" cy="369332"/>
          </a:xfrm>
          <a:prstGeom prst="rect">
            <a:avLst/>
          </a:prstGeom>
        </p:spPr>
        <p:txBody>
          <a:bodyPr wrap="none">
            <a:spAutoFit/>
          </a:bodyPr>
          <a:lstStyle/>
          <a:p>
            <a:pPr lvl="0" algn="ctr" eaLnBrk="1" fontAlgn="ctr" hangingPunct="1">
              <a:spcBef>
                <a:spcPts val="0"/>
              </a:spcBef>
              <a:spcAft>
                <a:spcPts val="0"/>
              </a:spcAft>
            </a:pPr>
            <a:r>
              <a:rPr lang="es-CO" b="1" dirty="0">
                <a:solidFill>
                  <a:srgbClr val="00647A"/>
                </a:solidFill>
                <a:ea typeface="+mn-ea"/>
              </a:rPr>
              <a:t> Avance Primer Trimestre de 2017</a:t>
            </a:r>
          </a:p>
        </p:txBody>
      </p:sp>
      <p:cxnSp>
        <p:nvCxnSpPr>
          <p:cNvPr id="19" name="Conector recto 18"/>
          <p:cNvCxnSpPr/>
          <p:nvPr/>
        </p:nvCxnSpPr>
        <p:spPr>
          <a:xfrm>
            <a:off x="8482682" y="655673"/>
            <a:ext cx="3719950" cy="0"/>
          </a:xfrm>
          <a:prstGeom prst="line">
            <a:avLst/>
          </a:prstGeom>
          <a:ln w="12700" cmpd="sng">
            <a:solidFill>
              <a:srgbClr val="00647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346825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16051</TotalTime>
  <Words>2251</Words>
  <Application>Microsoft Office PowerPoint</Application>
  <PresentationFormat>Panorámica</PresentationFormat>
  <Paragraphs>351</Paragraphs>
  <Slides>22</Slides>
  <Notes>21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22</vt:i4>
      </vt:variant>
    </vt:vector>
  </HeadingPairs>
  <TitlesOfParts>
    <vt:vector size="28" baseType="lpstr">
      <vt:lpstr>ＭＳ Ｐゴシック</vt:lpstr>
      <vt:lpstr>Arial</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Diego Andres Villamizar Villamizar</dc:creator>
  <cp:lastModifiedBy>Marcela Andrea Garcia Guerrero</cp:lastModifiedBy>
  <cp:revision>974</cp:revision>
  <cp:lastPrinted>2016-08-26T22:25:34Z</cp:lastPrinted>
  <dcterms:created xsi:type="dcterms:W3CDTF">2016-06-14T17:59:12Z</dcterms:created>
  <dcterms:modified xsi:type="dcterms:W3CDTF">2017-05-25T15:02:54Z</dcterms:modified>
</cp:coreProperties>
</file>