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19" r:id="rId2"/>
    <p:sldId id="332" r:id="rId3"/>
    <p:sldId id="321" r:id="rId4"/>
    <p:sldId id="323" r:id="rId5"/>
    <p:sldId id="324" r:id="rId6"/>
    <p:sldId id="325" r:id="rId7"/>
    <p:sldId id="322" r:id="rId8"/>
    <p:sldId id="326" r:id="rId9"/>
    <p:sldId id="327" r:id="rId10"/>
    <p:sldId id="328" r:id="rId11"/>
    <p:sldId id="329" r:id="rId12"/>
    <p:sldId id="330" r:id="rId13"/>
    <p:sldId id="331" r:id="rId14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9F6FE"/>
    <a:srgbClr val="FBFBFB"/>
    <a:srgbClr val="D4D4D4"/>
    <a:srgbClr val="D9D9D9"/>
    <a:srgbClr val="C22037"/>
    <a:srgbClr val="DE150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8" autoAdjust="0"/>
    <p:restoredTop sz="94660"/>
  </p:normalViewPr>
  <p:slideViewPr>
    <p:cSldViewPr snapToGrid="0">
      <p:cViewPr>
        <p:scale>
          <a:sx n="100" d="100"/>
          <a:sy n="100" d="100"/>
        </p:scale>
        <p:origin x="-45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COMPARTIDA%202016%20NANCY\MATRIZ%201er%20TRIMESTRE%202016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plotArea>
      <c:layout/>
      <c:barChart>
        <c:barDir val="col"/>
        <c:grouping val="clustered"/>
        <c:ser>
          <c:idx val="0"/>
          <c:order val="0"/>
          <c:tx>
            <c:strRef>
              <c:f>'1 pre SIAC'!$B$34</c:f>
              <c:strCache>
                <c:ptCount val="1"/>
                <c:pt idx="0">
                  <c:v>NO</c:v>
                </c:pt>
              </c:strCache>
            </c:strRef>
          </c:tx>
          <c:dLbls>
            <c:dLbl>
              <c:idx val="20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es-CO"/>
                </a:p>
              </c:txPr>
              <c:showVal val="1"/>
            </c:dLbl>
            <c:delete val="1"/>
          </c:dLbls>
          <c:cat>
            <c:strRef>
              <c:f>'1 pre SIAC'!$A$35:$A$55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'1 pre SIAC'!$B$35:$B$55</c:f>
              <c:numCache>
                <c:formatCode>General</c:formatCode>
                <c:ptCount val="21"/>
                <c:pt idx="20">
                  <c:v>1</c:v>
                </c:pt>
              </c:numCache>
            </c:numRef>
          </c:val>
        </c:ser>
        <c:ser>
          <c:idx val="1"/>
          <c:order val="1"/>
          <c:tx>
            <c:strRef>
              <c:f>'1 pre SIAC'!$C$34</c:f>
              <c:strCache>
                <c:ptCount val="1"/>
                <c:pt idx="0">
                  <c:v>SI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'1 pre SIAC'!$A$35:$A$55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'1 pre SIAC'!$C$35:$C$55</c:f>
              <c:numCache>
                <c:formatCode>General</c:formatCode>
                <c:ptCount val="21"/>
                <c:pt idx="0">
                  <c:v>15</c:v>
                </c:pt>
                <c:pt idx="1">
                  <c:v>6</c:v>
                </c:pt>
                <c:pt idx="2">
                  <c:v>55</c:v>
                </c:pt>
                <c:pt idx="3">
                  <c:v>33</c:v>
                </c:pt>
                <c:pt idx="4">
                  <c:v>4</c:v>
                </c:pt>
                <c:pt idx="5">
                  <c:v>56</c:v>
                </c:pt>
                <c:pt idx="6">
                  <c:v>53</c:v>
                </c:pt>
                <c:pt idx="7">
                  <c:v>43</c:v>
                </c:pt>
                <c:pt idx="8">
                  <c:v>54</c:v>
                </c:pt>
                <c:pt idx="9">
                  <c:v>42</c:v>
                </c:pt>
                <c:pt idx="10">
                  <c:v>53</c:v>
                </c:pt>
                <c:pt idx="11">
                  <c:v>26</c:v>
                </c:pt>
                <c:pt idx="12">
                  <c:v>30</c:v>
                </c:pt>
                <c:pt idx="13">
                  <c:v>27</c:v>
                </c:pt>
                <c:pt idx="14">
                  <c:v>51</c:v>
                </c:pt>
                <c:pt idx="15">
                  <c:v>52</c:v>
                </c:pt>
                <c:pt idx="16">
                  <c:v>55</c:v>
                </c:pt>
                <c:pt idx="17">
                  <c:v>47</c:v>
                </c:pt>
                <c:pt idx="18">
                  <c:v>55</c:v>
                </c:pt>
                <c:pt idx="19">
                  <c:v>78</c:v>
                </c:pt>
                <c:pt idx="20">
                  <c:v>56</c:v>
                </c:pt>
              </c:numCache>
            </c:numRef>
          </c:val>
        </c:ser>
        <c:ser>
          <c:idx val="2"/>
          <c:order val="2"/>
          <c:tx>
            <c:strRef>
              <c:f>'1 pre SIAC'!$D$34</c:f>
              <c:strCache>
                <c:ptCount val="1"/>
                <c:pt idx="0">
                  <c:v>NS/NR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'1 pre SIAC'!$A$35:$A$55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'1 pre SIAC'!$D$35:$D$55</c:f>
              <c:numCache>
                <c:formatCode>General</c:formatCode>
                <c:ptCount val="21"/>
                <c:pt idx="8">
                  <c:v>1</c:v>
                </c:pt>
                <c:pt idx="9">
                  <c:v>1</c:v>
                </c:pt>
                <c:pt idx="13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axId val="63628032"/>
        <c:axId val="63629568"/>
      </c:barChart>
      <c:catAx>
        <c:axId val="63628032"/>
        <c:scaling>
          <c:orientation val="minMax"/>
        </c:scaling>
        <c:axPos val="b"/>
        <c:numFmt formatCode="General" sourceLinked="1"/>
        <c:tickLblPos val="nextTo"/>
        <c:crossAx val="63629568"/>
        <c:crosses val="autoZero"/>
        <c:auto val="1"/>
        <c:lblAlgn val="ctr"/>
        <c:lblOffset val="100"/>
      </c:catAx>
      <c:valAx>
        <c:axId val="63629568"/>
        <c:scaling>
          <c:orientation val="minMax"/>
        </c:scaling>
        <c:axPos val="l"/>
        <c:majorGridlines/>
        <c:numFmt formatCode="General" sourceLinked="1"/>
        <c:tickLblPos val="nextTo"/>
        <c:crossAx val="63628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610803945307996"/>
          <c:y val="0.14902515220932044"/>
          <c:w val="7.1813437292944232E-2"/>
          <c:h val="0.37776854631659207"/>
        </c:manualLayout>
      </c:layout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plotArea>
      <c:layout/>
      <c:barChart>
        <c:barDir val="col"/>
        <c:grouping val="clustered"/>
        <c:ser>
          <c:idx val="0"/>
          <c:order val="0"/>
          <c:tx>
            <c:strRef>
              <c:f>'7 pre'!$B$33</c:f>
              <c:strCache>
                <c:ptCount val="1"/>
                <c:pt idx="0">
                  <c:v>Aceptable</c:v>
                </c:pt>
              </c:strCache>
            </c:strRef>
          </c:tx>
          <c:dLbls>
            <c:dLbl>
              <c:idx val="0"/>
              <c:layout>
                <c:manualLayout>
                  <c:x val="-1.782531194295902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6.2402496099844169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'7 pre'!$A$34:$A$54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'7 pre'!$B$34:$B$54</c:f>
              <c:numCache>
                <c:formatCode>General</c:formatCode>
                <c:ptCount val="21"/>
                <c:pt idx="0">
                  <c:v>1</c:v>
                </c:pt>
                <c:pt idx="1">
                  <c:v>1</c:v>
                </c:pt>
                <c:pt idx="4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10</c:v>
                </c:pt>
                <c:pt idx="11">
                  <c:v>1</c:v>
                </c:pt>
                <c:pt idx="12">
                  <c:v>1</c:v>
                </c:pt>
                <c:pt idx="15">
                  <c:v>3</c:v>
                </c:pt>
                <c:pt idx="17">
                  <c:v>4</c:v>
                </c:pt>
                <c:pt idx="19">
                  <c:v>9</c:v>
                </c:pt>
                <c:pt idx="20">
                  <c:v>3</c:v>
                </c:pt>
              </c:numCache>
            </c:numRef>
          </c:val>
        </c:ser>
        <c:ser>
          <c:idx val="1"/>
          <c:order val="1"/>
          <c:tx>
            <c:strRef>
              <c:f>'7 pre'!$C$33</c:f>
              <c:strCache>
                <c:ptCount val="1"/>
                <c:pt idx="0">
                  <c:v>Bueno</c:v>
                </c:pt>
              </c:strCache>
            </c:strRef>
          </c:tx>
          <c:dLbls>
            <c:dLbl>
              <c:idx val="0"/>
              <c:layout>
                <c:manualLayout>
                  <c:x val="7.1301247771836072E-3"/>
                  <c:y val="-1.4760147601476021E-2"/>
                </c:manualLayout>
              </c:layout>
              <c:showVal val="1"/>
            </c:dLbl>
            <c:dLbl>
              <c:idx val="1"/>
              <c:layout>
                <c:manualLayout>
                  <c:x val="-1.782531194295902E-3"/>
                  <c:y val="-2.4600246002460052E-2"/>
                </c:manualLayout>
              </c:layout>
              <c:showVal val="1"/>
            </c:dLbl>
            <c:dLbl>
              <c:idx val="19"/>
              <c:layout>
                <c:manualLayout>
                  <c:x val="-1.5369836695485146E-2"/>
                  <c:y val="-1.5968063872255488E-2"/>
                </c:manualLayout>
              </c:layout>
              <c:showVal val="1"/>
            </c:dLbl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'7 pre'!$A$34:$A$54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'7 pre'!$C$34:$C$54</c:f>
              <c:numCache>
                <c:formatCode>General</c:formatCode>
                <c:ptCount val="21"/>
                <c:pt idx="0">
                  <c:v>10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32</c:v>
                </c:pt>
                <c:pt idx="6">
                  <c:v>37</c:v>
                </c:pt>
                <c:pt idx="7">
                  <c:v>31</c:v>
                </c:pt>
                <c:pt idx="8">
                  <c:v>11</c:v>
                </c:pt>
                <c:pt idx="9">
                  <c:v>21</c:v>
                </c:pt>
                <c:pt idx="10">
                  <c:v>20</c:v>
                </c:pt>
                <c:pt idx="11">
                  <c:v>9</c:v>
                </c:pt>
                <c:pt idx="12">
                  <c:v>19</c:v>
                </c:pt>
                <c:pt idx="13">
                  <c:v>10</c:v>
                </c:pt>
                <c:pt idx="14">
                  <c:v>49</c:v>
                </c:pt>
                <c:pt idx="15">
                  <c:v>32</c:v>
                </c:pt>
                <c:pt idx="16">
                  <c:v>26</c:v>
                </c:pt>
                <c:pt idx="17">
                  <c:v>24</c:v>
                </c:pt>
                <c:pt idx="18">
                  <c:v>28</c:v>
                </c:pt>
                <c:pt idx="19">
                  <c:v>34</c:v>
                </c:pt>
                <c:pt idx="20">
                  <c:v>30</c:v>
                </c:pt>
              </c:numCache>
            </c:numRef>
          </c:val>
        </c:ser>
        <c:ser>
          <c:idx val="2"/>
          <c:order val="2"/>
          <c:tx>
            <c:strRef>
              <c:f>'7 pre'!$D$33</c:f>
              <c:strCache>
                <c:ptCount val="1"/>
                <c:pt idx="0">
                  <c:v>Deficiente</c:v>
                </c:pt>
              </c:strCache>
            </c:strRef>
          </c:tx>
          <c:cat>
            <c:strRef>
              <c:f>'7 pre'!$A$34:$A$54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'7 pre'!$D$34:$D$54</c:f>
              <c:numCache>
                <c:formatCode>General</c:formatCode>
                <c:ptCount val="21"/>
              </c:numCache>
            </c:numRef>
          </c:val>
        </c:ser>
        <c:ser>
          <c:idx val="3"/>
          <c:order val="3"/>
          <c:tx>
            <c:strRef>
              <c:f>'7 pre'!$E$33</c:f>
              <c:strCache>
                <c:ptCount val="1"/>
                <c:pt idx="0">
                  <c:v>Excelente </c:v>
                </c:pt>
              </c:strCache>
            </c:strRef>
          </c:tx>
          <c:dLbls>
            <c:dLbl>
              <c:idx val="9"/>
              <c:layout>
                <c:manualLayout>
                  <c:x val="7.1301247771836072E-3"/>
                  <c:y val="-5.9040590405904064E-2"/>
                </c:manualLayout>
              </c:layout>
              <c:showVal val="1"/>
            </c:dLbl>
            <c:dLbl>
              <c:idx val="10"/>
              <c:layout>
                <c:manualLayout>
                  <c:x val="1.7825311942959002E-2"/>
                  <c:y val="-2.4600246002460052E-2"/>
                </c:manualLayout>
              </c:layout>
              <c:showVal val="1"/>
            </c:dLbl>
            <c:dLbl>
              <c:idx val="16"/>
              <c:layout>
                <c:manualLayout>
                  <c:x val="7.1301247771836072E-3"/>
                  <c:y val="-2.9520295202952029E-2"/>
                </c:manualLayout>
              </c:layout>
              <c:showVal val="1"/>
            </c:dLbl>
            <c:dLbl>
              <c:idx val="18"/>
              <c:layout>
                <c:manualLayout>
                  <c:x val="7.1301247771836072E-3"/>
                  <c:y val="1.4760147601476021E-2"/>
                </c:manualLayout>
              </c:layout>
              <c:showVal val="1"/>
            </c:dLbl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'7 pre'!$A$34:$A$54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'7 pre'!$E$34:$E$54</c:f>
              <c:numCache>
                <c:formatCode>General</c:formatCode>
                <c:ptCount val="21"/>
                <c:pt idx="0">
                  <c:v>4</c:v>
                </c:pt>
                <c:pt idx="1">
                  <c:v>2</c:v>
                </c:pt>
                <c:pt idx="2">
                  <c:v>51</c:v>
                </c:pt>
                <c:pt idx="3">
                  <c:v>28</c:v>
                </c:pt>
                <c:pt idx="4">
                  <c:v>1</c:v>
                </c:pt>
                <c:pt idx="5">
                  <c:v>24</c:v>
                </c:pt>
                <c:pt idx="6">
                  <c:v>16</c:v>
                </c:pt>
                <c:pt idx="7">
                  <c:v>12</c:v>
                </c:pt>
                <c:pt idx="8">
                  <c:v>42</c:v>
                </c:pt>
                <c:pt idx="9">
                  <c:v>19</c:v>
                </c:pt>
                <c:pt idx="10">
                  <c:v>22</c:v>
                </c:pt>
                <c:pt idx="11">
                  <c:v>16</c:v>
                </c:pt>
                <c:pt idx="12">
                  <c:v>10</c:v>
                </c:pt>
                <c:pt idx="13">
                  <c:v>19</c:v>
                </c:pt>
                <c:pt idx="14">
                  <c:v>2</c:v>
                </c:pt>
                <c:pt idx="15">
                  <c:v>17</c:v>
                </c:pt>
                <c:pt idx="16">
                  <c:v>27</c:v>
                </c:pt>
                <c:pt idx="17">
                  <c:v>19</c:v>
                </c:pt>
                <c:pt idx="18">
                  <c:v>27</c:v>
                </c:pt>
                <c:pt idx="19">
                  <c:v>34</c:v>
                </c:pt>
                <c:pt idx="20">
                  <c:v>22</c:v>
                </c:pt>
              </c:numCache>
            </c:numRef>
          </c:val>
        </c:ser>
        <c:ser>
          <c:idx val="4"/>
          <c:order val="4"/>
          <c:tx>
            <c:strRef>
              <c:f>'7 pre'!$F$33</c:f>
              <c:strCache>
                <c:ptCount val="1"/>
                <c:pt idx="0">
                  <c:v>NS/NR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'7 pre'!$A$34:$A$54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'7 pre'!$F$34:$F$54</c:f>
              <c:numCache>
                <c:formatCode>General</c:formatCode>
                <c:ptCount val="21"/>
                <c:pt idx="10">
                  <c:v>1</c:v>
                </c:pt>
                <c:pt idx="15">
                  <c:v>1</c:v>
                </c:pt>
                <c:pt idx="16">
                  <c:v>3</c:v>
                </c:pt>
                <c:pt idx="19">
                  <c:v>1</c:v>
                </c:pt>
                <c:pt idx="20">
                  <c:v>2</c:v>
                </c:pt>
              </c:numCache>
            </c:numRef>
          </c:val>
        </c:ser>
        <c:axId val="67648896"/>
        <c:axId val="67671168"/>
      </c:barChart>
      <c:catAx>
        <c:axId val="67648896"/>
        <c:scaling>
          <c:orientation val="minMax"/>
        </c:scaling>
        <c:axPos val="b"/>
        <c:numFmt formatCode="General" sourceLinked="1"/>
        <c:tickLblPos val="nextTo"/>
        <c:crossAx val="67671168"/>
        <c:crosses val="autoZero"/>
        <c:auto val="1"/>
        <c:lblAlgn val="ctr"/>
        <c:lblOffset val="100"/>
      </c:catAx>
      <c:valAx>
        <c:axId val="67671168"/>
        <c:scaling>
          <c:orientation val="minMax"/>
        </c:scaling>
        <c:axPos val="l"/>
        <c:majorGridlines/>
        <c:numFmt formatCode="General" sourceLinked="1"/>
        <c:tickLblPos val="nextTo"/>
        <c:crossAx val="67648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4591178071245"/>
          <c:y val="0.22771527810520717"/>
          <c:w val="9.3776151996748505E-2"/>
          <c:h val="0.36093639492668256"/>
        </c:manualLayout>
      </c:layout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7206222653869282E-2"/>
          <c:y val="9.9154589138255811E-2"/>
          <c:w val="0.64880414100321582"/>
          <c:h val="0.7294859414279376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6.4040221323686019E-3"/>
                  <c:y val="-5.9926137551390352E-4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-9.4086773781655697E-2"/>
                  <c:y val="-0.3463690490016183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2.1782757134150271E-2"/>
                  <c:y val="-0.13298553792979326"/>
                </c:manualLayout>
              </c:layout>
              <c:dLblPos val="bestFit"/>
              <c:showPercent val="1"/>
            </c:dLbl>
            <c:dLbl>
              <c:idx val="4"/>
              <c:layout>
                <c:manualLayout>
                  <c:x val="-3.5210683124068949E-2"/>
                  <c:y val="1.906642200698367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Percent val="1"/>
          </c:dLbls>
          <c:cat>
            <c:strRef>
              <c:f>'7 pre'!$B$63:$B$67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N/S /NR</c:v>
                </c:pt>
              </c:strCache>
            </c:strRef>
          </c:cat>
          <c:val>
            <c:numRef>
              <c:f>'7 pre'!$C$63:$C$67</c:f>
              <c:numCache>
                <c:formatCode>General</c:formatCode>
                <c:ptCount val="5"/>
                <c:pt idx="0">
                  <c:v>38</c:v>
                </c:pt>
                <c:pt idx="1">
                  <c:v>437</c:v>
                </c:pt>
                <c:pt idx="2">
                  <c:v>1</c:v>
                </c:pt>
                <c:pt idx="3">
                  <c:v>414</c:v>
                </c:pt>
                <c:pt idx="4">
                  <c:v>8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913804252493664"/>
          <c:y val="0.14636000162560403"/>
          <c:w val="0.23554897899519864"/>
          <c:h val="0.62757701782939368"/>
        </c:manualLayout>
      </c:layout>
    </c:legend>
    <c:plotVisOnly val="1"/>
    <c:dispBlanksAs val="zero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7.4519416153797313E-2"/>
          <c:y val="4.0537926649445992E-2"/>
          <c:w val="0.81691210617021459"/>
          <c:h val="0.47589852399905047"/>
        </c:manualLayout>
      </c:layout>
      <c:bar3DChart>
        <c:barDir val="col"/>
        <c:grouping val="clustered"/>
        <c:ser>
          <c:idx val="0"/>
          <c:order val="0"/>
          <c:tx>
            <c:strRef>
              <c:f>'8 pre'!$B$35</c:f>
              <c:strCache>
                <c:ptCount val="1"/>
                <c:pt idx="0">
                  <c:v>Aceptable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'8 pre'!$A$36:$A$56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'8 pre'!$B$36:$B$56</c:f>
              <c:numCache>
                <c:formatCode>General</c:formatCode>
                <c:ptCount val="21"/>
                <c:pt idx="0">
                  <c:v>4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9">
                  <c:v>1</c:v>
                </c:pt>
                <c:pt idx="10">
                  <c:v>9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6">
                  <c:v>2</c:v>
                </c:pt>
                <c:pt idx="18">
                  <c:v>1</c:v>
                </c:pt>
                <c:pt idx="19">
                  <c:v>3</c:v>
                </c:pt>
                <c:pt idx="20">
                  <c:v>2</c:v>
                </c:pt>
              </c:numCache>
            </c:numRef>
          </c:val>
        </c:ser>
        <c:ser>
          <c:idx val="1"/>
          <c:order val="1"/>
          <c:tx>
            <c:strRef>
              <c:f>'8 pre'!$C$35</c:f>
              <c:strCache>
                <c:ptCount val="1"/>
                <c:pt idx="0">
                  <c:v>Bueno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0997375328084031E-2"/>
                </c:manualLayout>
              </c:layout>
              <c:showVal val="1"/>
            </c:dLbl>
            <c:dLbl>
              <c:idx val="4"/>
              <c:layout>
                <c:manualLayout>
                  <c:x val="3.0177973944576893E-17"/>
                  <c:y val="-3.5021881782042512E-2"/>
                </c:manualLayout>
              </c:layout>
              <c:showVal val="1"/>
            </c:dLbl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'8 pre'!$A$36:$A$56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'8 pre'!$C$36:$C$56</c:f>
              <c:numCache>
                <c:formatCode>General</c:formatCode>
                <c:ptCount val="21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30</c:v>
                </c:pt>
                <c:pt idx="6">
                  <c:v>35</c:v>
                </c:pt>
                <c:pt idx="7">
                  <c:v>25</c:v>
                </c:pt>
                <c:pt idx="8">
                  <c:v>14</c:v>
                </c:pt>
                <c:pt idx="9">
                  <c:v>22</c:v>
                </c:pt>
                <c:pt idx="10">
                  <c:v>19</c:v>
                </c:pt>
                <c:pt idx="11">
                  <c:v>12</c:v>
                </c:pt>
                <c:pt idx="12">
                  <c:v>16</c:v>
                </c:pt>
                <c:pt idx="13">
                  <c:v>9</c:v>
                </c:pt>
                <c:pt idx="14">
                  <c:v>49</c:v>
                </c:pt>
                <c:pt idx="15">
                  <c:v>35</c:v>
                </c:pt>
                <c:pt idx="16">
                  <c:v>30</c:v>
                </c:pt>
                <c:pt idx="17">
                  <c:v>15</c:v>
                </c:pt>
                <c:pt idx="18">
                  <c:v>29</c:v>
                </c:pt>
                <c:pt idx="19">
                  <c:v>45</c:v>
                </c:pt>
                <c:pt idx="20">
                  <c:v>27</c:v>
                </c:pt>
              </c:numCache>
            </c:numRef>
          </c:val>
        </c:ser>
        <c:ser>
          <c:idx val="2"/>
          <c:order val="2"/>
          <c:tx>
            <c:strRef>
              <c:f>'8 pre'!$D$35</c:f>
              <c:strCache>
                <c:ptCount val="1"/>
                <c:pt idx="0">
                  <c:v>Deficiente</c:v>
                </c:pt>
              </c:strCache>
            </c:strRef>
          </c:tx>
          <c:cat>
            <c:strRef>
              <c:f>'8 pre'!$A$36:$A$56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'8 pre'!$D$36:$D$56</c:f>
              <c:numCache>
                <c:formatCode>General</c:formatCode>
                <c:ptCount val="21"/>
                <c:pt idx="18">
                  <c:v>1</c:v>
                </c:pt>
              </c:numCache>
            </c:numRef>
          </c:val>
        </c:ser>
        <c:ser>
          <c:idx val="3"/>
          <c:order val="3"/>
          <c:tx>
            <c:strRef>
              <c:f>'8 pre'!$E$35</c:f>
              <c:strCache>
                <c:ptCount val="1"/>
                <c:pt idx="0">
                  <c:v>Excelente </c:v>
                </c:pt>
              </c:strCache>
            </c:strRef>
          </c:tx>
          <c:dLbls>
            <c:dLbl>
              <c:idx val="10"/>
              <c:layout>
                <c:manualLayout>
                  <c:x val="3.2921806432480291E-3"/>
                  <c:y val="-1.5009377906589669E-2"/>
                </c:manualLayout>
              </c:layout>
              <c:showVal val="1"/>
            </c:dLbl>
            <c:dLbl>
              <c:idx val="11"/>
              <c:layout>
                <c:manualLayout>
                  <c:x val="7.2859744990891933E-3"/>
                  <c:y val="-3.1496062992125991E-2"/>
                </c:manualLayout>
              </c:layout>
              <c:showVal val="1"/>
            </c:dLbl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'8 pre'!$A$36:$A$56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'8 pre'!$E$36:$E$56</c:f>
              <c:numCache>
                <c:formatCode>General</c:formatCode>
                <c:ptCount val="21"/>
                <c:pt idx="0">
                  <c:v>6</c:v>
                </c:pt>
                <c:pt idx="1">
                  <c:v>2</c:v>
                </c:pt>
                <c:pt idx="2">
                  <c:v>51</c:v>
                </c:pt>
                <c:pt idx="3">
                  <c:v>29</c:v>
                </c:pt>
                <c:pt idx="4">
                  <c:v>1</c:v>
                </c:pt>
                <c:pt idx="5">
                  <c:v>22</c:v>
                </c:pt>
                <c:pt idx="6">
                  <c:v>14</c:v>
                </c:pt>
                <c:pt idx="7">
                  <c:v>18</c:v>
                </c:pt>
                <c:pt idx="8">
                  <c:v>39</c:v>
                </c:pt>
                <c:pt idx="9">
                  <c:v>18</c:v>
                </c:pt>
                <c:pt idx="10">
                  <c:v>23</c:v>
                </c:pt>
                <c:pt idx="11">
                  <c:v>13</c:v>
                </c:pt>
                <c:pt idx="12">
                  <c:v>11</c:v>
                </c:pt>
                <c:pt idx="13">
                  <c:v>18</c:v>
                </c:pt>
                <c:pt idx="14">
                  <c:v>2</c:v>
                </c:pt>
                <c:pt idx="15">
                  <c:v>16</c:v>
                </c:pt>
                <c:pt idx="16">
                  <c:v>20</c:v>
                </c:pt>
                <c:pt idx="17">
                  <c:v>32</c:v>
                </c:pt>
                <c:pt idx="18">
                  <c:v>24</c:v>
                </c:pt>
                <c:pt idx="19">
                  <c:v>27</c:v>
                </c:pt>
                <c:pt idx="20">
                  <c:v>25</c:v>
                </c:pt>
              </c:numCache>
            </c:numRef>
          </c:val>
        </c:ser>
        <c:ser>
          <c:idx val="4"/>
          <c:order val="4"/>
          <c:tx>
            <c:strRef>
              <c:f>'8 pre'!$F$35</c:f>
              <c:strCache>
                <c:ptCount val="1"/>
                <c:pt idx="0">
                  <c:v>NS /NR</c:v>
                </c:pt>
              </c:strCache>
            </c:strRef>
          </c:tx>
          <c:dLbls>
            <c:dLbl>
              <c:idx val="20"/>
              <c:layout>
                <c:manualLayout>
                  <c:x val="1.155456558613470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'8 pre'!$A$36:$A$56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'8 pre'!$F$36:$F$56</c:f>
              <c:numCache>
                <c:formatCode>General</c:formatCode>
                <c:ptCount val="21"/>
                <c:pt idx="3">
                  <c:v>1</c:v>
                </c:pt>
                <c:pt idx="6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2">
                  <c:v>2</c:v>
                </c:pt>
                <c:pt idx="13">
                  <c:v>1</c:v>
                </c:pt>
                <c:pt idx="15">
                  <c:v>2</c:v>
                </c:pt>
                <c:pt idx="16">
                  <c:v>4</c:v>
                </c:pt>
                <c:pt idx="19">
                  <c:v>3</c:v>
                </c:pt>
                <c:pt idx="20">
                  <c:v>3</c:v>
                </c:pt>
              </c:numCache>
            </c:numRef>
          </c:val>
        </c:ser>
        <c:shape val="cylinder"/>
        <c:axId val="65252736"/>
        <c:axId val="67765376"/>
        <c:axId val="0"/>
      </c:bar3DChart>
      <c:catAx>
        <c:axId val="65252736"/>
        <c:scaling>
          <c:orientation val="minMax"/>
        </c:scaling>
        <c:axPos val="b"/>
        <c:numFmt formatCode="General" sourceLinked="1"/>
        <c:tickLblPos val="nextTo"/>
        <c:crossAx val="67765376"/>
        <c:crosses val="autoZero"/>
        <c:auto val="1"/>
        <c:lblAlgn val="ctr"/>
        <c:lblOffset val="100"/>
      </c:catAx>
      <c:valAx>
        <c:axId val="67765376"/>
        <c:scaling>
          <c:orientation val="minMax"/>
        </c:scaling>
        <c:axPos val="l"/>
        <c:majorGridlines/>
        <c:numFmt formatCode="General" sourceLinked="1"/>
        <c:tickLblPos val="nextTo"/>
        <c:crossAx val="652527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561581005979918"/>
          <c:y val="9.370973123758819E-2"/>
          <c:w val="9.9295132095779698E-2"/>
          <c:h val="0.4523554677666719"/>
        </c:manualLayout>
      </c:layout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8183508311461104E-2"/>
                  <c:y val="-1.5310586176727921E-4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-1.1778146152783534E-2"/>
                  <c:y val="0.11928703584183124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3.8117891513560812E-3"/>
                  <c:y val="2.8080344123651234E-3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-2.139870130912535E-3"/>
                  <c:y val="6.23130407079939E-2"/>
                </c:manualLayout>
              </c:layout>
              <c:dLblPos val="bestFit"/>
              <c:showPercent val="1"/>
            </c:dLbl>
            <c:dLbl>
              <c:idx val="4"/>
              <c:layout>
                <c:manualLayout>
                  <c:x val="-2.6095800524934434E-3"/>
                  <c:y val="2.3797025371828542E-3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Percent val="1"/>
          </c:dLbls>
          <c:cat>
            <c:strRef>
              <c:f>'8 pre'!$B$61:$B$65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NS/NR</c:v>
                </c:pt>
              </c:strCache>
            </c:strRef>
          </c:cat>
          <c:val>
            <c:numRef>
              <c:f>'8 pre'!$C$61:$C$65</c:f>
              <c:numCache>
                <c:formatCode>General</c:formatCode>
                <c:ptCount val="5"/>
                <c:pt idx="0">
                  <c:v>33</c:v>
                </c:pt>
                <c:pt idx="1">
                  <c:v>430</c:v>
                </c:pt>
                <c:pt idx="2">
                  <c:v>1</c:v>
                </c:pt>
                <c:pt idx="3">
                  <c:v>411</c:v>
                </c:pt>
                <c:pt idx="4">
                  <c:v>23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'10 pre'!$B$34</c:f>
              <c:strCache>
                <c:ptCount val="1"/>
                <c:pt idx="0">
                  <c:v>NO</c:v>
                </c:pt>
              </c:strCache>
            </c:strRef>
          </c:tx>
          <c:dLbls>
            <c:dLbl>
              <c:idx val="9"/>
              <c:layout>
                <c:manualLayout>
                  <c:x val="-6.6750104297037963E-3"/>
                  <c:y val="3.1746031746031744E-2"/>
                </c:manualLayout>
              </c:layout>
              <c:showVal val="1"/>
            </c:dLbl>
            <c:dLbl>
              <c:idx val="15"/>
              <c:layout>
                <c:manualLayout>
                  <c:x val="-1.5018773466833541E-2"/>
                  <c:y val="1.058201058201058E-2"/>
                </c:manualLayout>
              </c:layout>
              <c:showVal val="1"/>
            </c:dLbl>
            <c:dLbl>
              <c:idx val="16"/>
              <c:layout>
                <c:manualLayout>
                  <c:x val="-1.8202499583008781E-2"/>
                  <c:y val="-4.0515665525634917E-2"/>
                </c:manualLayout>
              </c:layout>
              <c:showVal val="1"/>
            </c:dLbl>
            <c:dLbl>
              <c:idx val="18"/>
              <c:layout>
                <c:manualLayout>
                  <c:x val="-1.0012515644555707E-2"/>
                  <c:y val="1.5873015873015879E-2"/>
                </c:manualLayout>
              </c:layout>
              <c:showVal val="1"/>
            </c:dLbl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'10 pre'!$A$35:$A$55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'10 pre'!$B$35:$B$55</c:f>
              <c:numCache>
                <c:formatCode>General</c:formatCode>
                <c:ptCount val="21"/>
                <c:pt idx="0">
                  <c:v>8</c:v>
                </c:pt>
                <c:pt idx="1">
                  <c:v>3</c:v>
                </c:pt>
                <c:pt idx="2">
                  <c:v>40</c:v>
                </c:pt>
                <c:pt idx="3">
                  <c:v>31</c:v>
                </c:pt>
                <c:pt idx="4">
                  <c:v>3</c:v>
                </c:pt>
                <c:pt idx="5">
                  <c:v>6</c:v>
                </c:pt>
                <c:pt idx="6">
                  <c:v>31</c:v>
                </c:pt>
                <c:pt idx="7">
                  <c:v>23</c:v>
                </c:pt>
                <c:pt idx="8">
                  <c:v>24</c:v>
                </c:pt>
                <c:pt idx="9">
                  <c:v>22</c:v>
                </c:pt>
                <c:pt idx="10">
                  <c:v>24</c:v>
                </c:pt>
                <c:pt idx="11">
                  <c:v>20</c:v>
                </c:pt>
                <c:pt idx="12">
                  <c:v>6</c:v>
                </c:pt>
                <c:pt idx="13">
                  <c:v>5</c:v>
                </c:pt>
                <c:pt idx="14">
                  <c:v>51</c:v>
                </c:pt>
                <c:pt idx="15">
                  <c:v>27</c:v>
                </c:pt>
                <c:pt idx="16">
                  <c:v>28</c:v>
                </c:pt>
                <c:pt idx="17">
                  <c:v>22</c:v>
                </c:pt>
                <c:pt idx="18">
                  <c:v>22</c:v>
                </c:pt>
                <c:pt idx="19">
                  <c:v>34</c:v>
                </c:pt>
                <c:pt idx="20">
                  <c:v>29</c:v>
                </c:pt>
              </c:numCache>
            </c:numRef>
          </c:val>
        </c:ser>
        <c:ser>
          <c:idx val="1"/>
          <c:order val="1"/>
          <c:tx>
            <c:strRef>
              <c:f>'10 pre'!$C$34</c:f>
              <c:strCache>
                <c:ptCount val="1"/>
                <c:pt idx="0">
                  <c:v>SI</c:v>
                </c:pt>
              </c:strCache>
            </c:strRef>
          </c:tx>
          <c:dLbls>
            <c:dLbl>
              <c:idx val="6"/>
              <c:layout>
                <c:manualLayout>
                  <c:x val="1.0012515644555707E-2"/>
                  <c:y val="-4.2328042328042312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5.8201058201058142E-2"/>
                </c:manualLayout>
              </c:layout>
              <c:showVal val="1"/>
            </c:dLbl>
            <c:dLbl>
              <c:idx val="9"/>
              <c:layout>
                <c:manualLayout>
                  <c:x val="5.00625782227785E-3"/>
                  <c:y val="-3.1746031746031744E-2"/>
                </c:manualLayout>
              </c:layout>
              <c:showVal val="1"/>
            </c:dLbl>
            <c:dLbl>
              <c:idx val="10"/>
              <c:layout>
                <c:manualLayout>
                  <c:x val="5.0062578222779082E-3"/>
                  <c:y val="-2.1164021164021166E-2"/>
                </c:manualLayout>
              </c:layout>
              <c:showVal val="1"/>
            </c:dLbl>
            <c:dLbl>
              <c:idx val="15"/>
              <c:layout>
                <c:manualLayout>
                  <c:x val="3.3375052148518982E-3"/>
                  <c:y val="1.058201058201058E-2"/>
                </c:manualLayout>
              </c:layout>
              <c:showVal val="1"/>
            </c:dLbl>
            <c:dLbl>
              <c:idx val="17"/>
              <c:layout>
                <c:manualLayout>
                  <c:x val="0"/>
                  <c:y val="-2.1164021164021166E-2"/>
                </c:manualLayout>
              </c:layout>
              <c:showVal val="1"/>
            </c:dLbl>
            <c:dLbl>
              <c:idx val="20"/>
              <c:layout>
                <c:manualLayout>
                  <c:x val="1.5018773466833541E-2"/>
                  <c:y val="-5.2910052910052924E-3"/>
                </c:manualLayout>
              </c:layout>
              <c:showVal val="1"/>
            </c:dLbl>
            <c:showVal val="1"/>
          </c:dLbls>
          <c:cat>
            <c:strRef>
              <c:f>'10 pre'!$A$35:$A$55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'10 pre'!$C$35:$C$55</c:f>
              <c:numCache>
                <c:formatCode>General</c:formatCode>
                <c:ptCount val="21"/>
                <c:pt idx="0">
                  <c:v>7</c:v>
                </c:pt>
                <c:pt idx="1">
                  <c:v>3</c:v>
                </c:pt>
                <c:pt idx="2">
                  <c:v>15</c:v>
                </c:pt>
                <c:pt idx="3">
                  <c:v>1</c:v>
                </c:pt>
                <c:pt idx="4">
                  <c:v>1</c:v>
                </c:pt>
                <c:pt idx="5">
                  <c:v>49</c:v>
                </c:pt>
                <c:pt idx="6">
                  <c:v>22</c:v>
                </c:pt>
                <c:pt idx="7">
                  <c:v>20</c:v>
                </c:pt>
                <c:pt idx="8">
                  <c:v>31</c:v>
                </c:pt>
                <c:pt idx="9">
                  <c:v>21</c:v>
                </c:pt>
                <c:pt idx="10">
                  <c:v>28</c:v>
                </c:pt>
                <c:pt idx="11">
                  <c:v>5</c:v>
                </c:pt>
                <c:pt idx="12">
                  <c:v>22</c:v>
                </c:pt>
                <c:pt idx="13">
                  <c:v>24</c:v>
                </c:pt>
                <c:pt idx="15">
                  <c:v>23</c:v>
                </c:pt>
                <c:pt idx="16">
                  <c:v>28</c:v>
                </c:pt>
                <c:pt idx="17">
                  <c:v>25</c:v>
                </c:pt>
                <c:pt idx="18">
                  <c:v>33</c:v>
                </c:pt>
                <c:pt idx="19">
                  <c:v>44</c:v>
                </c:pt>
                <c:pt idx="20">
                  <c:v>25</c:v>
                </c:pt>
              </c:numCache>
            </c:numRef>
          </c:val>
        </c:ser>
        <c:ser>
          <c:idx val="2"/>
          <c:order val="2"/>
          <c:tx>
            <c:strRef>
              <c:f>'10 pre'!$D$34</c:f>
              <c:strCache>
                <c:ptCount val="1"/>
                <c:pt idx="0">
                  <c:v>NS/NR</c:v>
                </c:pt>
              </c:strCache>
            </c:strRef>
          </c:tx>
          <c:dLbls>
            <c:dLbl>
              <c:idx val="15"/>
              <c:layout>
                <c:manualLayout>
                  <c:x val="1.0012515644555707E-2"/>
                  <c:y val="0"/>
                </c:manualLayout>
              </c:layout>
              <c:showVal val="1"/>
            </c:dLbl>
            <c:dLbl>
              <c:idx val="20"/>
              <c:layout>
                <c:manualLayout>
                  <c:x val="1.0012515644555707E-2"/>
                  <c:y val="0"/>
                </c:manualLayout>
              </c:layout>
              <c:showVal val="1"/>
            </c:dLbl>
            <c:showVal val="1"/>
          </c:dLbls>
          <c:cat>
            <c:strRef>
              <c:f>'10 pre'!$A$35:$A$55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'10 pre'!$D$35:$D$55</c:f>
              <c:numCache>
                <c:formatCode>General</c:formatCode>
                <c:ptCount val="21"/>
                <c:pt idx="3">
                  <c:v>1</c:v>
                </c:pt>
                <c:pt idx="5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5">
                  <c:v>3</c:v>
                </c:pt>
                <c:pt idx="20">
                  <c:v>3</c:v>
                </c:pt>
              </c:numCache>
            </c:numRef>
          </c:val>
        </c:ser>
        <c:shape val="cylinder"/>
        <c:axId val="67846912"/>
        <c:axId val="67848448"/>
        <c:axId val="0"/>
      </c:bar3DChart>
      <c:catAx>
        <c:axId val="67846912"/>
        <c:scaling>
          <c:orientation val="minMax"/>
        </c:scaling>
        <c:axPos val="b"/>
        <c:numFmt formatCode="General" sourceLinked="1"/>
        <c:tickLblPos val="nextTo"/>
        <c:crossAx val="67848448"/>
        <c:crosses val="autoZero"/>
        <c:auto val="1"/>
        <c:lblAlgn val="ctr"/>
        <c:lblOffset val="100"/>
      </c:catAx>
      <c:valAx>
        <c:axId val="67848448"/>
        <c:scaling>
          <c:orientation val="minMax"/>
        </c:scaling>
        <c:axPos val="l"/>
        <c:majorGridlines/>
        <c:numFmt formatCode="General" sourceLinked="1"/>
        <c:tickLblPos val="nextTo"/>
        <c:crossAx val="67846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654478620371114"/>
          <c:y val="0.1395533891596884"/>
          <c:w val="8.2680895315130967E-2"/>
          <c:h val="0.33994042411365277"/>
        </c:manualLayout>
      </c:layout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0833333333333336"/>
                  <c:y val="4.6296296296296363E-2"/>
                </c:manualLayout>
              </c:layout>
              <c:showPercent val="1"/>
            </c:dLbl>
            <c:dLbl>
              <c:idx val="1"/>
              <c:layout>
                <c:manualLayout>
                  <c:x val="-9.4444444444444525E-2"/>
                  <c:y val="7.407407407407407E-2"/>
                </c:manualLayout>
              </c:layout>
              <c:showPercent val="1"/>
            </c:dLbl>
            <c:dLbl>
              <c:idx val="2"/>
              <c:layout>
                <c:manualLayout>
                  <c:x val="-1.5873020832714926E-3"/>
                  <c:y val="-0.12142882139732529"/>
                </c:manualLayout>
              </c:layout>
              <c:showPercent val="1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Percent val="1"/>
          </c:dLbls>
          <c:cat>
            <c:strRef>
              <c:f>'10 pre'!$B$63:$B$65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'10 pre'!$C$63:$C$65</c:f>
              <c:numCache>
                <c:formatCode>General</c:formatCode>
                <c:ptCount val="3"/>
                <c:pt idx="0">
                  <c:v>459</c:v>
                </c:pt>
                <c:pt idx="1">
                  <c:v>427</c:v>
                </c:pt>
                <c:pt idx="2">
                  <c:v>12</c:v>
                </c:pt>
              </c:numCache>
            </c:numRef>
          </c:val>
        </c:ser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790026246719215"/>
          <c:y val="0.24066431351253523"/>
          <c:w val="0.15862147666324319"/>
          <c:h val="0.43246402389356542"/>
        </c:manualLayout>
      </c:layout>
    </c:legend>
    <c:plotVisOnly val="1"/>
    <c:dispBlanksAs val="zero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'11 pre'!$B$33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'11 pre'!$A$34:$A$54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'11 pre'!$B$34:$B$54</c:f>
              <c:numCache>
                <c:formatCode>General</c:formatCode>
                <c:ptCount val="21"/>
                <c:pt idx="0">
                  <c:v>1</c:v>
                </c:pt>
                <c:pt idx="2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8">
                  <c:v>1</c:v>
                </c:pt>
                <c:pt idx="9">
                  <c:v>2</c:v>
                </c:pt>
                <c:pt idx="11">
                  <c:v>4</c:v>
                </c:pt>
                <c:pt idx="15">
                  <c:v>2</c:v>
                </c:pt>
                <c:pt idx="16">
                  <c:v>11</c:v>
                </c:pt>
                <c:pt idx="17">
                  <c:v>5</c:v>
                </c:pt>
                <c:pt idx="18">
                  <c:v>4</c:v>
                </c:pt>
              </c:numCache>
            </c:numRef>
          </c:val>
        </c:ser>
        <c:ser>
          <c:idx val="1"/>
          <c:order val="1"/>
          <c:tx>
            <c:strRef>
              <c:f>'11 pre'!$C$33</c:f>
              <c:strCache>
                <c:ptCount val="1"/>
                <c:pt idx="0">
                  <c:v>SI</c:v>
                </c:pt>
              </c:strCache>
            </c:strRef>
          </c:tx>
          <c:dLbls>
            <c:showVal val="1"/>
          </c:dLbls>
          <c:cat>
            <c:strRef>
              <c:f>'11 pre'!$A$34:$A$54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'11 pre'!$C$34:$C$54</c:f>
              <c:numCache>
                <c:formatCode>General</c:formatCode>
                <c:ptCount val="21"/>
                <c:pt idx="0">
                  <c:v>14</c:v>
                </c:pt>
                <c:pt idx="1">
                  <c:v>6</c:v>
                </c:pt>
                <c:pt idx="2">
                  <c:v>50</c:v>
                </c:pt>
                <c:pt idx="3">
                  <c:v>31</c:v>
                </c:pt>
                <c:pt idx="4">
                  <c:v>2</c:v>
                </c:pt>
                <c:pt idx="5">
                  <c:v>50</c:v>
                </c:pt>
                <c:pt idx="6">
                  <c:v>52</c:v>
                </c:pt>
                <c:pt idx="7">
                  <c:v>43</c:v>
                </c:pt>
                <c:pt idx="8">
                  <c:v>54</c:v>
                </c:pt>
                <c:pt idx="9">
                  <c:v>39</c:v>
                </c:pt>
                <c:pt idx="10">
                  <c:v>52</c:v>
                </c:pt>
                <c:pt idx="11">
                  <c:v>22</c:v>
                </c:pt>
                <c:pt idx="12">
                  <c:v>28</c:v>
                </c:pt>
                <c:pt idx="13">
                  <c:v>29</c:v>
                </c:pt>
                <c:pt idx="14">
                  <c:v>51</c:v>
                </c:pt>
                <c:pt idx="15">
                  <c:v>49</c:v>
                </c:pt>
                <c:pt idx="16">
                  <c:v>44</c:v>
                </c:pt>
                <c:pt idx="17">
                  <c:v>42</c:v>
                </c:pt>
                <c:pt idx="18">
                  <c:v>49</c:v>
                </c:pt>
                <c:pt idx="19">
                  <c:v>77</c:v>
                </c:pt>
                <c:pt idx="20">
                  <c:v>54</c:v>
                </c:pt>
              </c:numCache>
            </c:numRef>
          </c:val>
        </c:ser>
        <c:ser>
          <c:idx val="2"/>
          <c:order val="2"/>
          <c:tx>
            <c:strRef>
              <c:f>'11 pre'!$D$33</c:f>
              <c:strCache>
                <c:ptCount val="1"/>
                <c:pt idx="0">
                  <c:v>NS / NR</c:v>
                </c:pt>
              </c:strCache>
            </c:strRef>
          </c:tx>
          <c:dLbls>
            <c:showVal val="1"/>
          </c:dLbls>
          <c:cat>
            <c:strRef>
              <c:f>'11 pre'!$A$34:$A$54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'11 pre'!$D$34:$D$54</c:f>
              <c:numCache>
                <c:formatCode>General</c:formatCode>
                <c:ptCount val="21"/>
                <c:pt idx="2">
                  <c:v>1</c:v>
                </c:pt>
                <c:pt idx="3">
                  <c:v>2</c:v>
                </c:pt>
                <c:pt idx="5">
                  <c:v>1</c:v>
                </c:pt>
                <c:pt idx="9">
                  <c:v>2</c:v>
                </c:pt>
                <c:pt idx="10">
                  <c:v>1</c:v>
                </c:pt>
                <c:pt idx="12">
                  <c:v>2</c:v>
                </c:pt>
                <c:pt idx="15">
                  <c:v>2</c:v>
                </c:pt>
                <c:pt idx="16">
                  <c:v>1</c:v>
                </c:pt>
                <c:pt idx="18">
                  <c:v>2</c:v>
                </c:pt>
                <c:pt idx="19">
                  <c:v>1</c:v>
                </c:pt>
                <c:pt idx="20">
                  <c:v>3</c:v>
                </c:pt>
              </c:numCache>
            </c:numRef>
          </c:val>
        </c:ser>
        <c:shape val="cylinder"/>
        <c:axId val="67737088"/>
        <c:axId val="67738624"/>
        <c:axId val="0"/>
      </c:bar3DChart>
      <c:catAx>
        <c:axId val="67737088"/>
        <c:scaling>
          <c:orientation val="minMax"/>
        </c:scaling>
        <c:axPos val="b"/>
        <c:numFmt formatCode="General" sourceLinked="1"/>
        <c:tickLblPos val="nextTo"/>
        <c:crossAx val="67738624"/>
        <c:crosses val="autoZero"/>
        <c:auto val="1"/>
        <c:lblAlgn val="ctr"/>
        <c:lblOffset val="100"/>
      </c:catAx>
      <c:valAx>
        <c:axId val="67738624"/>
        <c:scaling>
          <c:orientation val="minMax"/>
        </c:scaling>
        <c:axPos val="l"/>
        <c:majorGridlines/>
        <c:numFmt formatCode="General" sourceLinked="1"/>
        <c:tickLblPos val="nextTo"/>
        <c:crossAx val="677370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75853709985856"/>
          <c:y val="0.17939699355762365"/>
          <c:w val="8.4847654912701131E-2"/>
          <c:h val="0.26302419470293487"/>
        </c:manualLayout>
      </c:layout>
    </c:legend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6704943132108487E-2"/>
                  <c:y val="2.820793234179061E-3"/>
                </c:manualLayout>
              </c:layout>
              <c:showPercent val="1"/>
            </c:dLbl>
            <c:dLbl>
              <c:idx val="1"/>
              <c:layout>
                <c:manualLayout>
                  <c:x val="-0.20526684164479453"/>
                  <c:y val="-0.11242599883347916"/>
                </c:manualLayout>
              </c:layout>
              <c:showPercent val="1"/>
            </c:dLbl>
            <c:dLbl>
              <c:idx val="2"/>
              <c:layout>
                <c:manualLayout>
                  <c:x val="-7.7274715660541919E-3"/>
                  <c:y val="-5.8836395450568484E-4"/>
                </c:manualLayout>
              </c:layout>
              <c:showPercent val="1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Percent val="1"/>
          </c:dLbls>
          <c:cat>
            <c:strRef>
              <c:f>'11 pre'!$B$60:$B$62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'11 pre'!$C$60:$C$62</c:f>
              <c:numCache>
                <c:formatCode>General</c:formatCode>
                <c:ptCount val="3"/>
                <c:pt idx="0">
                  <c:v>42</c:v>
                </c:pt>
                <c:pt idx="1">
                  <c:v>838</c:v>
                </c:pt>
                <c:pt idx="2">
                  <c:v>18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584378199059425"/>
          <c:y val="0.29252043494563201"/>
          <c:w val="0.17118094842250289"/>
          <c:h val="0.36053736140125342"/>
        </c:manualLayout>
      </c:layout>
    </c:legend>
    <c:plotVisOnly val="1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>
        <c:manualLayout>
          <c:layoutTarget val="inner"/>
          <c:xMode val="edge"/>
          <c:yMode val="edge"/>
          <c:x val="0.19252961129278787"/>
          <c:y val="9.9537037037037243E-2"/>
          <c:w val="0.51662799690641914"/>
          <c:h val="0.77314814814814992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2.7777777777777912E-2"/>
                  <c:y val="-0.15277777777777779"/>
                </c:manualLayout>
              </c:layout>
              <c:showPercent val="1"/>
            </c:dLbl>
            <c:dLbl>
              <c:idx val="2"/>
              <c:layout>
                <c:manualLayout>
                  <c:x val="-3.8888888888888841E-2"/>
                  <c:y val="-0.1481481481481485"/>
                </c:manualLayout>
              </c:layout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Percent val="1"/>
          </c:dLbls>
          <c:cat>
            <c:strRef>
              <c:f>'1 pre SIAC'!$D$61:$D$63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'1 pre SIAC'!$E$61:$E$63</c:f>
              <c:numCache>
                <c:formatCode>General</c:formatCode>
                <c:ptCount val="3"/>
                <c:pt idx="0">
                  <c:v>1</c:v>
                </c:pt>
                <c:pt idx="1">
                  <c:v>891</c:v>
                </c:pt>
                <c:pt idx="2">
                  <c:v>6</c:v>
                </c:pt>
              </c:numCache>
            </c:numRef>
          </c:val>
        </c:ser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'2 pre SIAC'!$B$34</c:f>
              <c:strCache>
                <c:ptCount val="1"/>
                <c:pt idx="0">
                  <c:v>NO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'2 pre SIAC'!$A$35:$A$55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'2 pre SIAC'!$B$35:$B$55</c:f>
              <c:numCache>
                <c:formatCode>General</c:formatCode>
                <c:ptCount val="21"/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11">
                  <c:v>9</c:v>
                </c:pt>
                <c:pt idx="15">
                  <c:v>8</c:v>
                </c:pt>
                <c:pt idx="16">
                  <c:v>8</c:v>
                </c:pt>
                <c:pt idx="17">
                  <c:v>4</c:v>
                </c:pt>
                <c:pt idx="19">
                  <c:v>1</c:v>
                </c:pt>
                <c:pt idx="20">
                  <c:v>2</c:v>
                </c:pt>
              </c:numCache>
            </c:numRef>
          </c:val>
        </c:ser>
        <c:ser>
          <c:idx val="1"/>
          <c:order val="1"/>
          <c:tx>
            <c:strRef>
              <c:f>'2 pre SIAC'!$C$34</c:f>
              <c:strCache>
                <c:ptCount val="1"/>
                <c:pt idx="0">
                  <c:v>SI</c:v>
                </c:pt>
              </c:strCache>
            </c:strRef>
          </c:tx>
          <c:dLbls>
            <c:dLbl>
              <c:idx val="4"/>
              <c:spPr/>
              <c:txPr>
                <a:bodyPr/>
                <a:lstStyle/>
                <a:p>
                  <a:pPr>
                    <a:defRPr b="1"/>
                  </a:pPr>
                  <a:endParaRPr lang="es-CO"/>
                </a:p>
              </c:txPr>
            </c:dLbl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'2 pre SIAC'!$A$35:$A$55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'2 pre SIAC'!$C$35:$C$55</c:f>
              <c:numCache>
                <c:formatCode>General</c:formatCode>
                <c:ptCount val="21"/>
                <c:pt idx="0">
                  <c:v>15</c:v>
                </c:pt>
                <c:pt idx="1">
                  <c:v>6</c:v>
                </c:pt>
                <c:pt idx="2">
                  <c:v>55</c:v>
                </c:pt>
                <c:pt idx="3">
                  <c:v>25</c:v>
                </c:pt>
                <c:pt idx="4">
                  <c:v>2</c:v>
                </c:pt>
                <c:pt idx="5">
                  <c:v>54</c:v>
                </c:pt>
                <c:pt idx="6">
                  <c:v>52</c:v>
                </c:pt>
                <c:pt idx="7">
                  <c:v>43</c:v>
                </c:pt>
                <c:pt idx="8">
                  <c:v>53</c:v>
                </c:pt>
                <c:pt idx="9">
                  <c:v>42</c:v>
                </c:pt>
                <c:pt idx="10">
                  <c:v>50</c:v>
                </c:pt>
                <c:pt idx="11">
                  <c:v>17</c:v>
                </c:pt>
                <c:pt idx="12">
                  <c:v>30</c:v>
                </c:pt>
                <c:pt idx="13">
                  <c:v>27</c:v>
                </c:pt>
                <c:pt idx="14">
                  <c:v>51</c:v>
                </c:pt>
                <c:pt idx="15">
                  <c:v>44</c:v>
                </c:pt>
                <c:pt idx="16">
                  <c:v>44</c:v>
                </c:pt>
                <c:pt idx="17">
                  <c:v>40</c:v>
                </c:pt>
                <c:pt idx="18">
                  <c:v>55</c:v>
                </c:pt>
                <c:pt idx="19">
                  <c:v>77</c:v>
                </c:pt>
                <c:pt idx="20">
                  <c:v>54</c:v>
                </c:pt>
              </c:numCache>
            </c:numRef>
          </c:val>
        </c:ser>
        <c:ser>
          <c:idx val="2"/>
          <c:order val="2"/>
          <c:tx>
            <c:strRef>
              <c:f>'2 pre SIAC'!$D$34</c:f>
              <c:strCache>
                <c:ptCount val="1"/>
                <c:pt idx="0">
                  <c:v>NS/NR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'2 pre SIAC'!$A$35:$A$55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'2 pre SIAC'!$D$35:$D$55</c:f>
              <c:numCache>
                <c:formatCode>General</c:formatCode>
                <c:ptCount val="21"/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  <c:pt idx="13">
                  <c:v>2</c:v>
                </c:pt>
                <c:pt idx="15">
                  <c:v>1</c:v>
                </c:pt>
                <c:pt idx="16">
                  <c:v>4</c:v>
                </c:pt>
                <c:pt idx="17">
                  <c:v>3</c:v>
                </c:pt>
                <c:pt idx="20">
                  <c:v>1</c:v>
                </c:pt>
              </c:numCache>
            </c:numRef>
          </c:val>
        </c:ser>
        <c:shape val="cylinder"/>
        <c:axId val="65084416"/>
        <c:axId val="65139456"/>
        <c:axId val="0"/>
      </c:bar3DChart>
      <c:catAx>
        <c:axId val="65084416"/>
        <c:scaling>
          <c:orientation val="minMax"/>
        </c:scaling>
        <c:axPos val="b"/>
        <c:numFmt formatCode="General" sourceLinked="1"/>
        <c:tickLblPos val="nextTo"/>
        <c:crossAx val="65139456"/>
        <c:crosses val="autoZero"/>
        <c:auto val="1"/>
        <c:lblAlgn val="ctr"/>
        <c:lblOffset val="100"/>
      </c:catAx>
      <c:valAx>
        <c:axId val="65139456"/>
        <c:scaling>
          <c:orientation val="minMax"/>
        </c:scaling>
        <c:axPos val="l"/>
        <c:majorGridlines/>
        <c:numFmt formatCode="General" sourceLinked="1"/>
        <c:tickLblPos val="nextTo"/>
        <c:crossAx val="650844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53469765554667"/>
          <c:y val="0.15804548207697888"/>
          <c:w val="7.0498434072552532E-2"/>
          <c:h val="0.30348945542646338"/>
        </c:manualLayout>
      </c:layout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9.0084236501877468E-2"/>
          <c:y val="0.14122537713088895"/>
          <c:w val="0.67649885519629316"/>
          <c:h val="0.75744444004801015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175347170526061E-2"/>
                  <c:y val="-2.3608791325326759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3.2921414234985333E-2"/>
                  <c:y val="3.911559442166504E-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6.0149387576552769E-2"/>
                  <c:y val="-1.0261373578302715E-2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Percent val="1"/>
          </c:dLbls>
          <c:cat>
            <c:strRef>
              <c:f>'2 pre SIAC'!$B$60:$B$62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'2 pre SIAC'!$C$60:$C$62</c:f>
              <c:numCache>
                <c:formatCode>General</c:formatCode>
                <c:ptCount val="3"/>
                <c:pt idx="0">
                  <c:v>42</c:v>
                </c:pt>
                <c:pt idx="1">
                  <c:v>836</c:v>
                </c:pt>
                <c:pt idx="2">
                  <c:v>20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140447869548335"/>
          <c:y val="0.22446141468497344"/>
          <c:w val="0.16817847769028868"/>
          <c:h val="0.5235553093551748"/>
        </c:manualLayout>
      </c:layout>
    </c:legend>
    <c:plotVisOnly val="1"/>
    <c:dispBlanksAs val="zero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8.448080794872842E-2"/>
          <c:y val="5.1759998531652078E-2"/>
          <c:w val="0.80434865468251782"/>
          <c:h val="0.51163261934915483"/>
        </c:manualLayout>
      </c:layout>
      <c:bar3DChart>
        <c:barDir val="col"/>
        <c:grouping val="clustered"/>
        <c:ser>
          <c:idx val="0"/>
          <c:order val="0"/>
          <c:tx>
            <c:strRef>
              <c:f>'3 pre SIAC'!$B$33</c:f>
              <c:strCache>
                <c:ptCount val="1"/>
                <c:pt idx="0">
                  <c:v>Aceptable</c:v>
                </c:pt>
              </c:strCache>
            </c:strRef>
          </c:tx>
          <c:cat>
            <c:strRef>
              <c:f>'3 pre SIAC'!$A$34:$A$54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'3 pre SIAC'!$B$34:$B$54</c:f>
              <c:numCache>
                <c:formatCode>General</c:formatCode>
                <c:ptCount val="21"/>
                <c:pt idx="0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ser>
          <c:idx val="1"/>
          <c:order val="1"/>
          <c:tx>
            <c:strRef>
              <c:f>'3 pre SIAC'!$C$33</c:f>
              <c:strCache>
                <c:ptCount val="1"/>
                <c:pt idx="0">
                  <c:v>Bueno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'3 pre SIAC'!$A$34:$A$54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'3 pre SIAC'!$C$34:$C$54</c:f>
              <c:numCache>
                <c:formatCode>General</c:formatCode>
                <c:ptCount val="21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32</c:v>
                </c:pt>
                <c:pt idx="6">
                  <c:v>30</c:v>
                </c:pt>
                <c:pt idx="7">
                  <c:v>21</c:v>
                </c:pt>
                <c:pt idx="8">
                  <c:v>16</c:v>
                </c:pt>
                <c:pt idx="9">
                  <c:v>19</c:v>
                </c:pt>
                <c:pt idx="10">
                  <c:v>24</c:v>
                </c:pt>
                <c:pt idx="11">
                  <c:v>11</c:v>
                </c:pt>
                <c:pt idx="12">
                  <c:v>15</c:v>
                </c:pt>
                <c:pt idx="13">
                  <c:v>13</c:v>
                </c:pt>
                <c:pt idx="14">
                  <c:v>50</c:v>
                </c:pt>
                <c:pt idx="15">
                  <c:v>34</c:v>
                </c:pt>
                <c:pt idx="16">
                  <c:v>26</c:v>
                </c:pt>
                <c:pt idx="17">
                  <c:v>29</c:v>
                </c:pt>
                <c:pt idx="19">
                  <c:v>29</c:v>
                </c:pt>
                <c:pt idx="20">
                  <c:v>25</c:v>
                </c:pt>
              </c:numCache>
            </c:numRef>
          </c:val>
        </c:ser>
        <c:ser>
          <c:idx val="2"/>
          <c:order val="2"/>
          <c:tx>
            <c:strRef>
              <c:f>'3 pre SIAC'!$D$33</c:f>
              <c:strCache>
                <c:ptCount val="1"/>
                <c:pt idx="0">
                  <c:v>Deficiente</c:v>
                </c:pt>
              </c:strCache>
            </c:strRef>
          </c:tx>
          <c:cat>
            <c:strRef>
              <c:f>'3 pre SIAC'!$A$34:$A$54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'3 pre SIAC'!$D$34:$D$54</c:f>
              <c:numCache>
                <c:formatCode>General</c:formatCode>
                <c:ptCount val="21"/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'3 pre SIAC'!$E$33</c:f>
              <c:strCache>
                <c:ptCount val="1"/>
                <c:pt idx="0">
                  <c:v>Excelente </c:v>
                </c:pt>
              </c:strCache>
            </c:strRef>
          </c:tx>
          <c:dLbls>
            <c:dLbl>
              <c:idx val="7"/>
              <c:layout>
                <c:manualLayout>
                  <c:x val="7.7972709551656924E-3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5.1679593573228785E-3"/>
                  <c:y val="-2.3310023310023308E-2"/>
                </c:manualLayout>
              </c:layout>
              <c:showVal val="1"/>
            </c:dLbl>
            <c:dLbl>
              <c:idx val="10"/>
              <c:layout>
                <c:manualLayout>
                  <c:x val="1.1695906432748536E-2"/>
                  <c:y val="-7.6190476190476641E-3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-3.4285714285714392E-2"/>
                </c:manualLayout>
              </c:layout>
              <c:showVal val="1"/>
            </c:dLbl>
            <c:dLbl>
              <c:idx val="13"/>
              <c:layout>
                <c:manualLayout>
                  <c:x val="7.1474158080112751E-17"/>
                  <c:y val="-3.4285714285714392E-2"/>
                </c:manualLayout>
              </c:layout>
              <c:showVal val="1"/>
            </c:dLbl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'3 pre SIAC'!$A$34:$A$54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'3 pre SIAC'!$E$34:$E$54</c:f>
              <c:numCache>
                <c:formatCode>General</c:formatCode>
                <c:ptCount val="21"/>
                <c:pt idx="0">
                  <c:v>6</c:v>
                </c:pt>
                <c:pt idx="1">
                  <c:v>3</c:v>
                </c:pt>
                <c:pt idx="2">
                  <c:v>52</c:v>
                </c:pt>
                <c:pt idx="3">
                  <c:v>32</c:v>
                </c:pt>
                <c:pt idx="4">
                  <c:v>1</c:v>
                </c:pt>
                <c:pt idx="5">
                  <c:v>22</c:v>
                </c:pt>
                <c:pt idx="6">
                  <c:v>15</c:v>
                </c:pt>
                <c:pt idx="7">
                  <c:v>22</c:v>
                </c:pt>
                <c:pt idx="8">
                  <c:v>37</c:v>
                </c:pt>
                <c:pt idx="9">
                  <c:v>22</c:v>
                </c:pt>
                <c:pt idx="10">
                  <c:v>25</c:v>
                </c:pt>
                <c:pt idx="11">
                  <c:v>15</c:v>
                </c:pt>
                <c:pt idx="12">
                  <c:v>15</c:v>
                </c:pt>
                <c:pt idx="13">
                  <c:v>14</c:v>
                </c:pt>
                <c:pt idx="15">
                  <c:v>16</c:v>
                </c:pt>
                <c:pt idx="16">
                  <c:v>30</c:v>
                </c:pt>
                <c:pt idx="17">
                  <c:v>18</c:v>
                </c:pt>
                <c:pt idx="18">
                  <c:v>55</c:v>
                </c:pt>
                <c:pt idx="19">
                  <c:v>40</c:v>
                </c:pt>
                <c:pt idx="20">
                  <c:v>30</c:v>
                </c:pt>
              </c:numCache>
            </c:numRef>
          </c:val>
        </c:ser>
        <c:ser>
          <c:idx val="4"/>
          <c:order val="4"/>
          <c:tx>
            <c:strRef>
              <c:f>'3 pre SIAC'!$F$33</c:f>
              <c:strCache>
                <c:ptCount val="1"/>
                <c:pt idx="0">
                  <c:v>NS/NR</c:v>
                </c:pt>
              </c:strCache>
            </c:strRef>
          </c:tx>
          <c:dLbls>
            <c:dLbl>
              <c:idx val="10"/>
              <c:layout>
                <c:manualLayout>
                  <c:x val="5.8479532163742704E-3"/>
                  <c:y val="0"/>
                </c:manualLayout>
              </c:layout>
              <c:showVal val="1"/>
            </c:dLbl>
            <c:dLbl>
              <c:idx val="13"/>
              <c:layout>
                <c:manualLayout>
                  <c:x val="9.7465886939570468E-3"/>
                  <c:y val="-7.6190476190476321E-3"/>
                </c:manualLayout>
              </c:layout>
              <c:showVal val="1"/>
            </c:dLbl>
            <c:dLbl>
              <c:idx val="20"/>
              <c:layout>
                <c:manualLayout>
                  <c:x val="5.847953216374270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'3 pre SIAC'!$A$34:$A$54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'3 pre SIAC'!$F$34:$F$54</c:f>
              <c:numCache>
                <c:formatCode>General</c:formatCode>
                <c:ptCount val="21"/>
                <c:pt idx="6">
                  <c:v>6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3">
                  <c:v>2</c:v>
                </c:pt>
                <c:pt idx="14">
                  <c:v>1</c:v>
                </c:pt>
                <c:pt idx="15">
                  <c:v>3</c:v>
                </c:pt>
                <c:pt idx="19">
                  <c:v>8</c:v>
                </c:pt>
                <c:pt idx="20">
                  <c:v>1</c:v>
                </c:pt>
              </c:numCache>
            </c:numRef>
          </c:val>
        </c:ser>
        <c:shape val="pyramid"/>
        <c:axId val="65183104"/>
        <c:axId val="65201280"/>
        <c:axId val="0"/>
      </c:bar3DChart>
      <c:catAx>
        <c:axId val="65183104"/>
        <c:scaling>
          <c:orientation val="minMax"/>
        </c:scaling>
        <c:axPos val="b"/>
        <c:numFmt formatCode="General" sourceLinked="1"/>
        <c:tickLblPos val="nextTo"/>
        <c:crossAx val="65201280"/>
        <c:crosses val="autoZero"/>
        <c:auto val="1"/>
        <c:lblAlgn val="ctr"/>
        <c:lblOffset val="100"/>
      </c:catAx>
      <c:valAx>
        <c:axId val="65201280"/>
        <c:scaling>
          <c:orientation val="minMax"/>
        </c:scaling>
        <c:axPos val="l"/>
        <c:majorGridlines/>
        <c:numFmt formatCode="General" sourceLinked="1"/>
        <c:tickLblPos val="nextTo"/>
        <c:crossAx val="65183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882946263124563"/>
          <c:y val="0.10276306370794562"/>
          <c:w val="0.10083461865410864"/>
          <c:h val="0.4215131325367546"/>
        </c:manualLayout>
      </c:layout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>
        <c:manualLayout>
          <c:layoutTarget val="inner"/>
          <c:xMode val="edge"/>
          <c:yMode val="edge"/>
          <c:x val="0.16564663459620768"/>
          <c:y val="0.10673334079685558"/>
          <c:w val="0.47201174321295003"/>
          <c:h val="0.73598039581545149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2.2900763358778626E-2"/>
                  <c:y val="-0.15141955835962176"/>
                </c:manualLayout>
              </c:layout>
              <c:showPercent val="1"/>
            </c:dLbl>
            <c:dLbl>
              <c:idx val="1"/>
              <c:layout>
                <c:manualLayout>
                  <c:x val="0.11195928753180658"/>
                  <c:y val="-4.2060988433228336E-2"/>
                </c:manualLayout>
              </c:layout>
              <c:showPercent val="1"/>
            </c:dLbl>
            <c:dLbl>
              <c:idx val="2"/>
              <c:layout>
                <c:manualLayout>
                  <c:x val="4.3256997455470833E-2"/>
                  <c:y val="0.15141955835962179"/>
                </c:manualLayout>
              </c:layout>
              <c:showPercent val="1"/>
            </c:dLbl>
            <c:dLbl>
              <c:idx val="3"/>
              <c:layout>
                <c:manualLayout>
                  <c:x val="-0.10687022900763372"/>
                  <c:y val="6.3091482649842337E-2"/>
                </c:manualLayout>
              </c:layout>
              <c:showPercent val="1"/>
            </c:dLbl>
            <c:dLbl>
              <c:idx val="4"/>
              <c:layout>
                <c:manualLayout>
                  <c:x val="-3.053435114503817E-2"/>
                  <c:y val="-0.14721345951629947"/>
                </c:manualLayout>
              </c:layout>
              <c:showPercent val="1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Percent val="1"/>
          </c:dLbls>
          <c:cat>
            <c:strRef>
              <c:f>'3 pre SIAC'!$B$62:$B$66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NS/NR</c:v>
                </c:pt>
              </c:strCache>
            </c:strRef>
          </c:cat>
          <c:val>
            <c:numRef>
              <c:f>'3 pre SIAC'!$C$62:$C$66</c:f>
              <c:numCache>
                <c:formatCode>General</c:formatCode>
                <c:ptCount val="5"/>
                <c:pt idx="0">
                  <c:v>8</c:v>
                </c:pt>
                <c:pt idx="1">
                  <c:v>390</c:v>
                </c:pt>
                <c:pt idx="2">
                  <c:v>1</c:v>
                </c:pt>
                <c:pt idx="3">
                  <c:v>470</c:v>
                </c:pt>
                <c:pt idx="4">
                  <c:v>29</c:v>
                </c:pt>
              </c:numCache>
            </c:numRef>
          </c:val>
        </c:ser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err="1" smtClean="0"/>
                      <a:t>ámbito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Institucional</a:t>
                    </a:r>
                    <a:r>
                      <a:rPr lang="en-US" dirty="0"/>
                      <a:t>
3%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100" b="1"/>
                </a:pPr>
                <a:endParaRPr lang="es-CO"/>
              </a:p>
            </c:txPr>
            <c:showCatName val="1"/>
            <c:showPercent val="1"/>
            <c:showLeaderLines val="1"/>
          </c:dLbls>
          <c:cat>
            <c:strRef>
              <c:f>'4 pre'!$B$34:$B$45</c:f>
              <c:strCache>
                <c:ptCount val="12"/>
                <c:pt idx="0">
                  <c:v>Adulto mayor</c:v>
                </c:pt>
                <c:pt idx="1">
                  <c:v>ambito familiar</c:v>
                </c:pt>
                <c:pt idx="2">
                  <c:v>ambito institucional</c:v>
                </c:pt>
                <c:pt idx="3">
                  <c:v>CDC</c:v>
                </c:pt>
                <c:pt idx="4">
                  <c:v>Comedores comunitarios</c:v>
                </c:pt>
                <c:pt idx="5">
                  <c:v>Discapacidad</c:v>
                </c:pt>
                <c:pt idx="6">
                  <c:v>Emergencia Social</c:v>
                </c:pt>
                <c:pt idx="7">
                  <c:v>Familia</c:v>
                </c:pt>
                <c:pt idx="8">
                  <c:v>Infancia</c:v>
                </c:pt>
                <c:pt idx="9">
                  <c:v>LGBTI</c:v>
                </c:pt>
                <c:pt idx="10">
                  <c:v>otro</c:v>
                </c:pt>
                <c:pt idx="11">
                  <c:v>NS/NR</c:v>
                </c:pt>
              </c:strCache>
            </c:strRef>
          </c:cat>
          <c:val>
            <c:numRef>
              <c:f>'4 pre'!$C$34:$C$45</c:f>
              <c:numCache>
                <c:formatCode>General</c:formatCode>
                <c:ptCount val="12"/>
                <c:pt idx="0">
                  <c:v>228</c:v>
                </c:pt>
                <c:pt idx="1">
                  <c:v>151</c:v>
                </c:pt>
                <c:pt idx="2">
                  <c:v>26</c:v>
                </c:pt>
                <c:pt idx="3">
                  <c:v>33</c:v>
                </c:pt>
                <c:pt idx="4">
                  <c:v>115</c:v>
                </c:pt>
                <c:pt idx="5">
                  <c:v>116</c:v>
                </c:pt>
                <c:pt idx="6">
                  <c:v>132</c:v>
                </c:pt>
                <c:pt idx="7">
                  <c:v>4</c:v>
                </c:pt>
                <c:pt idx="8">
                  <c:v>8</c:v>
                </c:pt>
                <c:pt idx="9">
                  <c:v>4</c:v>
                </c:pt>
                <c:pt idx="10">
                  <c:v>56</c:v>
                </c:pt>
                <c:pt idx="11">
                  <c:v>27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'5 pre'!$B$38</c:f>
              <c:strCache>
                <c:ptCount val="1"/>
                <c:pt idx="0">
                  <c:v>NO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'5 pre'!$A$39:$A$59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'5 pre'!$B$39:$B$59</c:f>
              <c:numCache>
                <c:formatCode>General</c:formatCode>
                <c:ptCount val="21"/>
                <c:pt idx="0">
                  <c:v>1</c:v>
                </c:pt>
                <c:pt idx="8">
                  <c:v>1</c:v>
                </c:pt>
                <c:pt idx="12">
                  <c:v>2</c:v>
                </c:pt>
                <c:pt idx="20">
                  <c:v>1</c:v>
                </c:pt>
              </c:numCache>
            </c:numRef>
          </c:val>
        </c:ser>
        <c:ser>
          <c:idx val="1"/>
          <c:order val="1"/>
          <c:tx>
            <c:strRef>
              <c:f>'5 pre'!$C$38</c:f>
              <c:strCache>
                <c:ptCount val="1"/>
                <c:pt idx="0">
                  <c:v>SI</c:v>
                </c:pt>
              </c:strCache>
            </c:strRef>
          </c:tx>
          <c:dLbls>
            <c:txPr>
              <a:bodyPr/>
              <a:lstStyle/>
              <a:p>
                <a:pPr>
                  <a:defRPr b="0"/>
                </a:pPr>
                <a:endParaRPr lang="es-CO"/>
              </a:p>
            </c:txPr>
            <c:showVal val="1"/>
          </c:dLbls>
          <c:cat>
            <c:strRef>
              <c:f>'5 pre'!$A$39:$A$59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'5 pre'!$C$39:$C$59</c:f>
              <c:numCache>
                <c:formatCode>General</c:formatCode>
                <c:ptCount val="21"/>
                <c:pt idx="0">
                  <c:v>14</c:v>
                </c:pt>
                <c:pt idx="1">
                  <c:v>6</c:v>
                </c:pt>
                <c:pt idx="2">
                  <c:v>55</c:v>
                </c:pt>
                <c:pt idx="3">
                  <c:v>33</c:v>
                </c:pt>
                <c:pt idx="4">
                  <c:v>4</c:v>
                </c:pt>
                <c:pt idx="5">
                  <c:v>56</c:v>
                </c:pt>
                <c:pt idx="6">
                  <c:v>53</c:v>
                </c:pt>
                <c:pt idx="7">
                  <c:v>43</c:v>
                </c:pt>
                <c:pt idx="8">
                  <c:v>54</c:v>
                </c:pt>
                <c:pt idx="9">
                  <c:v>43</c:v>
                </c:pt>
                <c:pt idx="10">
                  <c:v>51</c:v>
                </c:pt>
                <c:pt idx="11">
                  <c:v>26</c:v>
                </c:pt>
                <c:pt idx="12">
                  <c:v>28</c:v>
                </c:pt>
                <c:pt idx="13">
                  <c:v>29</c:v>
                </c:pt>
                <c:pt idx="14">
                  <c:v>51</c:v>
                </c:pt>
                <c:pt idx="15">
                  <c:v>53</c:v>
                </c:pt>
                <c:pt idx="16">
                  <c:v>55</c:v>
                </c:pt>
                <c:pt idx="17">
                  <c:v>47</c:v>
                </c:pt>
                <c:pt idx="18">
                  <c:v>55</c:v>
                </c:pt>
                <c:pt idx="19">
                  <c:v>77</c:v>
                </c:pt>
                <c:pt idx="20">
                  <c:v>55</c:v>
                </c:pt>
              </c:numCache>
            </c:numRef>
          </c:val>
        </c:ser>
        <c:ser>
          <c:idx val="2"/>
          <c:order val="2"/>
          <c:tx>
            <c:strRef>
              <c:f>'5 pre'!$D$38</c:f>
              <c:strCache>
                <c:ptCount val="1"/>
                <c:pt idx="0">
                  <c:v>NS/NR</c:v>
                </c:pt>
              </c:strCache>
            </c:strRef>
          </c:tx>
          <c:cat>
            <c:strRef>
              <c:f>'5 pre'!$A$39:$A$59</c:f>
              <c:strCache>
                <c:ptCount val="21"/>
                <c:pt idx="0">
                  <c:v>BARRIOS UNIDOS</c:v>
                </c:pt>
                <c:pt idx="1">
                  <c:v>BELLAVISTA</c:v>
                </c:pt>
                <c:pt idx="2">
                  <c:v>BOSA</c:v>
                </c:pt>
                <c:pt idx="3">
                  <c:v>CASA ROSADA</c:v>
                </c:pt>
                <c:pt idx="4">
                  <c:v>CHAPINERO</c:v>
                </c:pt>
                <c:pt idx="5">
                  <c:v>CIUDAD BOLIVAR</c:v>
                </c:pt>
                <c:pt idx="6">
                  <c:v>ENGATIVA</c:v>
                </c:pt>
                <c:pt idx="7">
                  <c:v>FONTIBON</c:v>
                </c:pt>
                <c:pt idx="8">
                  <c:v>LAGO TIMIZA</c:v>
                </c:pt>
                <c:pt idx="9">
                  <c:v>MARTIRES</c:v>
                </c:pt>
                <c:pt idx="10">
                  <c:v>PAS KENNEDY</c:v>
                </c:pt>
                <c:pt idx="11">
                  <c:v>PAS MOLINOS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CANDELARIA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'5 pre'!$D$39:$D$59</c:f>
              <c:numCache>
                <c:formatCode>General</c:formatCode>
                <c:ptCount val="21"/>
                <c:pt idx="10">
                  <c:v>2</c:v>
                </c:pt>
                <c:pt idx="16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shape val="pyramid"/>
        <c:axId val="66894464"/>
        <c:axId val="67572096"/>
        <c:axId val="0"/>
      </c:bar3DChart>
      <c:catAx>
        <c:axId val="66894464"/>
        <c:scaling>
          <c:orientation val="minMax"/>
        </c:scaling>
        <c:axPos val="b"/>
        <c:numFmt formatCode="General" sourceLinked="1"/>
        <c:tickLblPos val="nextTo"/>
        <c:crossAx val="67572096"/>
        <c:crosses val="autoZero"/>
        <c:auto val="1"/>
        <c:lblAlgn val="ctr"/>
        <c:lblOffset val="100"/>
      </c:catAx>
      <c:valAx>
        <c:axId val="67572096"/>
        <c:scaling>
          <c:orientation val="minMax"/>
        </c:scaling>
        <c:axPos val="l"/>
        <c:majorGridlines/>
        <c:numFmt formatCode="General" sourceLinked="1"/>
        <c:tickLblPos val="nextTo"/>
        <c:crossAx val="668944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8433399864014217"/>
          <c:y val="0.17113720698705764"/>
          <c:w val="9.19255171843677E-2"/>
          <c:h val="0.34201239931215566"/>
        </c:manualLayout>
      </c:layout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0200631171103612"/>
                  <c:y val="2.4085024544444802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0.21860592861095457"/>
                  <c:y val="-0.11664821049312299"/>
                </c:manualLayout>
              </c:layout>
              <c:showPercent val="1"/>
            </c:dLbl>
            <c:dLbl>
              <c:idx val="2"/>
              <c:layout>
                <c:manualLayout>
                  <c:x val="-5.7536463648040284E-2"/>
                  <c:y val="5.6574200309766915E-3"/>
                </c:manualLayout>
              </c:layout>
              <c:dLblPos val="bestFit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es-CO"/>
              </a:p>
            </c:txPr>
            <c:showPercent val="1"/>
            <c:showLeaderLines val="1"/>
          </c:dLbls>
          <c:cat>
            <c:strRef>
              <c:f>'5 pre'!$B$64:$B$66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'5 pre'!$C$64:$C$66</c:f>
              <c:numCache>
                <c:formatCode>General</c:formatCode>
                <c:ptCount val="3"/>
                <c:pt idx="0">
                  <c:v>5</c:v>
                </c:pt>
                <c:pt idx="1">
                  <c:v>888</c:v>
                </c:pt>
                <c:pt idx="2">
                  <c:v>5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ayout/>
    </c:legend>
    <c:plotVisOnly val="1"/>
    <c:dispBlanksAs val="zero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A74DD4-1DB0-474C-BE7E-636EC038BC11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B293A4-07E3-4149-A656-4E9006090F1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46074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9991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91603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96451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67008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28729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67055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70002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41558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09584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23495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94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9E63-B6AB-49DA-8CAF-BC6BA6CF55E5}" type="datetimeFigureOut">
              <a:rPr lang="es-CO" smtClean="0"/>
              <a:pPr/>
              <a:t>17/05/2016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DB240-EBC5-4CFD-9EB1-2124C7217C9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40071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395413" y="430531"/>
            <a:ext cx="222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PERCEPCIÓN CIUDADANA EN LOS SERVICIOS SOCIALES DE LA SECRETARIA DISTRITAL DE INTEGRACIÓN SOCIAL</a:t>
            </a:r>
          </a:p>
          <a:p>
            <a:pPr lvl="0" algn="ctr"/>
            <a:r>
              <a:rPr lang="es-ES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</a:t>
            </a:r>
          </a:p>
          <a:p>
            <a:pPr lvl="0" algn="ctr"/>
            <a:endParaRPr lang="es-ES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ENERO A MARZO DE 2016</a:t>
            </a:r>
          </a:p>
          <a:p>
            <a:pPr lvl="0" algn="ctr"/>
            <a:endParaRPr lang="es-CO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SIAC</a:t>
            </a: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 SS</a:t>
            </a:r>
          </a:p>
          <a:p>
            <a:pPr lvl="0" algn="ctr"/>
            <a:endParaRPr lang="es-CO" altLang="es-CO" b="1" dirty="0" smtClean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 smtClean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TOTAL: 898</a:t>
            </a:r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2448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11174"/>
          </a:xfrm>
        </p:spPr>
        <p:txBody>
          <a:bodyPr>
            <a:normAutofit/>
          </a:bodyPr>
          <a:lstStyle/>
          <a:p>
            <a:pPr algn="ctr"/>
            <a:r>
              <a:rPr lang="es-CO" sz="1400" b="1" dirty="0" smtClean="0"/>
              <a:t>9.¿Qué sugerencia haría para mejorar el servicio donde fue atendido?: </a:t>
            </a:r>
            <a:endParaRPr lang="es-CO" sz="1400" b="1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091559" y="1397003"/>
          <a:ext cx="4960882" cy="4220955"/>
        </p:xfrm>
        <a:graphic>
          <a:graphicData uri="http://schemas.openxmlformats.org/drawingml/2006/table">
            <a:tbl>
              <a:tblPr/>
              <a:tblGrid>
                <a:gridCol w="1111761"/>
                <a:gridCol w="3849121"/>
              </a:tblGrid>
              <a:tr h="1191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latin typeface="Arial"/>
                        </a:rPr>
                        <a:t>BARRIOS UNIDOS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 Que los bonos se puedan reclamar en diferentes días para evitar congestión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 Es muy demorado el proceso para ingresar a los proyectos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0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BELLAVISTA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 smtClean="0">
                          <a:latin typeface="Arial"/>
                        </a:rPr>
                        <a:t> </a:t>
                      </a:r>
                    </a:p>
                    <a:p>
                      <a:pPr algn="l" fontAlgn="b"/>
                      <a:r>
                        <a:rPr lang="es-CO" sz="800" b="0" i="0" u="none" strike="noStrike" dirty="0" smtClean="0">
                          <a:latin typeface="Arial"/>
                        </a:rPr>
                        <a:t>exigir </a:t>
                      </a:r>
                      <a:r>
                        <a:rPr lang="es-CO" sz="800" b="0" i="0" u="none" strike="noStrike" dirty="0">
                          <a:latin typeface="Arial"/>
                        </a:rPr>
                        <a:t>puntualidad en las reuniones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CIUDAD BOLIVAR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falta organización, agilidad en la atención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los procesos son muy demorados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que se les preste prioridad a los adultos mayores y discapacitados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LAGO TIMIZA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No colocar citas a la misma hora - emergencia social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Agilizar procesos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MARTIRES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que haya más calidad en la atención y que la información sea adecuada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que los sitios para las reuniones no sean tan retirados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9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latin typeface="Arial"/>
                        </a:rPr>
                        <a:t>PAS KENNEDY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Ser mas cuidadoso al estudiar los casos, dar ayudas a personas que realmente lo necesiten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28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latin typeface="Arial"/>
                        </a:rPr>
                        <a:t>PUENTE ARANDA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Agilizar procesos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1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SANTAFE CANDELARIA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espacio pequeños para recreación de los niños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exigir que se cumplan los horarios para los </a:t>
                      </a:r>
                      <a:r>
                        <a:rPr lang="es-CO" sz="800" b="0" i="0" u="none" strike="noStrike" dirty="0" smtClean="0">
                          <a:latin typeface="Arial"/>
                        </a:rPr>
                        <a:t>encuentros </a:t>
                      </a:r>
                      <a:r>
                        <a:rPr lang="es-CO" sz="800" b="0" i="0" u="none" strike="noStrike" dirty="0">
                          <a:latin typeface="Arial"/>
                        </a:rPr>
                        <a:t>grupales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mejorar la calidad en la profesoras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que la atención sea más rápida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que la nutricionistas  sean más cordiales en la entrega de bonos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que las maestras sean mas respetuosas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que no jueguen con el tiempo de las mamás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latin typeface="Arial"/>
                        </a:rPr>
                        <a:t>que no le den apoyo nutricional a las mamas que no asisten a los talleres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1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TUNJUELITO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habilitar salones con sillas y mesas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más programas que </a:t>
                      </a:r>
                      <a:r>
                        <a:rPr lang="es-CO" sz="800" b="0" i="0" u="none" strike="noStrike" dirty="0" smtClean="0">
                          <a:latin typeface="Arial"/>
                        </a:rPr>
                        <a:t>incentiven </a:t>
                      </a:r>
                      <a:r>
                        <a:rPr lang="es-CO" sz="800" b="0" i="0" u="none" strike="noStrike" dirty="0">
                          <a:latin typeface="Arial"/>
                        </a:rPr>
                        <a:t>a la cultura y al desarrollo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Mejorar carisma para atención a ciudadanos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mejorar la comunicación de los docentes con las madres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psicólogos y profesionales expertos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que los listados se publiquen en letra grande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Tener calidad humana para la atención - 721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USAQUEN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a la hora de llenar datos que haya prioridad con las gestantes y el adulto mayor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cumplimiento con la entrega del mercado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1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llamar antes de realizar la visita de adulto mayor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20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latin typeface="Arial"/>
                        </a:rPr>
                        <a:t>USME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 dirty="0">
                          <a:latin typeface="Arial"/>
                        </a:rPr>
                        <a:t>Mejorar la calidad de los productos de la canasta y que haya variedad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80976"/>
            <a:ext cx="7886700" cy="619124"/>
          </a:xfrm>
        </p:spPr>
        <p:txBody>
          <a:bodyPr>
            <a:normAutofit/>
          </a:bodyPr>
          <a:lstStyle/>
          <a:p>
            <a:pPr algn="ctr"/>
            <a:r>
              <a:rPr lang="es-CO" sz="1400" b="1" dirty="0" smtClean="0"/>
              <a:t>10.¿Usted realizó usted varias visitas a la Subdirección Local para ingresar al servicio solicitado?</a:t>
            </a:r>
            <a:endParaRPr lang="es-CO" sz="1400" b="1" dirty="0"/>
          </a:p>
        </p:txBody>
      </p:sp>
      <p:graphicFrame>
        <p:nvGraphicFramePr>
          <p:cNvPr id="4" name="5 Gráfico"/>
          <p:cNvGraphicFramePr>
            <a:graphicFrameLocks/>
          </p:cNvGraphicFramePr>
          <p:nvPr/>
        </p:nvGraphicFramePr>
        <p:xfrm>
          <a:off x="857250" y="1257300"/>
          <a:ext cx="7610475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7 Gráfico"/>
          <p:cNvGraphicFramePr>
            <a:graphicFrameLocks/>
          </p:cNvGraphicFramePr>
          <p:nvPr/>
        </p:nvGraphicFramePr>
        <p:xfrm>
          <a:off x="276225" y="3752850"/>
          <a:ext cx="3200399" cy="2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810125" y="4048125"/>
            <a:ext cx="3381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48% de los ciudadanos contestó que si ha tenido que realizar  varias visitas a la subdirección para que sea atendida su solicitud</a:t>
            </a:r>
            <a:endParaRPr lang="es-C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295276"/>
            <a:ext cx="7886700" cy="647699"/>
          </a:xfrm>
        </p:spPr>
        <p:txBody>
          <a:bodyPr>
            <a:normAutofit/>
          </a:bodyPr>
          <a:lstStyle/>
          <a:p>
            <a:pPr algn="ctr"/>
            <a:r>
              <a:rPr lang="es-CO" sz="1200" b="1" dirty="0" smtClean="0"/>
              <a:t>11.¿Considera que las instalaciones de la Entidad son cómodas para la atención a la ciudadanía?:</a:t>
            </a:r>
            <a:endParaRPr lang="es-CO" sz="1200" b="1" dirty="0"/>
          </a:p>
        </p:txBody>
      </p:sp>
      <p:graphicFrame>
        <p:nvGraphicFramePr>
          <p:cNvPr id="4" name="4 Gráfico"/>
          <p:cNvGraphicFramePr>
            <a:graphicFrameLocks/>
          </p:cNvGraphicFramePr>
          <p:nvPr/>
        </p:nvGraphicFramePr>
        <p:xfrm>
          <a:off x="952499" y="1381124"/>
          <a:ext cx="7229475" cy="261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Gráfico"/>
          <p:cNvGraphicFramePr/>
          <p:nvPr/>
        </p:nvGraphicFramePr>
        <p:xfrm>
          <a:off x="209551" y="3914775"/>
          <a:ext cx="3200400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800600" y="4324350"/>
            <a:ext cx="3333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93% de los ciudadanos considera que las instalaciones son cómodas para la atención.</a:t>
            </a:r>
            <a:endParaRPr lang="es-C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676275"/>
          </a:xfrm>
        </p:spPr>
        <p:txBody>
          <a:bodyPr>
            <a:normAutofit/>
          </a:bodyPr>
          <a:lstStyle/>
          <a:p>
            <a:pPr algn="ctr"/>
            <a:r>
              <a:rPr lang="es-CO" sz="1400" b="1" dirty="0" smtClean="0"/>
              <a:t>12. Si su respuesta es negativa indique por qué:</a:t>
            </a:r>
            <a:endParaRPr lang="es-CO" sz="14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524000" y="2274544"/>
          <a:ext cx="6096000" cy="2308912"/>
        </p:xfrm>
        <a:graphic>
          <a:graphicData uri="http://schemas.openxmlformats.org/drawingml/2006/table">
            <a:tbl>
              <a:tblPr/>
              <a:tblGrid>
                <a:gridCol w="1418739"/>
                <a:gridCol w="4677261"/>
              </a:tblGrid>
              <a:tr h="1557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latin typeface="Arial"/>
                        </a:rPr>
                        <a:t>CIUDAD BOLIVAR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Instalaciones muy frias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57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los baños no funcionan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7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mejorar el acceso para las personas en condición de discapacidad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latin typeface="Arial"/>
                        </a:rPr>
                        <a:t>MARTIRES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En el baño hay un solo inodoro para el público.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57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Oficinas no tienen ventilación y poca luz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7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No hay privacidad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7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latin typeface="Arial"/>
                        </a:rPr>
                        <a:t>PAS KENNEDY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El punto de información no es visible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latin typeface="Arial"/>
                        </a:rPr>
                        <a:t>PAS MOLINOS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faltan baños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57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faltan mas espacios y muebles adecuados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latin typeface="Arial"/>
                        </a:rPr>
                        <a:t>SUBA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el espacio es demasiado reducido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57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Sala de espera muy pequeña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7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latin typeface="Arial"/>
                        </a:rPr>
                        <a:t>TUNJUELITO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Faltan ramplas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576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latin typeface="Arial"/>
                        </a:rPr>
                        <a:t> Mejorar las instalaciones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92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latin typeface="Arial"/>
                        </a:rPr>
                        <a:t> Mejorar los salones, son muy pequeños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6"/>
          <p:cNvSpPr/>
          <p:nvPr/>
        </p:nvSpPr>
        <p:spPr>
          <a:xfrm>
            <a:off x="638174" y="4819649"/>
            <a:ext cx="2219326" cy="107632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5" name="Rectángulo redondeado 5"/>
          <p:cNvSpPr/>
          <p:nvPr/>
        </p:nvSpPr>
        <p:spPr>
          <a:xfrm>
            <a:off x="628650" y="3143250"/>
            <a:ext cx="2181225" cy="111442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6" name="Rectángulo redondeado 3"/>
          <p:cNvSpPr/>
          <p:nvPr/>
        </p:nvSpPr>
        <p:spPr>
          <a:xfrm>
            <a:off x="561975" y="1495425"/>
            <a:ext cx="2236787" cy="108585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>
          <a:xfrm>
            <a:off x="1076326" y="323850"/>
            <a:ext cx="6728180" cy="552450"/>
          </a:xfrm>
          <a:ln>
            <a:miter lim="800000"/>
            <a:headEnd/>
            <a:tailEnd/>
          </a:ln>
          <a:effectLst>
            <a:reflection blurRad="6350" stA="50000" endA="300" endPos="38500" dist="50800" dir="5400000" sy="-100000" algn="bl" rotWithShape="0"/>
          </a:effectLst>
          <a:extLst/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36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FICHA TECNICA</a:t>
            </a:r>
            <a:br>
              <a:rPr lang="es-ES" sz="36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es-ES" sz="3600" b="1" cap="all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1084264" y="1781175"/>
            <a:ext cx="14017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O" b="1" dirty="0"/>
              <a:t>OBJETIVO</a:t>
            </a:r>
          </a:p>
          <a:p>
            <a:pPr eaLnBrk="1" hangingPunct="1"/>
            <a:endParaRPr lang="es-ES" altLang="es-CO" dirty="0"/>
          </a:p>
        </p:txBody>
      </p:sp>
      <p:sp>
        <p:nvSpPr>
          <p:cNvPr id="9" name="8 Flecha derecha"/>
          <p:cNvSpPr/>
          <p:nvPr/>
        </p:nvSpPr>
        <p:spPr>
          <a:xfrm>
            <a:off x="3276600" y="1709740"/>
            <a:ext cx="1162050" cy="36671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4843464" y="1277940"/>
            <a:ext cx="3586161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O" dirty="0"/>
              <a:t>Con las encuestas se pretende conocer el grado de percepción  que tienen los ciudadanos frente a los servicios de la SDIS y la atención del equipo SIAC en todas las subdirecciones </a:t>
            </a:r>
            <a:r>
              <a:rPr lang="es-ES" altLang="es-CO" dirty="0" smtClean="0"/>
              <a:t>locales.</a:t>
            </a:r>
            <a:endParaRPr lang="es-ES" altLang="es-CO" dirty="0"/>
          </a:p>
          <a:p>
            <a:pPr eaLnBrk="1" hangingPunct="1">
              <a:spcBef>
                <a:spcPct val="50000"/>
              </a:spcBef>
            </a:pPr>
            <a:endParaRPr lang="es-ES" altLang="es-CO" dirty="0"/>
          </a:p>
        </p:txBody>
      </p:sp>
      <p:sp>
        <p:nvSpPr>
          <p:cNvPr id="11" name="10 Flecha derecha"/>
          <p:cNvSpPr/>
          <p:nvPr/>
        </p:nvSpPr>
        <p:spPr>
          <a:xfrm>
            <a:off x="3295650" y="3378200"/>
            <a:ext cx="1182688" cy="4318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 Box 60"/>
          <p:cNvSpPr txBox="1">
            <a:spLocks noChangeArrowheads="1"/>
          </p:cNvSpPr>
          <p:nvPr/>
        </p:nvSpPr>
        <p:spPr bwMode="auto">
          <a:xfrm>
            <a:off x="998539" y="3432103"/>
            <a:ext cx="1662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CO" b="1" dirty="0"/>
              <a:t>POBLACION</a:t>
            </a:r>
          </a:p>
          <a:p>
            <a:pPr eaLnBrk="1" hangingPunct="1"/>
            <a:endParaRPr lang="es-ES" altLang="es-CO" dirty="0"/>
          </a:p>
        </p:txBody>
      </p:sp>
      <p:sp>
        <p:nvSpPr>
          <p:cNvPr id="13" name="Text Box 63"/>
          <p:cNvSpPr txBox="1">
            <a:spLocks noChangeArrowheads="1"/>
          </p:cNvSpPr>
          <p:nvPr/>
        </p:nvSpPr>
        <p:spPr bwMode="auto">
          <a:xfrm>
            <a:off x="4838701" y="3049589"/>
            <a:ext cx="35290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es-CO" dirty="0"/>
              <a:t>Los ciudadanos encuestados son personas que acuden a la SDIS para ser vinculados a uno de los Servicios Sociales o están en espera de un apoyo por parte de la SDIS.</a:t>
            </a:r>
          </a:p>
        </p:txBody>
      </p:sp>
      <p:sp>
        <p:nvSpPr>
          <p:cNvPr id="14" name="Text Box 67"/>
          <p:cNvSpPr txBox="1">
            <a:spLocks noChangeArrowheads="1"/>
          </p:cNvSpPr>
          <p:nvPr/>
        </p:nvSpPr>
        <p:spPr bwMode="auto">
          <a:xfrm>
            <a:off x="678152" y="5000625"/>
            <a:ext cx="2149186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CO" dirty="0"/>
              <a:t> </a:t>
            </a:r>
            <a:r>
              <a:rPr lang="es-ES" altLang="es-CO" b="1" dirty="0"/>
              <a:t>PERIODO</a:t>
            </a:r>
          </a:p>
          <a:p>
            <a:pPr algn="ctr" eaLnBrk="1" hangingPunct="1"/>
            <a:r>
              <a:rPr lang="es-ES" altLang="es-CO" b="1" dirty="0" smtClean="0"/>
              <a:t>Enero a Marzo</a:t>
            </a:r>
            <a:endParaRPr lang="es-ES" altLang="es-CO" b="1" dirty="0"/>
          </a:p>
        </p:txBody>
      </p:sp>
      <p:sp>
        <p:nvSpPr>
          <p:cNvPr id="15" name="14 Flecha derecha"/>
          <p:cNvSpPr/>
          <p:nvPr/>
        </p:nvSpPr>
        <p:spPr>
          <a:xfrm>
            <a:off x="3313114" y="5016500"/>
            <a:ext cx="1150937" cy="41275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Text Box 70"/>
          <p:cNvSpPr txBox="1">
            <a:spLocks noChangeArrowheads="1"/>
          </p:cNvSpPr>
          <p:nvPr/>
        </p:nvSpPr>
        <p:spPr bwMode="auto">
          <a:xfrm>
            <a:off x="4876800" y="4991099"/>
            <a:ext cx="328930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O" dirty="0"/>
              <a:t>TOTAL ENCUESTAS </a:t>
            </a:r>
            <a:r>
              <a:rPr lang="es-ES" altLang="es-CO" dirty="0" smtClean="0"/>
              <a:t>898</a:t>
            </a:r>
            <a:endParaRPr lang="es-ES" altLang="es-CO" dirty="0"/>
          </a:p>
          <a:p>
            <a:pPr eaLnBrk="1" hangingPunct="1">
              <a:spcBef>
                <a:spcPct val="50000"/>
              </a:spcBef>
            </a:pPr>
            <a:endParaRPr lang="es-ES" alt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28650" y="365126"/>
            <a:ext cx="7524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1. La información suministrada por el servidor/ servidora en el SIAC fue clara y precisa?:</a:t>
            </a:r>
            <a:endParaRPr lang="es-CO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5 Gráfico"/>
          <p:cNvGraphicFramePr>
            <a:graphicFrameLocks/>
          </p:cNvGraphicFramePr>
          <p:nvPr/>
        </p:nvGraphicFramePr>
        <p:xfrm>
          <a:off x="657225" y="1523984"/>
          <a:ext cx="7896225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657850" y="43338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8" name="16 Gráfico"/>
          <p:cNvGraphicFramePr>
            <a:graphicFrameLocks/>
          </p:cNvGraphicFramePr>
          <p:nvPr/>
        </p:nvGraphicFramePr>
        <p:xfrm>
          <a:off x="885824" y="3819525"/>
          <a:ext cx="3000375" cy="172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4095750" y="4295775"/>
            <a:ext cx="39147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 smtClean="0"/>
              <a:t>El  99%   de   los  ciudadanos   encuestados</a:t>
            </a:r>
          </a:p>
          <a:p>
            <a:pPr algn="ctr"/>
            <a:r>
              <a:rPr lang="es-CO" sz="1600" dirty="0" smtClean="0"/>
              <a:t>Refirieron que la información suministrada</a:t>
            </a:r>
          </a:p>
          <a:p>
            <a:pPr algn="ctr"/>
            <a:r>
              <a:rPr lang="es-CO" sz="1600" dirty="0" smtClean="0"/>
              <a:t>Por  el  servidor SIAC fue clara y precisa</a:t>
            </a:r>
          </a:p>
          <a:p>
            <a:endParaRPr lang="es-CO" dirty="0" smtClean="0"/>
          </a:p>
        </p:txBody>
      </p:sp>
    </p:spTree>
    <p:extLst>
      <p:ext uri="{BB962C8B-B14F-4D97-AF65-F5344CB8AC3E}">
        <p14:creationId xmlns="" xmlns:p14="http://schemas.microsoft.com/office/powerpoint/2010/main" val="404697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50" y="247650"/>
            <a:ext cx="6838950" cy="523875"/>
          </a:xfrm>
        </p:spPr>
        <p:txBody>
          <a:bodyPr>
            <a:normAutofit/>
          </a:bodyPr>
          <a:lstStyle/>
          <a:p>
            <a:pPr algn="ctr"/>
            <a:r>
              <a:rPr lang="es-CO" sz="1400" b="1" dirty="0" smtClean="0"/>
              <a:t>2. Antes de ser direccionado/a al Servicio Social para su atención, sus datos fueron registrados en el sistema?</a:t>
            </a:r>
            <a:endParaRPr lang="es-CO" sz="1400" b="1" dirty="0"/>
          </a:p>
        </p:txBody>
      </p:sp>
      <p:graphicFrame>
        <p:nvGraphicFramePr>
          <p:cNvPr id="6" name="2 Gráfico"/>
          <p:cNvGraphicFramePr>
            <a:graphicFrameLocks noGrp="1"/>
          </p:cNvGraphicFramePr>
          <p:nvPr>
            <p:ph idx="1"/>
          </p:nvPr>
        </p:nvGraphicFramePr>
        <p:xfrm>
          <a:off x="704850" y="1396999"/>
          <a:ext cx="7886700" cy="227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4 Gráfico"/>
          <p:cNvGraphicFramePr>
            <a:graphicFrameLocks/>
          </p:cNvGraphicFramePr>
          <p:nvPr/>
        </p:nvGraphicFramePr>
        <p:xfrm>
          <a:off x="466725" y="3619501"/>
          <a:ext cx="3257549" cy="18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781551" y="39624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 acuerdo con las respuestas de los ciudadanos, se observa que el 93% de ellos fueron registrados en el sistema.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04850" y="303214"/>
            <a:ext cx="7772400" cy="392112"/>
          </a:xfrm>
        </p:spPr>
        <p:txBody>
          <a:bodyPr>
            <a:normAutofit/>
          </a:bodyPr>
          <a:lstStyle/>
          <a:p>
            <a:r>
              <a:rPr lang="es-CO" sz="1400" b="1" dirty="0" smtClean="0"/>
              <a:t> 3. Indique el grado de satisfacción con el servicio recibido en el SIAC:</a:t>
            </a:r>
            <a:endParaRPr lang="es-CO" sz="1400" b="1" dirty="0"/>
          </a:p>
        </p:txBody>
      </p:sp>
      <p:graphicFrame>
        <p:nvGraphicFramePr>
          <p:cNvPr id="5" name="1 Gráfico"/>
          <p:cNvGraphicFramePr>
            <a:graphicFrameLocks/>
          </p:cNvGraphicFramePr>
          <p:nvPr/>
        </p:nvGraphicFramePr>
        <p:xfrm>
          <a:off x="762000" y="1323975"/>
          <a:ext cx="7372349" cy="272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3 Gráfico"/>
          <p:cNvGraphicFramePr>
            <a:graphicFrameLocks/>
          </p:cNvGraphicFramePr>
          <p:nvPr/>
        </p:nvGraphicFramePr>
        <p:xfrm>
          <a:off x="295275" y="3914775"/>
          <a:ext cx="3133725" cy="200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4762500" y="411480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 los ciudadanos encuestados, el 52% respondió que el servicio del SIAC es Excelente y el 44% opina que es Bueno.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80976"/>
            <a:ext cx="7886700" cy="609600"/>
          </a:xfrm>
        </p:spPr>
        <p:txBody>
          <a:bodyPr>
            <a:normAutofit/>
          </a:bodyPr>
          <a:lstStyle/>
          <a:p>
            <a:pPr algn="ctr"/>
            <a:r>
              <a:rPr lang="es-CO" sz="1800" dirty="0" smtClean="0"/>
              <a:t> 4. Nombre del Servicio Social ó la oficina donde fue atendido/a:</a:t>
            </a:r>
            <a:endParaRPr lang="es-CO" sz="1800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1828800" y="1290638"/>
          <a:ext cx="5876925" cy="3024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71475" y="4305300"/>
            <a:ext cx="34575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En la gráfica se observa que el servicio social más visitado es el de adulto mayor con el 25% seguido de ámbito familiar con el 17% y emergencia social con el 13%</a:t>
            </a:r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803" y="341841"/>
            <a:ext cx="7924021" cy="414192"/>
          </a:xfrm>
        </p:spPr>
        <p:txBody>
          <a:bodyPr>
            <a:noAutofit/>
          </a:bodyPr>
          <a:lstStyle/>
          <a:p>
            <a:pPr algn="ctr"/>
            <a:r>
              <a:rPr lang="es-CO" sz="1400" b="1" dirty="0" smtClean="0"/>
              <a:t> 5.¿Considera que el servidor/a que le atendió en el servicio social fue respetuoso y receptivo al momento de escuchar su solicitud ó inquietud?:</a:t>
            </a:r>
            <a:endParaRPr lang="es-CO" sz="1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5457825" y="3648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4" name="4 Gráfico"/>
          <p:cNvGraphicFramePr>
            <a:graphicFrameLocks/>
          </p:cNvGraphicFramePr>
          <p:nvPr/>
        </p:nvGraphicFramePr>
        <p:xfrm>
          <a:off x="885826" y="1390649"/>
          <a:ext cx="7267574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1 Gráfico"/>
          <p:cNvGraphicFramePr>
            <a:graphicFrameLocks/>
          </p:cNvGraphicFramePr>
          <p:nvPr/>
        </p:nvGraphicFramePr>
        <p:xfrm>
          <a:off x="295275" y="4052888"/>
          <a:ext cx="3200400" cy="1824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4552950" y="4171950"/>
            <a:ext cx="3267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99% de los ciudadanos considera que el servidor que le atendió en el servicio social si fue respetuoso y receptivo.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35244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857250"/>
          </a:xfrm>
        </p:spPr>
        <p:txBody>
          <a:bodyPr>
            <a:normAutofit/>
          </a:bodyPr>
          <a:lstStyle/>
          <a:p>
            <a:pPr algn="ctr"/>
            <a:r>
              <a:rPr lang="es-CO" sz="1400" b="1" dirty="0" smtClean="0"/>
              <a:t>7. El cumplimiento del horario y fecha establecida para la atención en el servicio social fue</a:t>
            </a:r>
            <a:r>
              <a:rPr lang="es-CO" sz="1400" dirty="0" smtClean="0"/>
              <a:t>:</a:t>
            </a:r>
            <a:endParaRPr lang="es-CO" sz="1400" dirty="0"/>
          </a:p>
        </p:txBody>
      </p:sp>
      <p:graphicFrame>
        <p:nvGraphicFramePr>
          <p:cNvPr id="4" name="12 Gráfico"/>
          <p:cNvGraphicFramePr>
            <a:graphicFrameLocks/>
          </p:cNvGraphicFramePr>
          <p:nvPr/>
        </p:nvGraphicFramePr>
        <p:xfrm>
          <a:off x="914399" y="1238251"/>
          <a:ext cx="7610475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4 Gráfico"/>
          <p:cNvGraphicFramePr>
            <a:graphicFrameLocks/>
          </p:cNvGraphicFramePr>
          <p:nvPr/>
        </p:nvGraphicFramePr>
        <p:xfrm>
          <a:off x="304800" y="3819527"/>
          <a:ext cx="3228976" cy="2066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467224" y="3905250"/>
            <a:ext cx="3819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49% de los ciudadanos respondió que el horario de atención en el servicio social fue Bueno</a:t>
            </a:r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238125"/>
            <a:ext cx="7886700" cy="590550"/>
          </a:xfrm>
        </p:spPr>
        <p:txBody>
          <a:bodyPr>
            <a:normAutofit/>
          </a:bodyPr>
          <a:lstStyle/>
          <a:p>
            <a:pPr algn="ctr"/>
            <a:r>
              <a:rPr lang="es-CO" sz="1400" b="1" dirty="0" smtClean="0"/>
              <a:t>8. Por favor indique el grado de satisfacción con el servicio social donde fue atendido/a:</a:t>
            </a:r>
            <a:endParaRPr lang="es-CO" sz="1400" b="1" dirty="0"/>
          </a:p>
        </p:txBody>
      </p:sp>
      <p:graphicFrame>
        <p:nvGraphicFramePr>
          <p:cNvPr id="4" name="9 Gráfico"/>
          <p:cNvGraphicFramePr>
            <a:graphicFrameLocks/>
          </p:cNvGraphicFramePr>
          <p:nvPr/>
        </p:nvGraphicFramePr>
        <p:xfrm>
          <a:off x="752475" y="1271587"/>
          <a:ext cx="7858125" cy="2538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2 Gráfico"/>
          <p:cNvGraphicFramePr>
            <a:graphicFrameLocks/>
          </p:cNvGraphicFramePr>
          <p:nvPr/>
        </p:nvGraphicFramePr>
        <p:xfrm>
          <a:off x="409575" y="3705225"/>
          <a:ext cx="3114675" cy="1933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438650" y="4010025"/>
            <a:ext cx="3777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El 48% de los ciudadanos encuestados califica como Buena la atención en el servicio social.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3279</TotalTime>
  <Words>976</Words>
  <Application>Microsoft Office PowerPoint</Application>
  <PresentationFormat>Presentación en pantalla (4:3)</PresentationFormat>
  <Paragraphs>167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FICHA TECNICA </vt:lpstr>
      <vt:lpstr>Diapositiva 3</vt:lpstr>
      <vt:lpstr>2. Antes de ser direccionado/a al Servicio Social para su atención, sus datos fueron registrados en el sistema?</vt:lpstr>
      <vt:lpstr> 3. Indique el grado de satisfacción con el servicio recibido en el SIAC:</vt:lpstr>
      <vt:lpstr> 4. Nombre del Servicio Social ó la oficina donde fue atendido/a:</vt:lpstr>
      <vt:lpstr> 5.¿Considera que el servidor/a que le atendió en el servicio social fue respetuoso y receptivo al momento de escuchar su solicitud ó inquietud?:</vt:lpstr>
      <vt:lpstr>7. El cumplimiento del horario y fecha establecida para la atención en el servicio social fue:</vt:lpstr>
      <vt:lpstr>8. Por favor indique el grado de satisfacción con el servicio social donde fue atendido/a:</vt:lpstr>
      <vt:lpstr>9.¿Qué sugerencia haría para mejorar el servicio donde fue atendido?: </vt:lpstr>
      <vt:lpstr>10.¿Usted realizó usted varias visitas a la Subdirección Local para ingresar al servicio solicitado?</vt:lpstr>
      <vt:lpstr>11.¿Considera que las instalaciones de la Entidad son cómodas para la atención a la ciudadanía?:</vt:lpstr>
      <vt:lpstr>12. Si su respuesta es negativa indique por qué: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Jeisson Ospina</dc:creator>
  <cp:lastModifiedBy>amorales</cp:lastModifiedBy>
  <cp:revision>292</cp:revision>
  <dcterms:created xsi:type="dcterms:W3CDTF">2016-01-26T05:02:33Z</dcterms:created>
  <dcterms:modified xsi:type="dcterms:W3CDTF">2016-05-17T19:58:36Z</dcterms:modified>
</cp:coreProperties>
</file>