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32" r:id="rId2"/>
    <p:sldId id="333" r:id="rId3"/>
    <p:sldId id="319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4" r:id="rId15"/>
    <p:sldId id="335" r:id="rId16"/>
    <p:sldId id="336" r:id="rId17"/>
    <p:sldId id="337" r:id="rId18"/>
    <p:sldId id="331" r:id="rId19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ción predeterminada" id="{55E0CE4F-8D2B-4350-8D64-72A73DE2CC02}">
          <p14:sldIdLst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</p14:sldIdLst>
        </p14:section>
        <p14:section name="Sección sin título" id="{6A52892C-D9FD-4436-A131-F01A8B1DE41C}">
          <p14:sldIdLst>
            <p14:sldId id="328"/>
            <p14:sldId id="329"/>
            <p14:sldId id="330"/>
            <p14:sldId id="33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F6FE"/>
    <a:srgbClr val="FBFBFB"/>
    <a:srgbClr val="D4D4D4"/>
    <a:srgbClr val="D9D9D9"/>
    <a:srgbClr val="C22037"/>
    <a:srgbClr val="DE150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6" autoAdjust="0"/>
    <p:restoredTop sz="98157" autoAdjust="0"/>
  </p:normalViewPr>
  <p:slideViewPr>
    <p:cSldViewPr snapToGrid="0">
      <p:cViewPr>
        <p:scale>
          <a:sx n="75" d="100"/>
          <a:sy n="75" d="100"/>
        </p:scale>
        <p:origin x="-101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%202DO.%20TRIMESTRE%202016%20VIRTUAL%203%20AGOST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%202DO.%20TRIMESTRE%202016%20VIRTUAL%203%20AGOST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%202DO.%20TRIMESTRE%202016%20VIRTUAL%203%20AGOS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%202DO.%20TRIMESTRE%202016%20VIRTUAL%203%20AGOST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NTINA\Desktop\MATRIZ%20%202DO.%20TRIMESTRE%202016%20VIRTUAL%2011%20AGOST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'PREGUNTA 1'!$B$37</c:f>
              <c:strCache>
                <c:ptCount val="1"/>
                <c:pt idx="0">
                  <c:v>ACEPTABLE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CO"/>
              </a:p>
            </c:txPr>
            <c:showVal val="1"/>
          </c:dLbls>
          <c:cat>
            <c:strRef>
              <c:f>'PREGUNTA 1'!$A$38:$A$59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1'!$B$38:$B$59</c:f>
              <c:numCache>
                <c:formatCode>General</c:formatCode>
                <c:ptCount val="22"/>
                <c:pt idx="0">
                  <c:v>1</c:v>
                </c:pt>
                <c:pt idx="2">
                  <c:v>20</c:v>
                </c:pt>
                <c:pt idx="3">
                  <c:v>1</c:v>
                </c:pt>
                <c:pt idx="4">
                  <c:v>5</c:v>
                </c:pt>
                <c:pt idx="9">
                  <c:v>13</c:v>
                </c:pt>
                <c:pt idx="10">
                  <c:v>1</c:v>
                </c:pt>
                <c:pt idx="16">
                  <c:v>5</c:v>
                </c:pt>
                <c:pt idx="17">
                  <c:v>4</c:v>
                </c:pt>
                <c:pt idx="18">
                  <c:v>1</c:v>
                </c:pt>
                <c:pt idx="20">
                  <c:v>4</c:v>
                </c:pt>
                <c:pt idx="21">
                  <c:v>11</c:v>
                </c:pt>
              </c:numCache>
            </c:numRef>
          </c:val>
        </c:ser>
        <c:ser>
          <c:idx val="1"/>
          <c:order val="1"/>
          <c:tx>
            <c:strRef>
              <c:f>'PREGUNTA 1'!$C$37</c:f>
              <c:strCache>
                <c:ptCount val="1"/>
                <c:pt idx="0">
                  <c:v>BUENO</c:v>
                </c:pt>
              </c:strCache>
            </c:strRef>
          </c:tx>
          <c:dLbls>
            <c:dLbl>
              <c:idx val="6"/>
              <c:layout>
                <c:manualLayout>
                  <c:x val="1.8570102135561783E-3"/>
                  <c:y val="1.445347786811206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s-CO"/>
              </a:p>
            </c:txPr>
            <c:showVal val="1"/>
          </c:dLbls>
          <c:cat>
            <c:strRef>
              <c:f>'PREGUNTA 1'!$A$38:$A$59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1'!$C$38:$C$59</c:f>
              <c:numCache>
                <c:formatCode>General</c:formatCode>
                <c:ptCount val="22"/>
                <c:pt idx="0">
                  <c:v>31</c:v>
                </c:pt>
                <c:pt idx="1">
                  <c:v>64</c:v>
                </c:pt>
                <c:pt idx="2">
                  <c:v>54</c:v>
                </c:pt>
                <c:pt idx="3">
                  <c:v>38</c:v>
                </c:pt>
                <c:pt idx="4">
                  <c:v>102</c:v>
                </c:pt>
                <c:pt idx="5">
                  <c:v>37</c:v>
                </c:pt>
                <c:pt idx="6">
                  <c:v>28</c:v>
                </c:pt>
                <c:pt idx="7">
                  <c:v>31</c:v>
                </c:pt>
                <c:pt idx="8">
                  <c:v>4</c:v>
                </c:pt>
                <c:pt idx="9">
                  <c:v>59</c:v>
                </c:pt>
                <c:pt idx="10">
                  <c:v>25</c:v>
                </c:pt>
                <c:pt idx="11">
                  <c:v>11</c:v>
                </c:pt>
                <c:pt idx="13">
                  <c:v>4</c:v>
                </c:pt>
                <c:pt idx="14">
                  <c:v>17</c:v>
                </c:pt>
                <c:pt idx="15">
                  <c:v>115</c:v>
                </c:pt>
                <c:pt idx="16">
                  <c:v>58</c:v>
                </c:pt>
                <c:pt idx="17">
                  <c:v>153</c:v>
                </c:pt>
                <c:pt idx="18">
                  <c:v>43</c:v>
                </c:pt>
                <c:pt idx="19">
                  <c:v>1</c:v>
                </c:pt>
                <c:pt idx="20">
                  <c:v>62</c:v>
                </c:pt>
                <c:pt idx="21">
                  <c:v>187</c:v>
                </c:pt>
              </c:numCache>
            </c:numRef>
          </c:val>
        </c:ser>
        <c:ser>
          <c:idx val="2"/>
          <c:order val="2"/>
          <c:tx>
            <c:strRef>
              <c:f>'PREGUNTA 1'!$D$37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'PREGUNTA 1'!$A$38:$A$59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1'!$D$38:$D$59</c:f>
              <c:numCache>
                <c:formatCode>General</c:formatCode>
                <c:ptCount val="22"/>
                <c:pt idx="20">
                  <c:v>10</c:v>
                </c:pt>
              </c:numCache>
            </c:numRef>
          </c:val>
        </c:ser>
        <c:ser>
          <c:idx val="3"/>
          <c:order val="3"/>
          <c:tx>
            <c:strRef>
              <c:f>'PREGUNTA 1'!$E$37</c:f>
              <c:strCache>
                <c:ptCount val="1"/>
                <c:pt idx="0">
                  <c:v>EXCELENTE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CO"/>
              </a:p>
            </c:txPr>
            <c:showVal val="1"/>
          </c:dLbls>
          <c:cat>
            <c:strRef>
              <c:f>'PREGUNTA 1'!$A$38:$A$59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1'!$E$38:$E$59</c:f>
              <c:numCache>
                <c:formatCode>General</c:formatCode>
                <c:ptCount val="22"/>
                <c:pt idx="0">
                  <c:v>38</c:v>
                </c:pt>
                <c:pt idx="1">
                  <c:v>97</c:v>
                </c:pt>
                <c:pt idx="2">
                  <c:v>13</c:v>
                </c:pt>
                <c:pt idx="3">
                  <c:v>6</c:v>
                </c:pt>
                <c:pt idx="4">
                  <c:v>41</c:v>
                </c:pt>
                <c:pt idx="5">
                  <c:v>33</c:v>
                </c:pt>
                <c:pt idx="6">
                  <c:v>31</c:v>
                </c:pt>
                <c:pt idx="7">
                  <c:v>51</c:v>
                </c:pt>
                <c:pt idx="8">
                  <c:v>13</c:v>
                </c:pt>
                <c:pt idx="9">
                  <c:v>7</c:v>
                </c:pt>
                <c:pt idx="10">
                  <c:v>71</c:v>
                </c:pt>
                <c:pt idx="11">
                  <c:v>53</c:v>
                </c:pt>
                <c:pt idx="13">
                  <c:v>3</c:v>
                </c:pt>
                <c:pt idx="14">
                  <c:v>43</c:v>
                </c:pt>
                <c:pt idx="16">
                  <c:v>20</c:v>
                </c:pt>
                <c:pt idx="17">
                  <c:v>47</c:v>
                </c:pt>
                <c:pt idx="18">
                  <c:v>9</c:v>
                </c:pt>
                <c:pt idx="19">
                  <c:v>68</c:v>
                </c:pt>
                <c:pt idx="20">
                  <c:v>12</c:v>
                </c:pt>
                <c:pt idx="21">
                  <c:v>30</c:v>
                </c:pt>
              </c:numCache>
            </c:numRef>
          </c:val>
        </c:ser>
        <c:axId val="55338496"/>
        <c:axId val="55340032"/>
      </c:barChart>
      <c:catAx>
        <c:axId val="55338496"/>
        <c:scaling>
          <c:orientation val="minMax"/>
        </c:scaling>
        <c:axPos val="b"/>
        <c:numFmt formatCode="General" sourceLinked="1"/>
        <c:tickLblPos val="nextTo"/>
        <c:crossAx val="55340032"/>
        <c:crosses val="autoZero"/>
        <c:auto val="1"/>
        <c:lblAlgn val="ctr"/>
        <c:lblOffset val="100"/>
      </c:catAx>
      <c:valAx>
        <c:axId val="5534003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533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304345001429453"/>
          <c:y val="0.24428516288405144"/>
          <c:w val="9.6765416699150411E-2"/>
          <c:h val="0.43299830168287912"/>
        </c:manualLayout>
      </c:layout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8.3304936712262828E-2"/>
          <c:y val="5.7045690117642045E-2"/>
          <c:w val="0.81249791728252463"/>
          <c:h val="0.4107344710483069"/>
        </c:manualLayout>
      </c:layout>
      <c:barChart>
        <c:barDir val="col"/>
        <c:grouping val="clustered"/>
        <c:ser>
          <c:idx val="0"/>
          <c:order val="0"/>
          <c:tx>
            <c:strRef>
              <c:f>'PREGUNTA 6'!$B$33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'PREGUNTA 6'!$A$34:$A$55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6'!$B$34:$B$55</c:f>
              <c:numCache>
                <c:formatCode>General</c:formatCode>
                <c:ptCount val="22"/>
                <c:pt idx="1">
                  <c:v>1</c:v>
                </c:pt>
                <c:pt idx="3">
                  <c:v>1</c:v>
                </c:pt>
                <c:pt idx="4">
                  <c:v>5</c:v>
                </c:pt>
                <c:pt idx="7">
                  <c:v>1</c:v>
                </c:pt>
                <c:pt idx="10">
                  <c:v>1</c:v>
                </c:pt>
                <c:pt idx="13">
                  <c:v>1</c:v>
                </c:pt>
                <c:pt idx="16">
                  <c:v>1</c:v>
                </c:pt>
                <c:pt idx="17">
                  <c:v>1</c:v>
                </c:pt>
                <c:pt idx="19">
                  <c:v>3</c:v>
                </c:pt>
                <c:pt idx="20">
                  <c:v>1</c:v>
                </c:pt>
                <c:pt idx="21">
                  <c:v>7</c:v>
                </c:pt>
              </c:numCache>
            </c:numRef>
          </c:val>
        </c:ser>
        <c:ser>
          <c:idx val="1"/>
          <c:order val="1"/>
          <c:tx>
            <c:strRef>
              <c:f>'PREGUNTA 6'!$C$33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'PREGUNTA 6'!$A$34:$A$55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6'!$C$34:$C$55</c:f>
              <c:numCache>
                <c:formatCode>General</c:formatCode>
                <c:ptCount val="22"/>
                <c:pt idx="0">
                  <c:v>70</c:v>
                </c:pt>
                <c:pt idx="1">
                  <c:v>194</c:v>
                </c:pt>
                <c:pt idx="2">
                  <c:v>101</c:v>
                </c:pt>
                <c:pt idx="3">
                  <c:v>54</c:v>
                </c:pt>
                <c:pt idx="4">
                  <c:v>180</c:v>
                </c:pt>
                <c:pt idx="5">
                  <c:v>90</c:v>
                </c:pt>
                <c:pt idx="6">
                  <c:v>79</c:v>
                </c:pt>
                <c:pt idx="7">
                  <c:v>133</c:v>
                </c:pt>
                <c:pt idx="8">
                  <c:v>17</c:v>
                </c:pt>
                <c:pt idx="9">
                  <c:v>95</c:v>
                </c:pt>
                <c:pt idx="10">
                  <c:v>116</c:v>
                </c:pt>
                <c:pt idx="11">
                  <c:v>94</c:v>
                </c:pt>
                <c:pt idx="12">
                  <c:v>21</c:v>
                </c:pt>
                <c:pt idx="13">
                  <c:v>46</c:v>
                </c:pt>
                <c:pt idx="14">
                  <c:v>87</c:v>
                </c:pt>
                <c:pt idx="15">
                  <c:v>145</c:v>
                </c:pt>
                <c:pt idx="16">
                  <c:v>92</c:v>
                </c:pt>
                <c:pt idx="17">
                  <c:v>221</c:v>
                </c:pt>
                <c:pt idx="18">
                  <c:v>53</c:v>
                </c:pt>
                <c:pt idx="19">
                  <c:v>96</c:v>
                </c:pt>
                <c:pt idx="20">
                  <c:v>107</c:v>
                </c:pt>
                <c:pt idx="21">
                  <c:v>257</c:v>
                </c:pt>
              </c:numCache>
            </c:numRef>
          </c:val>
        </c:ser>
        <c:axId val="69774720"/>
        <c:axId val="69776512"/>
      </c:barChart>
      <c:catAx>
        <c:axId val="69774720"/>
        <c:scaling>
          <c:orientation val="minMax"/>
        </c:scaling>
        <c:axPos val="b"/>
        <c:numFmt formatCode="General" sourceLinked="1"/>
        <c:tickLblPos val="nextTo"/>
        <c:crossAx val="69776512"/>
        <c:crosses val="autoZero"/>
        <c:auto val="1"/>
        <c:lblAlgn val="ctr"/>
        <c:lblOffset val="100"/>
      </c:catAx>
      <c:valAx>
        <c:axId val="6977651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977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240036548332449"/>
          <c:y val="0.11011725352767972"/>
          <c:w val="5.2400484323413897E-2"/>
          <c:h val="0.48335098622912387"/>
        </c:manualLayout>
      </c:layout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403335658991987E-2"/>
          <c:y val="0.12436272389028317"/>
          <c:w val="0.62478241269459966"/>
          <c:h val="0.7610109746644376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7767388451443633E-2"/>
                  <c:y val="-1.0107903178769318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1.6626640419947505E-2"/>
                  <c:y val="-1.3580125400991561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6'!$B$62:$B$64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6'!$C$62:$C$64</c:f>
              <c:numCache>
                <c:formatCode>General</c:formatCode>
                <c:ptCount val="3"/>
                <c:pt idx="0">
                  <c:v>23</c:v>
                </c:pt>
                <c:pt idx="1">
                  <c:v>2348</c:v>
                </c:pt>
                <c:pt idx="2">
                  <c:v>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437329575048261"/>
          <c:y val="0.25221303367229853"/>
          <c:w val="0.16709773396646077"/>
          <c:h val="0.36916445677450982"/>
        </c:manualLayout>
      </c:layout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233206090741342"/>
          <c:y val="6.0380275046264392E-2"/>
          <c:w val="0.76513712619554064"/>
          <c:h val="0.5267934250154217"/>
        </c:manualLayout>
      </c:layout>
      <c:bar3DChart>
        <c:barDir val="col"/>
        <c:grouping val="clustered"/>
        <c:ser>
          <c:idx val="0"/>
          <c:order val="0"/>
          <c:tx>
            <c:strRef>
              <c:f>'PREGUNTA 7'!$B$37</c:f>
              <c:strCache>
                <c:ptCount val="1"/>
                <c:pt idx="0">
                  <c:v>ACEPTABLE</c:v>
                </c:pt>
              </c:strCache>
            </c:strRef>
          </c:tx>
          <c:dLbls>
            <c:showVal val="1"/>
          </c:dLbls>
          <c:cat>
            <c:strRef>
              <c:f>'PREGUNTA 7'!$A$38:$A$59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7'!$B$38:$B$59</c:f>
              <c:numCache>
                <c:formatCode>General</c:formatCode>
                <c:ptCount val="22"/>
                <c:pt idx="0">
                  <c:v>2</c:v>
                </c:pt>
                <c:pt idx="3">
                  <c:v>6</c:v>
                </c:pt>
                <c:pt idx="4">
                  <c:v>20</c:v>
                </c:pt>
                <c:pt idx="7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2</c:v>
                </c:pt>
                <c:pt idx="14">
                  <c:v>2</c:v>
                </c:pt>
                <c:pt idx="16">
                  <c:v>2</c:v>
                </c:pt>
                <c:pt idx="17">
                  <c:v>5</c:v>
                </c:pt>
                <c:pt idx="18">
                  <c:v>2</c:v>
                </c:pt>
                <c:pt idx="19">
                  <c:v>8</c:v>
                </c:pt>
                <c:pt idx="20">
                  <c:v>3</c:v>
                </c:pt>
                <c:pt idx="21">
                  <c:v>21</c:v>
                </c:pt>
              </c:numCache>
            </c:numRef>
          </c:val>
        </c:ser>
        <c:ser>
          <c:idx val="1"/>
          <c:order val="1"/>
          <c:tx>
            <c:strRef>
              <c:f>'PREGUNTA 7'!$C$37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strRef>
              <c:f>'PREGUNTA 7'!$A$38:$A$59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7'!$C$38:$C$59</c:f>
              <c:numCache>
                <c:formatCode>General</c:formatCode>
                <c:ptCount val="22"/>
                <c:pt idx="0">
                  <c:v>28</c:v>
                </c:pt>
                <c:pt idx="1">
                  <c:v>34</c:v>
                </c:pt>
                <c:pt idx="2">
                  <c:v>45</c:v>
                </c:pt>
                <c:pt idx="3">
                  <c:v>39</c:v>
                </c:pt>
                <c:pt idx="4">
                  <c:v>100</c:v>
                </c:pt>
                <c:pt idx="5">
                  <c:v>60</c:v>
                </c:pt>
                <c:pt idx="6">
                  <c:v>40</c:v>
                </c:pt>
                <c:pt idx="7">
                  <c:v>60</c:v>
                </c:pt>
                <c:pt idx="8">
                  <c:v>4</c:v>
                </c:pt>
                <c:pt idx="9">
                  <c:v>70</c:v>
                </c:pt>
                <c:pt idx="10">
                  <c:v>22</c:v>
                </c:pt>
                <c:pt idx="11">
                  <c:v>28</c:v>
                </c:pt>
                <c:pt idx="12">
                  <c:v>7</c:v>
                </c:pt>
                <c:pt idx="13">
                  <c:v>38</c:v>
                </c:pt>
                <c:pt idx="14">
                  <c:v>42</c:v>
                </c:pt>
                <c:pt idx="15">
                  <c:v>145</c:v>
                </c:pt>
                <c:pt idx="16">
                  <c:v>44</c:v>
                </c:pt>
                <c:pt idx="17">
                  <c:v>131</c:v>
                </c:pt>
                <c:pt idx="18">
                  <c:v>25</c:v>
                </c:pt>
                <c:pt idx="19">
                  <c:v>37</c:v>
                </c:pt>
                <c:pt idx="20">
                  <c:v>50</c:v>
                </c:pt>
                <c:pt idx="21">
                  <c:v>204</c:v>
                </c:pt>
              </c:numCache>
            </c:numRef>
          </c:val>
        </c:ser>
        <c:ser>
          <c:idx val="2"/>
          <c:order val="2"/>
          <c:tx>
            <c:strRef>
              <c:f>'PREGUNTA 7'!$D$37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'PREGUNTA 7'!$A$38:$A$59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7'!$D$38:$D$59</c:f>
              <c:numCache>
                <c:formatCode>General</c:formatCode>
                <c:ptCount val="22"/>
                <c:pt idx="3">
                  <c:v>1</c:v>
                </c:pt>
                <c:pt idx="4">
                  <c:v>3</c:v>
                </c:pt>
                <c:pt idx="10">
                  <c:v>1</c:v>
                </c:pt>
                <c:pt idx="16">
                  <c:v>1</c:v>
                </c:pt>
                <c:pt idx="21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7'!$E$37</c:f>
              <c:strCache>
                <c:ptCount val="1"/>
                <c:pt idx="0">
                  <c:v>EXCELENTE</c:v>
                </c:pt>
              </c:strCache>
            </c:strRef>
          </c:tx>
          <c:dLbls>
            <c:dLbl>
              <c:idx val="17"/>
              <c:layout>
                <c:manualLayout>
                  <c:x val="9.6618357487922701E-3"/>
                  <c:y val="0"/>
                </c:manualLayout>
              </c:layout>
              <c:showVal val="1"/>
            </c:dLbl>
            <c:dLbl>
              <c:idx val="21"/>
              <c:layout>
                <c:manualLayout>
                  <c:x val="8.0515297906601068E-3"/>
                  <c:y val="-4.7846889952153126E-3"/>
                </c:manualLayout>
              </c:layout>
              <c:showVal val="1"/>
            </c:dLbl>
            <c:showVal val="1"/>
          </c:dLbls>
          <c:cat>
            <c:strRef>
              <c:f>'PREGUNTA 7'!$A$38:$A$59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7'!$E$38:$E$59</c:f>
              <c:numCache>
                <c:formatCode>General</c:formatCode>
                <c:ptCount val="22"/>
                <c:pt idx="0">
                  <c:v>40</c:v>
                </c:pt>
                <c:pt idx="1">
                  <c:v>161</c:v>
                </c:pt>
                <c:pt idx="2">
                  <c:v>56</c:v>
                </c:pt>
                <c:pt idx="3">
                  <c:v>9</c:v>
                </c:pt>
                <c:pt idx="4">
                  <c:v>62</c:v>
                </c:pt>
                <c:pt idx="5">
                  <c:v>29</c:v>
                </c:pt>
                <c:pt idx="6">
                  <c:v>39</c:v>
                </c:pt>
                <c:pt idx="7">
                  <c:v>72</c:v>
                </c:pt>
                <c:pt idx="8">
                  <c:v>13</c:v>
                </c:pt>
                <c:pt idx="9">
                  <c:v>25</c:v>
                </c:pt>
                <c:pt idx="10">
                  <c:v>94</c:v>
                </c:pt>
                <c:pt idx="11">
                  <c:v>65</c:v>
                </c:pt>
                <c:pt idx="12">
                  <c:v>14</c:v>
                </c:pt>
                <c:pt idx="13">
                  <c:v>7</c:v>
                </c:pt>
                <c:pt idx="14">
                  <c:v>42</c:v>
                </c:pt>
                <c:pt idx="16">
                  <c:v>39</c:v>
                </c:pt>
                <c:pt idx="17">
                  <c:v>88</c:v>
                </c:pt>
                <c:pt idx="18">
                  <c:v>24</c:v>
                </c:pt>
                <c:pt idx="19">
                  <c:v>52</c:v>
                </c:pt>
                <c:pt idx="20">
                  <c:v>55</c:v>
                </c:pt>
                <c:pt idx="21">
                  <c:v>36</c:v>
                </c:pt>
              </c:numCache>
            </c:numRef>
          </c:val>
        </c:ser>
        <c:shape val="box"/>
        <c:axId val="69848064"/>
        <c:axId val="69870336"/>
        <c:axId val="0"/>
      </c:bar3DChart>
      <c:catAx>
        <c:axId val="69848064"/>
        <c:scaling>
          <c:orientation val="minMax"/>
        </c:scaling>
        <c:axPos val="b"/>
        <c:numFmt formatCode="General" sourceLinked="1"/>
        <c:tickLblPos val="nextTo"/>
        <c:crossAx val="69870336"/>
        <c:crosses val="autoZero"/>
        <c:auto val="1"/>
        <c:lblAlgn val="ctr"/>
        <c:lblOffset val="100"/>
      </c:catAx>
      <c:valAx>
        <c:axId val="698703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9848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714215070942148"/>
          <c:y val="0.26803795980726292"/>
          <c:w val="0.10319601354178573"/>
          <c:h val="0.36690915501233989"/>
        </c:manualLayout>
      </c:layout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7594050743657037E-2"/>
                  <c:y val="4.968649752114349E-4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7'!$B$64:$B$68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'PREGUNTA 7'!$C$64:$C$68</c:f>
              <c:numCache>
                <c:formatCode>General</c:formatCode>
                <c:ptCount val="5"/>
                <c:pt idx="0">
                  <c:v>76</c:v>
                </c:pt>
                <c:pt idx="1">
                  <c:v>1253</c:v>
                </c:pt>
                <c:pt idx="2">
                  <c:v>7</c:v>
                </c:pt>
                <c:pt idx="3">
                  <c:v>1022</c:v>
                </c:pt>
                <c:pt idx="4">
                  <c:v>19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'PREGUNTA 8'!$B$35</c:f>
              <c:strCache>
                <c:ptCount val="1"/>
                <c:pt idx="0">
                  <c:v>ACEPTABLE</c:v>
                </c:pt>
              </c:strCache>
            </c:strRef>
          </c:tx>
          <c:dLbls>
            <c:showVal val="1"/>
          </c:dLbls>
          <c:cat>
            <c:strRef>
              <c:f>'PREGUNTA 8'!$A$36:$A$57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8'!$B$36:$B$57</c:f>
              <c:numCache>
                <c:formatCode>General</c:formatCode>
                <c:ptCount val="22"/>
                <c:pt idx="0">
                  <c:v>1</c:v>
                </c:pt>
                <c:pt idx="3">
                  <c:v>7</c:v>
                </c:pt>
                <c:pt idx="4">
                  <c:v>25</c:v>
                </c:pt>
                <c:pt idx="7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4</c:v>
                </c:pt>
                <c:pt idx="13">
                  <c:v>1</c:v>
                </c:pt>
                <c:pt idx="16">
                  <c:v>1</c:v>
                </c:pt>
                <c:pt idx="17">
                  <c:v>5</c:v>
                </c:pt>
                <c:pt idx="18">
                  <c:v>2</c:v>
                </c:pt>
                <c:pt idx="19">
                  <c:v>7</c:v>
                </c:pt>
                <c:pt idx="20">
                  <c:v>3</c:v>
                </c:pt>
                <c:pt idx="21">
                  <c:v>11</c:v>
                </c:pt>
              </c:numCache>
            </c:numRef>
          </c:val>
        </c:ser>
        <c:ser>
          <c:idx val="1"/>
          <c:order val="1"/>
          <c:tx>
            <c:strRef>
              <c:f>'PREGUNTA 8'!$C$35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strRef>
              <c:f>'PREGUNTA 8'!$A$36:$A$57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8'!$C$36:$C$57</c:f>
              <c:numCache>
                <c:formatCode>General</c:formatCode>
                <c:ptCount val="22"/>
                <c:pt idx="0">
                  <c:v>37</c:v>
                </c:pt>
                <c:pt idx="1">
                  <c:v>33</c:v>
                </c:pt>
                <c:pt idx="2">
                  <c:v>44</c:v>
                </c:pt>
                <c:pt idx="3">
                  <c:v>39</c:v>
                </c:pt>
                <c:pt idx="4">
                  <c:v>91</c:v>
                </c:pt>
                <c:pt idx="5">
                  <c:v>60</c:v>
                </c:pt>
                <c:pt idx="6">
                  <c:v>40</c:v>
                </c:pt>
                <c:pt idx="7">
                  <c:v>57</c:v>
                </c:pt>
                <c:pt idx="8">
                  <c:v>2</c:v>
                </c:pt>
                <c:pt idx="9">
                  <c:v>71</c:v>
                </c:pt>
                <c:pt idx="10">
                  <c:v>18</c:v>
                </c:pt>
                <c:pt idx="11">
                  <c:v>24</c:v>
                </c:pt>
                <c:pt idx="12">
                  <c:v>7</c:v>
                </c:pt>
                <c:pt idx="13">
                  <c:v>38</c:v>
                </c:pt>
                <c:pt idx="14">
                  <c:v>48</c:v>
                </c:pt>
                <c:pt idx="15">
                  <c:v>145</c:v>
                </c:pt>
                <c:pt idx="16">
                  <c:v>45</c:v>
                </c:pt>
                <c:pt idx="17">
                  <c:v>179</c:v>
                </c:pt>
                <c:pt idx="18">
                  <c:v>22</c:v>
                </c:pt>
                <c:pt idx="19">
                  <c:v>54</c:v>
                </c:pt>
                <c:pt idx="20">
                  <c:v>38</c:v>
                </c:pt>
                <c:pt idx="21">
                  <c:v>180</c:v>
                </c:pt>
              </c:numCache>
            </c:numRef>
          </c:val>
        </c:ser>
        <c:ser>
          <c:idx val="2"/>
          <c:order val="2"/>
          <c:tx>
            <c:strRef>
              <c:f>'PREGUNTA 8'!$D$35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'PREGUNTA 8'!$A$36:$A$57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8'!$D$36:$D$57</c:f>
              <c:numCache>
                <c:formatCode>General</c:formatCode>
                <c:ptCount val="22"/>
                <c:pt idx="3">
                  <c:v>1</c:v>
                </c:pt>
                <c:pt idx="4">
                  <c:v>1</c:v>
                </c:pt>
                <c:pt idx="10">
                  <c:v>1</c:v>
                </c:pt>
                <c:pt idx="13">
                  <c:v>1</c:v>
                </c:pt>
                <c:pt idx="14">
                  <c:v>1</c:v>
                </c:pt>
                <c:pt idx="18">
                  <c:v>3</c:v>
                </c:pt>
                <c:pt idx="21">
                  <c:v>7</c:v>
                </c:pt>
              </c:numCache>
            </c:numRef>
          </c:val>
        </c:ser>
        <c:ser>
          <c:idx val="3"/>
          <c:order val="3"/>
          <c:tx>
            <c:strRef>
              <c:f>'PREGUNTA 8'!$E$35</c:f>
              <c:strCache>
                <c:ptCount val="1"/>
                <c:pt idx="0">
                  <c:v>EXCELENTE</c:v>
                </c:pt>
              </c:strCache>
            </c:strRef>
          </c:tx>
          <c:dLbls>
            <c:showVal val="1"/>
          </c:dLbls>
          <c:cat>
            <c:strRef>
              <c:f>'PREGUNTA 8'!$A$36:$A$57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8'!$E$36:$E$57</c:f>
              <c:numCache>
                <c:formatCode>General</c:formatCode>
                <c:ptCount val="22"/>
                <c:pt idx="0">
                  <c:v>32</c:v>
                </c:pt>
                <c:pt idx="1">
                  <c:v>162</c:v>
                </c:pt>
                <c:pt idx="2">
                  <c:v>56</c:v>
                </c:pt>
                <c:pt idx="3">
                  <c:v>8</c:v>
                </c:pt>
                <c:pt idx="4">
                  <c:v>68</c:v>
                </c:pt>
                <c:pt idx="5">
                  <c:v>29</c:v>
                </c:pt>
                <c:pt idx="6">
                  <c:v>39</c:v>
                </c:pt>
                <c:pt idx="7">
                  <c:v>75</c:v>
                </c:pt>
                <c:pt idx="8">
                  <c:v>15</c:v>
                </c:pt>
                <c:pt idx="9">
                  <c:v>22</c:v>
                </c:pt>
                <c:pt idx="10">
                  <c:v>96</c:v>
                </c:pt>
                <c:pt idx="11">
                  <c:v>66</c:v>
                </c:pt>
                <c:pt idx="12">
                  <c:v>14</c:v>
                </c:pt>
                <c:pt idx="13">
                  <c:v>4</c:v>
                </c:pt>
                <c:pt idx="14">
                  <c:v>37</c:v>
                </c:pt>
                <c:pt idx="16">
                  <c:v>40</c:v>
                </c:pt>
                <c:pt idx="17">
                  <c:v>39</c:v>
                </c:pt>
                <c:pt idx="18">
                  <c:v>24</c:v>
                </c:pt>
                <c:pt idx="19">
                  <c:v>36</c:v>
                </c:pt>
                <c:pt idx="20">
                  <c:v>67</c:v>
                </c:pt>
                <c:pt idx="21">
                  <c:v>64</c:v>
                </c:pt>
              </c:numCache>
            </c:numRef>
          </c:val>
        </c:ser>
        <c:axId val="69949696"/>
        <c:axId val="69959680"/>
      </c:barChart>
      <c:catAx>
        <c:axId val="69949696"/>
        <c:scaling>
          <c:orientation val="minMax"/>
        </c:scaling>
        <c:axPos val="b"/>
        <c:numFmt formatCode="General" sourceLinked="1"/>
        <c:tickLblPos val="nextTo"/>
        <c:crossAx val="69959680"/>
        <c:crosses val="autoZero"/>
        <c:auto val="1"/>
        <c:lblAlgn val="ctr"/>
        <c:lblOffset val="100"/>
      </c:catAx>
      <c:valAx>
        <c:axId val="6995968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994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14215070942148"/>
          <c:y val="0.12593500056908141"/>
          <c:w val="0.10319601354178573"/>
          <c:h val="0.56416112243525407"/>
        </c:manualLayout>
      </c:layout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9432961504811899E-2"/>
                  <c:y val="1.9172134733158392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8'!$B$63:$B$67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'PREGUNTA 8'!$C$63:$C$67</c:f>
              <c:numCache>
                <c:formatCode>General</c:formatCode>
                <c:ptCount val="5"/>
                <c:pt idx="0">
                  <c:v>73</c:v>
                </c:pt>
                <c:pt idx="1">
                  <c:v>1272</c:v>
                </c:pt>
                <c:pt idx="2">
                  <c:v>15</c:v>
                </c:pt>
                <c:pt idx="3">
                  <c:v>993</c:v>
                </c:pt>
                <c:pt idx="4">
                  <c:v>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'PAGINA 10'!$B$33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'PAGINA 10'!$A$34:$A$55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'PAGINA 10'!$B$34:$B$55</c:f>
              <c:numCache>
                <c:formatCode>General</c:formatCode>
                <c:ptCount val="22"/>
                <c:pt idx="0">
                  <c:v>2</c:v>
                </c:pt>
                <c:pt idx="3">
                  <c:v>4</c:v>
                </c:pt>
                <c:pt idx="4">
                  <c:v>37</c:v>
                </c:pt>
                <c:pt idx="5">
                  <c:v>1</c:v>
                </c:pt>
                <c:pt idx="7">
                  <c:v>2</c:v>
                </c:pt>
                <c:pt idx="9">
                  <c:v>1</c:v>
                </c:pt>
                <c:pt idx="10">
                  <c:v>13</c:v>
                </c:pt>
                <c:pt idx="16">
                  <c:v>18</c:v>
                </c:pt>
                <c:pt idx="17">
                  <c:v>4</c:v>
                </c:pt>
                <c:pt idx="18">
                  <c:v>7</c:v>
                </c:pt>
                <c:pt idx="19">
                  <c:v>5</c:v>
                </c:pt>
                <c:pt idx="20">
                  <c:v>10</c:v>
                </c:pt>
                <c:pt idx="21">
                  <c:v>2</c:v>
                </c:pt>
              </c:numCache>
            </c:numRef>
          </c:val>
        </c:ser>
        <c:ser>
          <c:idx val="1"/>
          <c:order val="1"/>
          <c:tx>
            <c:strRef>
              <c:f>'PAGINA 10'!$C$33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'PAGINA 10'!$A$34:$A$55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'PAGINA 10'!$C$34:$C$55</c:f>
              <c:numCache>
                <c:formatCode>General</c:formatCode>
                <c:ptCount val="22"/>
                <c:pt idx="0">
                  <c:v>68</c:v>
                </c:pt>
                <c:pt idx="1">
                  <c:v>195</c:v>
                </c:pt>
                <c:pt idx="2">
                  <c:v>100</c:v>
                </c:pt>
                <c:pt idx="3">
                  <c:v>51</c:v>
                </c:pt>
                <c:pt idx="4">
                  <c:v>148</c:v>
                </c:pt>
                <c:pt idx="5">
                  <c:v>89</c:v>
                </c:pt>
                <c:pt idx="6">
                  <c:v>79</c:v>
                </c:pt>
                <c:pt idx="7">
                  <c:v>132</c:v>
                </c:pt>
                <c:pt idx="8">
                  <c:v>17</c:v>
                </c:pt>
                <c:pt idx="9">
                  <c:v>95</c:v>
                </c:pt>
                <c:pt idx="10">
                  <c:v>104</c:v>
                </c:pt>
                <c:pt idx="11">
                  <c:v>94</c:v>
                </c:pt>
                <c:pt idx="12">
                  <c:v>21</c:v>
                </c:pt>
                <c:pt idx="13">
                  <c:v>46</c:v>
                </c:pt>
                <c:pt idx="14">
                  <c:v>86</c:v>
                </c:pt>
                <c:pt idx="15">
                  <c:v>145</c:v>
                </c:pt>
                <c:pt idx="16">
                  <c:v>75</c:v>
                </c:pt>
                <c:pt idx="17">
                  <c:v>218</c:v>
                </c:pt>
                <c:pt idx="18">
                  <c:v>46</c:v>
                </c:pt>
                <c:pt idx="19">
                  <c:v>94</c:v>
                </c:pt>
                <c:pt idx="20">
                  <c:v>97</c:v>
                </c:pt>
                <c:pt idx="21">
                  <c:v>262</c:v>
                </c:pt>
              </c:numCache>
            </c:numRef>
          </c:val>
        </c:ser>
        <c:axId val="69052288"/>
        <c:axId val="69053824"/>
      </c:barChart>
      <c:catAx>
        <c:axId val="69052288"/>
        <c:scaling>
          <c:orientation val="minMax"/>
        </c:scaling>
        <c:axPos val="b"/>
        <c:numFmt formatCode="General" sourceLinked="1"/>
        <c:tickLblPos val="nextTo"/>
        <c:crossAx val="69053824"/>
        <c:crosses val="autoZero"/>
        <c:auto val="1"/>
        <c:lblAlgn val="ctr"/>
        <c:lblOffset val="100"/>
      </c:catAx>
      <c:valAx>
        <c:axId val="69053824"/>
        <c:scaling>
          <c:orientation val="minMax"/>
        </c:scaling>
        <c:axPos val="l"/>
        <c:majorGridlines/>
        <c:numFmt formatCode="General" sourceLinked="1"/>
        <c:tickLblPos val="nextTo"/>
        <c:crossAx val="690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748209641215651"/>
          <c:y val="0.30763452352389481"/>
          <c:w val="6.0451538580301944E-2"/>
          <c:h val="0.38084749141976687"/>
        </c:manualLayout>
      </c:layout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0.16810554070649444"/>
          <c:y val="0.1591234291077854"/>
          <c:w val="0.34529357441430925"/>
          <c:h val="0.7312099222891271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4878390201224902E-2"/>
                  <c:y val="2.1732648002333085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'PAGINA 10'!$B$62:$B$64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'PAGINA 10'!$C$62:$C$64</c:f>
              <c:numCache>
                <c:formatCode>General</c:formatCode>
                <c:ptCount val="3"/>
                <c:pt idx="0">
                  <c:v>106</c:v>
                </c:pt>
                <c:pt idx="1">
                  <c:v>2262</c:v>
                </c:pt>
                <c:pt idx="2">
                  <c:v>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59741385537985"/>
          <c:y val="0.226752359597435"/>
          <c:w val="0.18410986712598426"/>
          <c:h val="0.47337379702537247"/>
        </c:manualLayout>
      </c:layout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1'!$B$65:$B$69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'PREGUNTA 1'!$C$65:$C$69</c:f>
              <c:numCache>
                <c:formatCode>General</c:formatCode>
                <c:ptCount val="5"/>
                <c:pt idx="0">
                  <c:v>66</c:v>
                </c:pt>
                <c:pt idx="1">
                  <c:v>1124</c:v>
                </c:pt>
                <c:pt idx="2">
                  <c:v>10</c:v>
                </c:pt>
                <c:pt idx="3">
                  <c:v>686</c:v>
                </c:pt>
                <c:pt idx="4">
                  <c:v>491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872178477690285"/>
          <c:y val="0.18561628072353056"/>
          <c:w val="0.29611548556430506"/>
          <c:h val="0.60700981342849747"/>
        </c:manualLayout>
      </c:layout>
    </c:legend>
    <c:plotVisOnly val="1"/>
    <c:dispBlanksAs val="zero"/>
  </c:chart>
  <c:spPr>
    <a:ln>
      <a:solidFill>
        <a:srgbClr val="4F81BD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'PREGUNTA 2'!$B$35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'PREGUNTA 2'!$A$36:$A$57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2'!$B$36:$B$57</c:f>
              <c:numCache>
                <c:formatCode>General</c:formatCode>
                <c:ptCount val="22"/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2'!$C$35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'PREGUNTA 2'!$A$36:$A$57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2'!$C$36:$C$57</c:f>
              <c:numCache>
                <c:formatCode>General</c:formatCode>
                <c:ptCount val="22"/>
                <c:pt idx="0">
                  <c:v>70</c:v>
                </c:pt>
                <c:pt idx="1">
                  <c:v>195</c:v>
                </c:pt>
                <c:pt idx="2">
                  <c:v>100</c:v>
                </c:pt>
                <c:pt idx="3">
                  <c:v>55</c:v>
                </c:pt>
                <c:pt idx="4">
                  <c:v>186</c:v>
                </c:pt>
                <c:pt idx="5">
                  <c:v>90</c:v>
                </c:pt>
                <c:pt idx="6">
                  <c:v>79</c:v>
                </c:pt>
                <c:pt idx="7">
                  <c:v>133</c:v>
                </c:pt>
                <c:pt idx="8">
                  <c:v>17</c:v>
                </c:pt>
                <c:pt idx="9">
                  <c:v>96</c:v>
                </c:pt>
                <c:pt idx="10">
                  <c:v>117</c:v>
                </c:pt>
                <c:pt idx="11">
                  <c:v>94</c:v>
                </c:pt>
                <c:pt idx="12">
                  <c:v>21</c:v>
                </c:pt>
                <c:pt idx="13">
                  <c:v>47</c:v>
                </c:pt>
                <c:pt idx="14">
                  <c:v>86</c:v>
                </c:pt>
                <c:pt idx="15">
                  <c:v>145</c:v>
                </c:pt>
                <c:pt idx="16">
                  <c:v>92</c:v>
                </c:pt>
                <c:pt idx="17">
                  <c:v>225</c:v>
                </c:pt>
                <c:pt idx="18">
                  <c:v>53</c:v>
                </c:pt>
                <c:pt idx="19">
                  <c:v>99</c:v>
                </c:pt>
                <c:pt idx="20">
                  <c:v>108</c:v>
                </c:pt>
                <c:pt idx="21">
                  <c:v>264</c:v>
                </c:pt>
              </c:numCache>
            </c:numRef>
          </c:val>
        </c:ser>
        <c:axId val="55488896"/>
        <c:axId val="55490432"/>
      </c:barChart>
      <c:catAx>
        <c:axId val="55488896"/>
        <c:scaling>
          <c:orientation val="minMax"/>
        </c:scaling>
        <c:axPos val="b"/>
        <c:numFmt formatCode="General" sourceLinked="1"/>
        <c:tickLblPos val="nextTo"/>
        <c:crossAx val="55490432"/>
        <c:crosses val="autoZero"/>
        <c:auto val="1"/>
        <c:lblAlgn val="ctr"/>
        <c:lblOffset val="100"/>
      </c:catAx>
      <c:valAx>
        <c:axId val="55490432"/>
        <c:scaling>
          <c:orientation val="minMax"/>
        </c:scaling>
        <c:axPos val="l"/>
        <c:majorGridlines/>
        <c:numFmt formatCode="General" sourceLinked="1"/>
        <c:tickLblPos val="nextTo"/>
        <c:crossAx val="5548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270202230772591"/>
          <c:y val="0.27045672299558582"/>
          <c:w val="6.4436211736770582E-2"/>
          <c:h val="0.2879126904239464"/>
        </c:manualLayout>
      </c:layout>
    </c:legend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2.5654527559055191E-2"/>
                  <c:y val="-1.3580125400991561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4.1706692913385995E-2"/>
                  <c:y val="-4.3208661417322904E-3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2'!$B$63:$B$65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2'!$C$63:$C$65</c:f>
              <c:numCache>
                <c:formatCode>General</c:formatCode>
                <c:ptCount val="3"/>
                <c:pt idx="0">
                  <c:v>1</c:v>
                </c:pt>
                <c:pt idx="1">
                  <c:v>2372</c:v>
                </c:pt>
                <c:pt idx="2">
                  <c:v>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505691463573962"/>
          <c:y val="0.31611415661649889"/>
          <c:w val="0.12160979877515322"/>
          <c:h val="0.40855898221055797"/>
        </c:manualLayout>
      </c:layout>
    </c:legend>
    <c:plotVisOnly val="1"/>
    <c:dispBlanksAs val="zero"/>
  </c:chart>
  <c:spPr>
    <a:ln>
      <a:solidFill>
        <a:srgbClr val="4F81BD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'PREGUNTA 3'!$B$33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'PREGUNTA 3'!$A$34:$A$55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3'!$B$34:$B$55</c:f>
              <c:numCache>
                <c:formatCode>General</c:formatCode>
                <c:ptCount val="22"/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7">
                  <c:v>1</c:v>
                </c:pt>
                <c:pt idx="10">
                  <c:v>1</c:v>
                </c:pt>
                <c:pt idx="12">
                  <c:v>16</c:v>
                </c:pt>
                <c:pt idx="13">
                  <c:v>13</c:v>
                </c:pt>
                <c:pt idx="14">
                  <c:v>8</c:v>
                </c:pt>
                <c:pt idx="16">
                  <c:v>4</c:v>
                </c:pt>
                <c:pt idx="17">
                  <c:v>4</c:v>
                </c:pt>
                <c:pt idx="18">
                  <c:v>8</c:v>
                </c:pt>
                <c:pt idx="21">
                  <c:v>2</c:v>
                </c:pt>
              </c:numCache>
            </c:numRef>
          </c:val>
        </c:ser>
        <c:ser>
          <c:idx val="1"/>
          <c:order val="1"/>
          <c:tx>
            <c:strRef>
              <c:f>'PREGUNTA 3'!$C$33</c:f>
              <c:strCache>
                <c:ptCount val="1"/>
                <c:pt idx="0">
                  <c:v>SI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'PREGUNTA 3'!$A$34:$A$55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3'!$C$34:$C$55</c:f>
              <c:numCache>
                <c:formatCode>General</c:formatCode>
                <c:ptCount val="22"/>
                <c:pt idx="0">
                  <c:v>70</c:v>
                </c:pt>
                <c:pt idx="1">
                  <c:v>195</c:v>
                </c:pt>
                <c:pt idx="2">
                  <c:v>96</c:v>
                </c:pt>
                <c:pt idx="3">
                  <c:v>54</c:v>
                </c:pt>
                <c:pt idx="4">
                  <c:v>181</c:v>
                </c:pt>
                <c:pt idx="5">
                  <c:v>90</c:v>
                </c:pt>
                <c:pt idx="6">
                  <c:v>79</c:v>
                </c:pt>
                <c:pt idx="7">
                  <c:v>133</c:v>
                </c:pt>
                <c:pt idx="8">
                  <c:v>17</c:v>
                </c:pt>
                <c:pt idx="9">
                  <c:v>96</c:v>
                </c:pt>
                <c:pt idx="10">
                  <c:v>116</c:v>
                </c:pt>
                <c:pt idx="11">
                  <c:v>94</c:v>
                </c:pt>
                <c:pt idx="12">
                  <c:v>5</c:v>
                </c:pt>
                <c:pt idx="13">
                  <c:v>34</c:v>
                </c:pt>
                <c:pt idx="14">
                  <c:v>78</c:v>
                </c:pt>
                <c:pt idx="15">
                  <c:v>145</c:v>
                </c:pt>
                <c:pt idx="16">
                  <c:v>88</c:v>
                </c:pt>
                <c:pt idx="17">
                  <c:v>221</c:v>
                </c:pt>
                <c:pt idx="18">
                  <c:v>45</c:v>
                </c:pt>
                <c:pt idx="19">
                  <c:v>99</c:v>
                </c:pt>
                <c:pt idx="20">
                  <c:v>108</c:v>
                </c:pt>
                <c:pt idx="21">
                  <c:v>262</c:v>
                </c:pt>
              </c:numCache>
            </c:numRef>
          </c:val>
        </c:ser>
        <c:axId val="55613696"/>
        <c:axId val="55635968"/>
      </c:barChart>
      <c:catAx>
        <c:axId val="55613696"/>
        <c:scaling>
          <c:orientation val="minMax"/>
        </c:scaling>
        <c:axPos val="b"/>
        <c:numFmt formatCode="General" sourceLinked="1"/>
        <c:tickLblPos val="nextTo"/>
        <c:crossAx val="55635968"/>
        <c:crosses val="autoZero"/>
        <c:auto val="1"/>
        <c:lblAlgn val="ctr"/>
        <c:lblOffset val="100"/>
      </c:catAx>
      <c:valAx>
        <c:axId val="556359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561369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0.17495422478190362"/>
          <c:y val="9.8484747444876827E-2"/>
          <c:w val="0.45833333333333326"/>
          <c:h val="0.7638888888888905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0930118110236241E-2"/>
                  <c:y val="9.4878244386118506E-3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3'!$B$62:$B$64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3'!$C$62:$C$64</c:f>
              <c:numCache>
                <c:formatCode>General</c:formatCode>
                <c:ptCount val="3"/>
                <c:pt idx="0">
                  <c:v>66</c:v>
                </c:pt>
                <c:pt idx="1">
                  <c:v>2306</c:v>
                </c:pt>
                <c:pt idx="2">
                  <c:v>5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540271097913104"/>
          <c:y val="0.22475564040311688"/>
          <c:w val="0.20936255131808437"/>
          <c:h val="0.47455822571914441"/>
        </c:manualLayout>
      </c:layout>
    </c:legend>
    <c:plotVisOnly val="1"/>
    <c:dispBlanksAs val="zero"/>
  </c:chart>
  <c:spPr>
    <a:noFill/>
    <a:ln>
      <a:solidFill>
        <a:schemeClr val="accent1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'PREGUNTA 4'!$B$37</c:f>
              <c:strCache>
                <c:ptCount val="1"/>
                <c:pt idx="0">
                  <c:v>ACEPTABLE</c:v>
                </c:pt>
              </c:strCache>
            </c:strRef>
          </c:tx>
          <c:cat>
            <c:strRef>
              <c:f>'PREGUNTA 4'!$A$38:$A$59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4'!$B$38:$B$59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7">
                  <c:v>2</c:v>
                </c:pt>
                <c:pt idx="11">
                  <c:v>2</c:v>
                </c:pt>
                <c:pt idx="13">
                  <c:v>1</c:v>
                </c:pt>
                <c:pt idx="16">
                  <c:v>1</c:v>
                </c:pt>
                <c:pt idx="20">
                  <c:v>1</c:v>
                </c:pt>
                <c:pt idx="21">
                  <c:v>4</c:v>
                </c:pt>
              </c:numCache>
            </c:numRef>
          </c:val>
        </c:ser>
        <c:ser>
          <c:idx val="1"/>
          <c:order val="1"/>
          <c:tx>
            <c:strRef>
              <c:f>'PREGUNTA 4'!$C$37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strRef>
              <c:f>'PREGUNTA 4'!$A$38:$A$59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4'!$C$38:$C$59</c:f>
              <c:numCache>
                <c:formatCode>General</c:formatCode>
                <c:ptCount val="22"/>
                <c:pt idx="0">
                  <c:v>29</c:v>
                </c:pt>
                <c:pt idx="1">
                  <c:v>31</c:v>
                </c:pt>
                <c:pt idx="2">
                  <c:v>41</c:v>
                </c:pt>
                <c:pt idx="3">
                  <c:v>41</c:v>
                </c:pt>
                <c:pt idx="4">
                  <c:v>111</c:v>
                </c:pt>
                <c:pt idx="5">
                  <c:v>41</c:v>
                </c:pt>
                <c:pt idx="6">
                  <c:v>42</c:v>
                </c:pt>
                <c:pt idx="7">
                  <c:v>22</c:v>
                </c:pt>
                <c:pt idx="8">
                  <c:v>1</c:v>
                </c:pt>
                <c:pt idx="9">
                  <c:v>49</c:v>
                </c:pt>
                <c:pt idx="10">
                  <c:v>9</c:v>
                </c:pt>
                <c:pt idx="11">
                  <c:v>22</c:v>
                </c:pt>
                <c:pt idx="12">
                  <c:v>6</c:v>
                </c:pt>
                <c:pt idx="13">
                  <c:v>29</c:v>
                </c:pt>
                <c:pt idx="14">
                  <c:v>29</c:v>
                </c:pt>
                <c:pt idx="15">
                  <c:v>145</c:v>
                </c:pt>
                <c:pt idx="16">
                  <c:v>50</c:v>
                </c:pt>
                <c:pt idx="17">
                  <c:v>161</c:v>
                </c:pt>
                <c:pt idx="18">
                  <c:v>12</c:v>
                </c:pt>
                <c:pt idx="20">
                  <c:v>43</c:v>
                </c:pt>
                <c:pt idx="21">
                  <c:v>198</c:v>
                </c:pt>
              </c:numCache>
            </c:numRef>
          </c:val>
        </c:ser>
        <c:ser>
          <c:idx val="2"/>
          <c:order val="2"/>
          <c:tx>
            <c:strRef>
              <c:f>'PREGUNTA 4'!$D$37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'PREGUNTA 4'!$A$38:$A$59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4'!$D$38:$D$59</c:f>
              <c:numCache>
                <c:formatCode>General</c:formatCode>
                <c:ptCount val="22"/>
                <c:pt idx="18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4'!$E$37</c:f>
              <c:strCache>
                <c:ptCount val="1"/>
                <c:pt idx="0">
                  <c:v>EXCELENTE</c:v>
                </c:pt>
              </c:strCache>
            </c:strRef>
          </c:tx>
          <c:dLbls>
            <c:dLbl>
              <c:idx val="9"/>
              <c:layout>
                <c:manualLayout>
                  <c:x val="8.8300220750551876E-3"/>
                  <c:y val="-5.942507410587489E-3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s-CO"/>
              </a:p>
            </c:txPr>
            <c:showVal val="1"/>
          </c:dLbls>
          <c:cat>
            <c:strRef>
              <c:f>'PREGUNTA 4'!$A$38:$A$59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CHAPINERO</c:v>
                </c:pt>
                <c:pt idx="4">
                  <c:v>CIUDAD BOLIVAR</c:v>
                </c:pt>
                <c:pt idx="5">
                  <c:v>ENGATIVA</c:v>
                </c:pt>
                <c:pt idx="6">
                  <c:v>FONTIBON</c:v>
                </c:pt>
                <c:pt idx="7">
                  <c:v>MARTIRES</c:v>
                </c:pt>
                <c:pt idx="8">
                  <c:v>NIVEL CENTRAL</c:v>
                </c:pt>
                <c:pt idx="9">
                  <c:v>PAS BELLAVISTA</c:v>
                </c:pt>
                <c:pt idx="10">
                  <c:v>PAS KENNEDY</c:v>
                </c:pt>
                <c:pt idx="11">
                  <c:v>PAS LAGO TIMIZA</c:v>
                </c:pt>
                <c:pt idx="12">
                  <c:v>PAS MOLINOS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CRISTOBAL</c:v>
                </c:pt>
                <c:pt idx="16">
                  <c:v>SANTA FE - CANDELARIA</c:v>
                </c:pt>
                <c:pt idx="17">
                  <c:v>SUBA</c:v>
                </c:pt>
                <c:pt idx="18">
                  <c:v>TEUSAQUILLO</c:v>
                </c:pt>
                <c:pt idx="19">
                  <c:v>TUNJUELITO</c:v>
                </c:pt>
                <c:pt idx="20">
                  <c:v>USAQUEN</c:v>
                </c:pt>
                <c:pt idx="21">
                  <c:v>USME SUMAPAZ</c:v>
                </c:pt>
              </c:strCache>
            </c:strRef>
          </c:cat>
          <c:val>
            <c:numRef>
              <c:f>'PREGUNTA 4'!$E$38:$E$59</c:f>
              <c:numCache>
                <c:formatCode>General</c:formatCode>
                <c:ptCount val="22"/>
                <c:pt idx="0">
                  <c:v>39</c:v>
                </c:pt>
                <c:pt idx="1">
                  <c:v>163</c:v>
                </c:pt>
                <c:pt idx="2">
                  <c:v>59</c:v>
                </c:pt>
                <c:pt idx="3">
                  <c:v>14</c:v>
                </c:pt>
                <c:pt idx="4">
                  <c:v>75</c:v>
                </c:pt>
                <c:pt idx="5">
                  <c:v>49</c:v>
                </c:pt>
                <c:pt idx="6">
                  <c:v>37</c:v>
                </c:pt>
                <c:pt idx="7">
                  <c:v>110</c:v>
                </c:pt>
                <c:pt idx="8">
                  <c:v>16</c:v>
                </c:pt>
                <c:pt idx="9">
                  <c:v>47</c:v>
                </c:pt>
                <c:pt idx="10">
                  <c:v>108</c:v>
                </c:pt>
                <c:pt idx="11">
                  <c:v>70</c:v>
                </c:pt>
                <c:pt idx="12">
                  <c:v>15</c:v>
                </c:pt>
                <c:pt idx="13">
                  <c:v>17</c:v>
                </c:pt>
                <c:pt idx="14">
                  <c:v>58</c:v>
                </c:pt>
                <c:pt idx="16">
                  <c:v>42</c:v>
                </c:pt>
                <c:pt idx="17">
                  <c:v>64</c:v>
                </c:pt>
                <c:pt idx="18">
                  <c:v>40</c:v>
                </c:pt>
                <c:pt idx="19">
                  <c:v>99</c:v>
                </c:pt>
                <c:pt idx="20">
                  <c:v>64</c:v>
                </c:pt>
                <c:pt idx="21">
                  <c:v>62</c:v>
                </c:pt>
              </c:numCache>
            </c:numRef>
          </c:val>
        </c:ser>
        <c:shape val="pyramid"/>
        <c:axId val="69678976"/>
        <c:axId val="69680512"/>
        <c:axId val="0"/>
      </c:bar3DChart>
      <c:catAx>
        <c:axId val="69678976"/>
        <c:scaling>
          <c:orientation val="minMax"/>
        </c:scaling>
        <c:axPos val="b"/>
        <c:numFmt formatCode="General" sourceLinked="1"/>
        <c:tickLblPos val="nextTo"/>
        <c:crossAx val="69680512"/>
        <c:crosses val="autoZero"/>
        <c:auto val="1"/>
        <c:lblAlgn val="ctr"/>
        <c:lblOffset val="100"/>
      </c:catAx>
      <c:valAx>
        <c:axId val="69680512"/>
        <c:scaling>
          <c:orientation val="minMax"/>
        </c:scaling>
        <c:axPos val="l"/>
        <c:majorGridlines/>
        <c:numFmt formatCode="General" sourceLinked="1"/>
        <c:tickLblPos val="nextTo"/>
        <c:crossAx val="69678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623006726808306"/>
          <c:y val="0.16623392423069092"/>
          <c:w val="0.11317390624185222"/>
          <c:h val="0.5486815354129001"/>
        </c:manualLayout>
      </c:layout>
    </c:legend>
    <c:plotVisOnly val="1"/>
    <c:dispBlanksAs val="gap"/>
  </c:chart>
  <c:spPr>
    <a:noFill/>
    <a:ln>
      <a:solidFill>
        <a:schemeClr val="accent1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6997622301147048E-2"/>
          <c:y val="0.15253329703636231"/>
          <c:w val="0.51176681182746309"/>
          <c:h val="0.7429512746239287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4'!$B$67:$B$70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'PREGUNTA 4'!$C$67:$C$70</c:f>
              <c:numCache>
                <c:formatCode>General</c:formatCode>
                <c:ptCount val="4"/>
                <c:pt idx="0">
                  <c:v>16</c:v>
                </c:pt>
                <c:pt idx="1">
                  <c:v>1112</c:v>
                </c:pt>
                <c:pt idx="2">
                  <c:v>1</c:v>
                </c:pt>
                <c:pt idx="3">
                  <c:v>1248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'PREGUNTA 5'!$B$67:$B$80</c:f>
              <c:strCache>
                <c:ptCount val="14"/>
                <c:pt idx="0">
                  <c:v>ADULTEZ</c:v>
                </c:pt>
                <c:pt idx="1">
                  <c:v>ADULTO MAYOR</c:v>
                </c:pt>
                <c:pt idx="2">
                  <c:v>AMBITO FAMILIAR</c:v>
                </c:pt>
                <c:pt idx="3">
                  <c:v>CDC</c:v>
                </c:pt>
                <c:pt idx="4">
                  <c:v>COMEDORES COMUNITARIOS</c:v>
                </c:pt>
                <c:pt idx="5">
                  <c:v>COMISARIA DE FAMILIA</c:v>
                </c:pt>
                <c:pt idx="6">
                  <c:v>DISCAPACIDAD</c:v>
                </c:pt>
                <c:pt idx="7">
                  <c:v>EMERGENCIA SOCIAL</c:v>
                </c:pt>
                <c:pt idx="8">
                  <c:v>FAMILIA</c:v>
                </c:pt>
                <c:pt idx="9">
                  <c:v>INFANCIA</c:v>
                </c:pt>
                <c:pt idx="10">
                  <c:v>JARDINES</c:v>
                </c:pt>
                <c:pt idx="11">
                  <c:v>LGBT</c:v>
                </c:pt>
                <c:pt idx="12">
                  <c:v>MI VITAL</c:v>
                </c:pt>
                <c:pt idx="13">
                  <c:v>OTRO </c:v>
                </c:pt>
              </c:strCache>
            </c:strRef>
          </c:cat>
          <c:val>
            <c:numRef>
              <c:f>'PREGUNTA 5'!$C$67:$C$80</c:f>
              <c:numCache>
                <c:formatCode>General</c:formatCode>
                <c:ptCount val="14"/>
                <c:pt idx="0">
                  <c:v>24</c:v>
                </c:pt>
                <c:pt idx="1">
                  <c:v>804</c:v>
                </c:pt>
                <c:pt idx="2">
                  <c:v>347</c:v>
                </c:pt>
                <c:pt idx="3">
                  <c:v>81</c:v>
                </c:pt>
                <c:pt idx="4">
                  <c:v>212</c:v>
                </c:pt>
                <c:pt idx="5">
                  <c:v>15</c:v>
                </c:pt>
                <c:pt idx="6">
                  <c:v>241</c:v>
                </c:pt>
                <c:pt idx="7">
                  <c:v>443</c:v>
                </c:pt>
                <c:pt idx="8">
                  <c:v>3</c:v>
                </c:pt>
                <c:pt idx="9">
                  <c:v>21</c:v>
                </c:pt>
                <c:pt idx="10">
                  <c:v>49</c:v>
                </c:pt>
                <c:pt idx="11">
                  <c:v>14</c:v>
                </c:pt>
                <c:pt idx="12">
                  <c:v>29</c:v>
                </c:pt>
                <c:pt idx="13">
                  <c:v>76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008517803199164"/>
          <c:y val="0.12815450643776818"/>
          <c:w val="0.28996807384371165"/>
          <c:h val="0.69013582096528581"/>
        </c:manualLayout>
      </c:layout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A74DD4-1DB0-474C-BE7E-636EC038BC11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B293A4-07E3-4149-A656-4E9006090F1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46074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991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160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6451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700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28729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705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70002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41558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09584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23495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94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9E63-B6AB-49DA-8CAF-BC6BA6CF55E5}" type="datetimeFigureOut">
              <a:rPr lang="es-CO" smtClean="0"/>
              <a:pPr/>
              <a:t>29/08/2016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0071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EN LOS SERVICIOS SOCIALES DE LA SECRETARIA DISTRITAL DE INTEGRACIÓN SOCIAL</a:t>
            </a:r>
          </a:p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ABRIL A JUNIO DE 2016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TOTAL:  2.377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75100" y="365127"/>
            <a:ext cx="4540250" cy="587374"/>
          </a:xfrm>
        </p:spPr>
        <p:txBody>
          <a:bodyPr/>
          <a:lstStyle/>
          <a:p>
            <a:r>
              <a:rPr lang="es-CO" sz="1800" b="1" dirty="0" smtClean="0"/>
              <a:t>PORQUE</a:t>
            </a:r>
            <a:endParaRPr lang="es-CO" sz="18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82600" y="1270001"/>
          <a:ext cx="8153400" cy="4474569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249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latin typeface="Arial"/>
                        </a:rPr>
                        <a:t>BOSA</a:t>
                      </a: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En ámbito familiar no </a:t>
                      </a:r>
                      <a:r>
                        <a:rPr lang="es-CO" sz="1100" b="0" i="0" u="none" strike="noStrike" dirty="0" smtClean="0">
                          <a:latin typeface="Arial"/>
                        </a:rPr>
                        <a:t> brindan</a:t>
                      </a:r>
                      <a:r>
                        <a:rPr lang="es-CO" sz="1100" b="0" i="0" u="none" strike="noStrike" baseline="0" dirty="0" smtClean="0">
                          <a:latin typeface="Arial"/>
                        </a:rPr>
                        <a:t>  </a:t>
                      </a:r>
                      <a:r>
                        <a:rPr lang="es-CO" sz="11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es-CO" sz="1100" b="0" i="0" u="none" strike="noStrike" dirty="0">
                          <a:latin typeface="Arial"/>
                        </a:rPr>
                        <a:t>buena información  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latin typeface="Arial"/>
                        </a:rPr>
                        <a:t>CHAPINERO</a:t>
                      </a:r>
                    </a:p>
                  </a:txBody>
                  <a:tcPr marL="6655" marR="6655" marT="66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En emergencia social </a:t>
                      </a:r>
                      <a:r>
                        <a:rPr lang="es-CO" sz="1100" b="0" i="0" u="none" strike="noStrike" dirty="0" smtClean="0">
                          <a:latin typeface="Arial"/>
                        </a:rPr>
                        <a:t> no </a:t>
                      </a:r>
                      <a:r>
                        <a:rPr lang="es-CO" sz="1100" b="0" i="0" u="none" strike="noStrike" dirty="0">
                          <a:latin typeface="Arial"/>
                        </a:rPr>
                        <a:t>escuchan  ni permiten explicar la situación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latin typeface="Arial"/>
                        </a:rPr>
                        <a:t>CIUDAD BOLIVAR</a:t>
                      </a: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Fue grosera la profesora que la visito de </a:t>
                      </a:r>
                      <a:r>
                        <a:rPr lang="es-CO" sz="1100" b="0" i="0" u="none" strike="noStrike" dirty="0" smtClean="0">
                          <a:latin typeface="Arial"/>
                        </a:rPr>
                        <a:t>ámbito </a:t>
                      </a:r>
                      <a:r>
                        <a:rPr lang="es-CO" sz="1100" b="0" i="0" u="none" strike="noStrike" dirty="0">
                          <a:latin typeface="Arial"/>
                        </a:rPr>
                        <a:t>familiar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en ámbito familiar , no dan solución 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En el proyecto de adulto mayor no  son receptivos al momento de escuchar no dejan hablar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latin typeface="Arial"/>
                        </a:rPr>
                        <a:t>PAS KENNEDY</a:t>
                      </a: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Entré a la oficina de ámbito familiar  y me tocó esperar que la funcionaria hablara con otra  cosas de ellas y hasta que terminaron me atendió.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latin typeface="Arial"/>
                        </a:rPr>
                        <a:t>SANTA FE </a:t>
                      </a:r>
                      <a:r>
                        <a:rPr lang="es-CO" sz="1100" b="1" i="0" u="none" strike="noStrike" dirty="0" smtClean="0">
                          <a:latin typeface="Arial"/>
                        </a:rPr>
                        <a:t>– </a:t>
                      </a:r>
                      <a:r>
                        <a:rPr lang="es-CO" sz="1100" b="1" i="0" u="none" strike="noStrike" dirty="0">
                          <a:latin typeface="Arial"/>
                        </a:rPr>
                        <a:t>CANDELARIA</a:t>
                      </a: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En discapacidad la atención no es la mejor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latin typeface="Arial"/>
                        </a:rPr>
                        <a:t>SUBA</a:t>
                      </a: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 No recibí la mejor atención en comedores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3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latin typeface="Arial"/>
                        </a:rPr>
                        <a:t>TUNJUELITO</a:t>
                      </a:r>
                    </a:p>
                  </a:txBody>
                  <a:tcPr marL="6655" marR="6655" marT="66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En ámbito familiar la persona que me atendió fue  grosera al momento de pedir aclaración del por que me cancelaron el bono alimentario de mi hijo.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55" marR="6655" marT="66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La persona de ámbito familiar fue muy grosera al momento de contestar, mi pregunta respecto a que va ha pasar con los bonos.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latin typeface="Arial"/>
                        </a:rPr>
                        <a:t>USME</a:t>
                      </a: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Me sentí mal atendida en discapacidad  porque algunas servidoras son prepotentes y se creen dueñas del proyecto, a demás mantienen mas pendientes del celular que de la atención. 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latin typeface="Arial"/>
                        </a:rPr>
                        <a:t> En adulto mayor  no dan la información adecuada y tratan de evadir  a los usuarios de una manera no muy pertinente</a:t>
                      </a:r>
                    </a:p>
                  </a:txBody>
                  <a:tcPr marL="6655" marR="6655" marT="66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822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4900" y="177800"/>
            <a:ext cx="7410450" cy="584201"/>
          </a:xfrm>
        </p:spPr>
        <p:txBody>
          <a:bodyPr>
            <a:norm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7. EL CUMPLIMIENTO DEL HORARIO Y FECHA ESTABLECIDA  PARA LA ATENCION EN EL SERVICIO SOCIAL FUE :</a:t>
            </a:r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23529409"/>
              </p:ext>
            </p:extLst>
          </p:nvPr>
        </p:nvGraphicFramePr>
        <p:xfrm>
          <a:off x="469900" y="1244600"/>
          <a:ext cx="7886700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87641766"/>
              </p:ext>
            </p:extLst>
          </p:nvPr>
        </p:nvGraphicFramePr>
        <p:xfrm>
          <a:off x="419100" y="4241800"/>
          <a:ext cx="2984500" cy="196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140200" y="4305300"/>
            <a:ext cx="430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Los ciudadanos que fueron encuestados, el 43% respondió  que la atención en el servicio social fue Excelente y el 53% considera que es  Bueno.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89448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09601"/>
          </a:xfrm>
        </p:spPr>
        <p:txBody>
          <a:bodyPr>
            <a:norm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8. POR FAVOR INDIQUE EL GRADO DE SATISFACCION CON EL SERVICIO SOCIAL DONDE FUE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ATENDIDO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5597393"/>
              </p:ext>
            </p:extLst>
          </p:nvPr>
        </p:nvGraphicFramePr>
        <p:xfrm>
          <a:off x="546100" y="1279525"/>
          <a:ext cx="8007350" cy="241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02216746"/>
              </p:ext>
            </p:extLst>
          </p:nvPr>
        </p:nvGraphicFramePr>
        <p:xfrm>
          <a:off x="342900" y="3873500"/>
          <a:ext cx="2717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619500" y="4102100"/>
            <a:ext cx="482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42% de los ciudadanos respondió que es Excelente la atención en el servicio social donde fue atendido y el 53% contestó que es Buena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10284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39701"/>
            <a:ext cx="7677150" cy="622299"/>
          </a:xfrm>
        </p:spPr>
        <p:txBody>
          <a:bodyPr>
            <a:norm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9. QUE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SUGERENCIAS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HARIA PARA MEJORAR EL SERVICIO SOCIAL DONDE FUE ATENDIDO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62000" y="1397000"/>
          <a:ext cx="7277100" cy="4203699"/>
        </p:xfrm>
        <a:graphic>
          <a:graphicData uri="http://schemas.openxmlformats.org/drawingml/2006/table">
            <a:tbl>
              <a:tblPr/>
              <a:tblGrid>
                <a:gridCol w="3637487"/>
                <a:gridCol w="3639613"/>
              </a:tblGrid>
              <a:tr h="17744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BARRIOS UNIDOS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el profesional no opine sobre la situación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Colsubsidio es muy costoso 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 entrega sea con un horario flexible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 espera para solicitud sea más corta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permitan reclamar en el mercado cosas de aseo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los funcionarios atiendan en los horarios establecidos. 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BOSA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Atender en jornada continua 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abran más cupos para acceder a los servicios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19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CHAPINERO</a:t>
                      </a:r>
                    </a:p>
                  </a:txBody>
                  <a:tcPr marL="8577" marR="8577" marT="85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Disponibilidad de cupos para beneficiarios</a:t>
                      </a:r>
                    </a:p>
                  </a:txBody>
                  <a:tcPr marL="8577" marR="8577" marT="85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CIUDAD BOLÍVAR 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Más agilidad en la atención  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Capacitar más a los guardas de seguridad. 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Cumplimiento en el horario de las citas asignadas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Agilizar el proceso para asignación de bonos                                                                    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Disponer de más funcionarios para atender en los proyectos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Mejorar la información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Ampliar la cobertura para acceder a los comedores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realizar descuento cuando al retirar el valor del  bono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Puntualidad en las citas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Ofrecer bebida calienta mientras nos atienden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Más calidad humana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Mejorar la atención en el proyecto 730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MARTIRES </a:t>
                      </a:r>
                    </a:p>
                  </a:txBody>
                  <a:tcPr marL="8577" marR="8577" marT="85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aplicar cera a los pisos ya que es peligroso una caída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Tener en cuenta las necesidades de las personas que solicitan las ayudas</a:t>
                      </a:r>
                    </a:p>
                  </a:txBody>
                  <a:tcPr marL="8577" marR="8577" marT="85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390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60400" y="1244598"/>
          <a:ext cx="7721600" cy="4254502"/>
        </p:xfrm>
        <a:graphic>
          <a:graphicData uri="http://schemas.openxmlformats.org/drawingml/2006/table">
            <a:tbl>
              <a:tblPr/>
              <a:tblGrid>
                <a:gridCol w="3859673"/>
                <a:gridCol w="3861927"/>
              </a:tblGrid>
              <a:tr h="28567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CDC BELLAVISTA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Las reuniones de persona mayor son muy distantes a  los sitios de residencia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Cumplir  con los horarios de las citas asignadas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Estar más atentos al momento de atender a los ciudadanos.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Las servidora de ámbito deben ser más amables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Mas cursos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Contar con más  personal para atención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el proceso para acceder al  subsidio sea más rápido, llevo más de un año esperando la respuesta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demoren la entrega del bono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RAFAEL URIBE </a:t>
                      </a:r>
                      <a:r>
                        <a:rPr lang="es-CO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URIBE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sean más días de atención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Atención más corta y ágil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Cambiar el almacén donde se recibe  el bono ya que el sitio es muy pequeño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Mejorar los horarios de atención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Publicar los listados el mismo día para todos los servicios que  atienden, pues los hacen ir más de un día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el beneficio fuera continuo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las reuniones no sean tan seguidas por que a veces uno no siempre está en la casa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las visitas sean  frecuente en casos especiales,  con el fin de verificar condiciones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no fueran tan selectivos con los alimentos que debemos canjear con el bono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Que prioricen a las personas en condición de discapacidad y no las pongan a hacer fila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73100" y="1333092"/>
          <a:ext cx="7670800" cy="4369207"/>
        </p:xfrm>
        <a:graphic>
          <a:graphicData uri="http://schemas.openxmlformats.org/drawingml/2006/table">
            <a:tbl>
              <a:tblPr/>
              <a:tblGrid>
                <a:gridCol w="3834280"/>
                <a:gridCol w="3836520"/>
              </a:tblGrid>
              <a:tr h="18154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SUBA</a:t>
                      </a:r>
                    </a:p>
                  </a:txBody>
                  <a:tcPr marL="8041" marR="8041" marT="8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Agilizar el proceso para la entrega del  bono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Calidad humana y agilidad para atender al ciudadano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Indicarles  a los  aguardas  que  mejoren el trato con el adulto mayor  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Más calidad humana y  agilidad para atender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Solucionar comunicación telefónica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TEUSAQUILLO</a:t>
                      </a:r>
                    </a:p>
                  </a:txBody>
                  <a:tcPr marL="8041" marR="8041" marT="8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que haya mas comunicación de parte de los funcionarios de los proyectos 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que la casa palermo la reabrieran pues nos queda a todos cerca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que se coloque mas funcionarios para la atención al usuarios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Aumentar el valor del bono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Quisiera mas actividades como cine y algo de esparcimiento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TUNJUELITO</a:t>
                      </a:r>
                    </a:p>
                  </a:txBody>
                  <a:tcPr marL="8041" marR="8041" marT="8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Aprobar rápidamente el subsidio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Mejorar la atención a la ciudadanía por parte de los servidores  del proyecto.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Mejorar la oferta de cursos.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No quitar el bono  a quien de verdad lo necesita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Que atiendan hasta las 04:30pm de forma continua.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Que atiendan todos los días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Que el personal disponible para el proyecto de ámbito familiar, tenga más calidad humana con la  ciudadanía.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La aprobación de cupos sea pronta.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Realizar de manera continua los  talleres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Agilizar la publicación de fechas de los bonos.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Mejorar la oferta de los cursos.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No dejen a las personas esperando tanto tiempo.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No nos quiten los talleres.</a:t>
                      </a:r>
                    </a:p>
                  </a:txBody>
                  <a:tcPr marL="8041" marR="8041" marT="8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77900" y="1727200"/>
          <a:ext cx="6908800" cy="3606800"/>
        </p:xfrm>
        <a:graphic>
          <a:graphicData uri="http://schemas.openxmlformats.org/drawingml/2006/table">
            <a:tbl>
              <a:tblPr/>
              <a:tblGrid>
                <a:gridCol w="3453391"/>
                <a:gridCol w="3455409"/>
              </a:tblGrid>
              <a:tr h="73328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USAQUEN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Que los talleres tengan  apoyo de otra funcionaria que pueda recibir la información y atender al  ciudadano dentro del espacio del taller y se agilice la consulta del ciudadano.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Menos demora en el proceso de ingreso al programa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Muy reducido los espacios físicos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Las personas que están atendiendo al adulto mayor deberían dejar de mandar al adulto con regaños ya que es una falta de tolerancia.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Aclarar  bien la información y que no las pongan a hacer vueltas por todo lado.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Se requiere de algún equipo que le facilite a la profesional la charla ya que las personas que están atrás no escuchan 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signar un lugar donde podamos dejar a nuestros niños mientras estamos en la reunión.</a:t>
                      </a:r>
                    </a:p>
                  </a:txBody>
                  <a:tcPr marL="8643" marR="8643" marT="8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38200" y="1356874"/>
          <a:ext cx="7048499" cy="4383527"/>
        </p:xfrm>
        <a:graphic>
          <a:graphicData uri="http://schemas.openxmlformats.org/drawingml/2006/table">
            <a:tbl>
              <a:tblPr/>
              <a:tblGrid>
                <a:gridCol w="3669313"/>
                <a:gridCol w="3379186"/>
              </a:tblGrid>
              <a:tr h="129805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USME SUMAPAZ</a:t>
                      </a:r>
                    </a:p>
                  </a:txBody>
                  <a:tcPr marL="6017" marR="6017" marT="60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Más personal disponible para la atención.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Acelerar el proceso, para el pago del subsidio de adulto mayor.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Ampliar más el proyecto de adulto mayor para que más usuarios puedan acceder a él.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Contratar personas con calidad humana, que sepan de atención a la comunidad.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Crear más espacio en las listas para que se hagan nuevas afiliaciones.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Mejorar las horas de llegada de los servidores  pues el  servicio debe ser continuo,  si uno viene al medio día, no hay nadie porque todos salen a la misma hora.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Hacer capacitaciones, para mejorar el servicio en general del servidor público, ya que por unos que hacen su trabajo excelente viene a pagar los que no tienen nada que ver.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Hacer seguimientos para las personas que reciben el bono, puesto que hay ciudadanía que  no la necesita. 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 gustaría que hubiera más cursos de discapacidad, más actividades que ayuden al mejoramiento de vida de los usuarios del proyecto.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Mejorar, en los proyectos como los de adulto mayor , que expandan mas los cupos para adquirir más fácilmente al subsidio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 sugerencia es capacitar al personal o contratar personal competente.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los servicios que brinda la entidad sean más divulgados  para acceder a estos, como por ejemplo las ferias de empleabilidad.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el referente del proyecto, sea una persona pro-activa, que proponga mas actividades que beneficien al grupo de diversidad.  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estén un poco más pendientes de los niños en el cuidado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Atención prioritaria para adultos mayores discapacitados.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los funcionarios del proyecto atiendan más días a la semana.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los funcionarios este más atentos y que informen mejor las fechas de reuniones y actividades.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2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  las personas  que atienden en el  proyecto de discapacidad dejen el celular de lado, para que presten atención y sean receptivos, tal parece que cuando uno se acerca les molesta que les interrumpa al estar con el celular.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 sugiere que los promotores del proyecto estén más atentos a las horas en que deben atender, ya que en ocasiones se tardan mucho tiempo.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Abrir  más cupos para el jardín.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Abrir  más cupos para el subsidio, bonos de ámbito familiar.</a:t>
                      </a:r>
                    </a:p>
                  </a:txBody>
                  <a:tcPr marL="6017" marR="6017" marT="60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5200" y="365127"/>
            <a:ext cx="7550150" cy="38417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10. CONSIDERA QUE LAS INSTALACIONES DE LA ENTIDAD SON COMODAS PARA LA ATENCION A LA CIUDADANIA ?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61059847"/>
              </p:ext>
            </p:extLst>
          </p:nvPr>
        </p:nvGraphicFramePr>
        <p:xfrm>
          <a:off x="1135062" y="1201737"/>
          <a:ext cx="6650038" cy="220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04224224"/>
              </p:ext>
            </p:extLst>
          </p:nvPr>
        </p:nvGraphicFramePr>
        <p:xfrm>
          <a:off x="393700" y="3746500"/>
          <a:ext cx="2971800" cy="194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102100" y="3759200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acuerdo a la pregunta realizada, el 95% de los ciudadanos confirma que las instalaciones son cómodas para la atención.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1006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88974" y="5037137"/>
            <a:ext cx="2219326" cy="10763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5" name="4 Rectángulo redondeado"/>
          <p:cNvSpPr/>
          <p:nvPr/>
        </p:nvSpPr>
        <p:spPr>
          <a:xfrm>
            <a:off x="679450" y="3373438"/>
            <a:ext cx="2181225" cy="11144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6" name="5 Rectángulo redondeado"/>
          <p:cNvSpPr/>
          <p:nvPr/>
        </p:nvSpPr>
        <p:spPr>
          <a:xfrm>
            <a:off x="663575" y="1700213"/>
            <a:ext cx="2236787" cy="108585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7" name="Rectangle 2"/>
          <p:cNvSpPr>
            <a:spLocks noGrp="1"/>
          </p:cNvSpPr>
          <p:nvPr/>
        </p:nvSpPr>
        <p:spPr>
          <a:xfrm>
            <a:off x="1092200" y="241300"/>
            <a:ext cx="6788506" cy="776288"/>
          </a:xfrm>
          <a:prstGeom prst="rect">
            <a:avLst/>
          </a:prstGeom>
          <a:ln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  <a:extLst/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hangingPunct="1">
              <a:defRPr/>
            </a:pPr>
            <a:r>
              <a:rPr lang="es-ES" sz="36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FICHA TECNICA</a:t>
            </a:r>
            <a:br>
              <a:rPr lang="es-ES" sz="36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es-ES" sz="3600" b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1160464" y="2100263"/>
            <a:ext cx="1401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CO" b="1" dirty="0"/>
              <a:t>OBJETIVO</a:t>
            </a:r>
          </a:p>
          <a:p>
            <a:pPr eaLnBrk="1" hangingPunct="1"/>
            <a:endParaRPr lang="es-ES" altLang="es-CO" dirty="0"/>
          </a:p>
        </p:txBody>
      </p:sp>
      <p:sp>
        <p:nvSpPr>
          <p:cNvPr id="9" name="8 Flecha derecha"/>
          <p:cNvSpPr/>
          <p:nvPr/>
        </p:nvSpPr>
        <p:spPr>
          <a:xfrm>
            <a:off x="3416300" y="2066928"/>
            <a:ext cx="1162050" cy="36671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4919664" y="1597028"/>
            <a:ext cx="3586161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O" dirty="0"/>
              <a:t>Con las encuestas se pretende conocer el grado de </a:t>
            </a:r>
            <a:r>
              <a:rPr lang="es-ES" altLang="es-CO" dirty="0" smtClean="0"/>
              <a:t>percepción y satisfacción que </a:t>
            </a:r>
            <a:r>
              <a:rPr lang="es-ES" altLang="es-CO" dirty="0"/>
              <a:t>tienen los ciudadanos frente a los servicios de la SDIS y la atención del equipo SIAC en todas las subdirecciones </a:t>
            </a:r>
            <a:r>
              <a:rPr lang="es-ES" altLang="es-CO" dirty="0" smtClean="0"/>
              <a:t>locales.</a:t>
            </a:r>
            <a:endParaRPr lang="es-ES" altLang="es-CO" dirty="0"/>
          </a:p>
          <a:p>
            <a:pPr eaLnBrk="1" hangingPunct="1">
              <a:spcBef>
                <a:spcPct val="50000"/>
              </a:spcBef>
            </a:pPr>
            <a:endParaRPr lang="es-ES" altLang="es-CO" dirty="0"/>
          </a:p>
        </p:txBody>
      </p:sp>
      <p:sp>
        <p:nvSpPr>
          <p:cNvPr id="11" name="10 Flecha derecha"/>
          <p:cNvSpPr/>
          <p:nvPr/>
        </p:nvSpPr>
        <p:spPr>
          <a:xfrm>
            <a:off x="3435350" y="3709988"/>
            <a:ext cx="1182688" cy="4318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1062039" y="3751191"/>
            <a:ext cx="166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CO" b="1" dirty="0"/>
              <a:t>POBLACION</a:t>
            </a:r>
          </a:p>
          <a:p>
            <a:pPr eaLnBrk="1" hangingPunct="1"/>
            <a:endParaRPr lang="es-ES" altLang="es-CO" dirty="0"/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4914901" y="3368677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O" dirty="0" smtClean="0"/>
              <a:t>Los ciudadanos </a:t>
            </a:r>
            <a:r>
              <a:rPr lang="es-ES" altLang="es-CO" dirty="0"/>
              <a:t>encuestados son personas que acuden a la SDIS para </a:t>
            </a:r>
            <a:r>
              <a:rPr lang="es-ES" altLang="es-CO" dirty="0" smtClean="0"/>
              <a:t>solicitar información acerca de los proyectos de la SDIS, o que ya se encuentran vinculados en los diferentes programas.</a:t>
            </a:r>
            <a:endParaRPr lang="es-ES" altLang="es-CO" dirty="0"/>
          </a:p>
        </p:txBody>
      </p:sp>
      <p:sp>
        <p:nvSpPr>
          <p:cNvPr id="14" name="Text Box 67"/>
          <p:cNvSpPr txBox="1">
            <a:spLocks noChangeArrowheads="1"/>
          </p:cNvSpPr>
          <p:nvPr/>
        </p:nvSpPr>
        <p:spPr bwMode="auto">
          <a:xfrm>
            <a:off x="754352" y="5319713"/>
            <a:ext cx="2149186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s-ES" altLang="es-CO" dirty="0"/>
              <a:t> </a:t>
            </a:r>
            <a:r>
              <a:rPr lang="es-ES" altLang="es-CO" b="1" dirty="0"/>
              <a:t>PERIODO</a:t>
            </a:r>
          </a:p>
          <a:p>
            <a:pPr algn="ctr" eaLnBrk="1" hangingPunct="1"/>
            <a:r>
              <a:rPr lang="es-ES" altLang="es-CO" b="1" dirty="0" smtClean="0"/>
              <a:t>Abril a Junio</a:t>
            </a:r>
            <a:endParaRPr lang="es-ES" altLang="es-CO" b="1" dirty="0"/>
          </a:p>
        </p:txBody>
      </p:sp>
      <p:sp>
        <p:nvSpPr>
          <p:cNvPr id="15" name="14 Flecha derecha"/>
          <p:cNvSpPr/>
          <p:nvPr/>
        </p:nvSpPr>
        <p:spPr>
          <a:xfrm>
            <a:off x="3414714" y="5170488"/>
            <a:ext cx="1150937" cy="41275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5092700" y="5233987"/>
            <a:ext cx="328930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O" dirty="0"/>
              <a:t>TOTAL ENCUESTAS </a:t>
            </a:r>
            <a:r>
              <a:rPr lang="es-ES" altLang="es-CO" dirty="0" smtClean="0"/>
              <a:t>2.377</a:t>
            </a:r>
            <a:endParaRPr lang="es-ES" altLang="es-CO" dirty="0"/>
          </a:p>
          <a:p>
            <a:pPr eaLnBrk="1" hangingPunct="1">
              <a:spcBef>
                <a:spcPct val="50000"/>
              </a:spcBef>
            </a:pPr>
            <a:endParaRPr lang="es-ES" alt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09750" y="325338"/>
            <a:ext cx="6172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1.COMO CALIFICA EL SERVICIO PRESTADO POR EL GUARDA DE SEGURIDAD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30047169"/>
              </p:ext>
            </p:extLst>
          </p:nvPr>
        </p:nvGraphicFramePr>
        <p:xfrm>
          <a:off x="828674" y="1190626"/>
          <a:ext cx="7934325" cy="240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91695963"/>
              </p:ext>
            </p:extLst>
          </p:nvPr>
        </p:nvGraphicFramePr>
        <p:xfrm>
          <a:off x="285750" y="3857625"/>
          <a:ext cx="3105150" cy="180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508500" y="4191000"/>
            <a:ext cx="387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29% de los ciudadanos respondió que el servicio prestado por el guarda de seguridad es Excelente  y el 47% contestó que es Bueno.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28244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24000" y="2584006"/>
          <a:ext cx="6172200" cy="1209484"/>
        </p:xfrm>
        <a:graphic>
          <a:graphicData uri="http://schemas.openxmlformats.org/drawingml/2006/table">
            <a:tbl>
              <a:tblPr/>
              <a:tblGrid>
                <a:gridCol w="1536192"/>
                <a:gridCol w="4636008"/>
              </a:tblGrid>
              <a:tr h="14039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latin typeface="Arial"/>
                        </a:rPr>
                        <a:t>USAQUEN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latin typeface="Arial"/>
                        </a:rPr>
                        <a:t> la ciudadana informa que nunca ha visto el vigilante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 la ciudadana no lo vio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1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 la ciudadana nunca le ha pedido información al guarda de seguridad por que no lo vio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 la ciudadana nunca le ha pedido información al vigilante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 no ha visto guarda de seguridad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 no hay guarda, no lo vi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 no lo ha visto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latin typeface="Arial"/>
                        </a:rPr>
                        <a:t> no se encontraba en su puesto, no lo vi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 rot="10800000" flipV="1">
            <a:off x="2990850" y="247650"/>
            <a:ext cx="2847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s-CO" b="1" dirty="0" smtClean="0"/>
              <a:t>PORQUE</a:t>
            </a:r>
            <a:endParaRPr lang="es-CO" b="1" dirty="0"/>
          </a:p>
        </p:txBody>
      </p:sp>
    </p:spTree>
    <p:extLst>
      <p:ext uri="{BB962C8B-B14F-4D97-AF65-F5344CB8AC3E}">
        <p14:creationId xmlns="" xmlns:p14="http://schemas.microsoft.com/office/powerpoint/2010/main" val="404697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0800000" flipV="1">
            <a:off x="1231900" y="317992"/>
            <a:ext cx="6667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2. ¿ LA INFORMACION SUMINISTRADA POR EL SERVIDOR/SERVIDORA EN EL SIAC FUE CLARA Y PRECISA ?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6 Gráfico"/>
          <p:cNvGraphicFramePr>
            <a:graphicFrameLocks/>
          </p:cNvGraphicFramePr>
          <p:nvPr/>
        </p:nvGraphicFramePr>
        <p:xfrm>
          <a:off x="1238250" y="1176337"/>
          <a:ext cx="6753225" cy="2633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0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62914266"/>
              </p:ext>
            </p:extLst>
          </p:nvPr>
        </p:nvGraphicFramePr>
        <p:xfrm>
          <a:off x="269874" y="4051389"/>
          <a:ext cx="3314701" cy="150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216400" y="4203700"/>
            <a:ext cx="382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100% de los ciudadanos  encuestados respondieron que la información suministrada por el servidor SIAC  fuera clara y precisa.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3524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1237" y="365126"/>
            <a:ext cx="7654112" cy="538641"/>
          </a:xfrm>
        </p:spPr>
        <p:txBody>
          <a:bodyPr>
            <a:normAutofit/>
          </a:bodyPr>
          <a:lstStyle/>
          <a:p>
            <a:pPr algn="ctr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3. ANTES DE SER DIRECCIONADO AL SERVICIO SOCIAL</a:t>
            </a:r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PARA SU ATENCION. ¿SUS DATOS FUERON REGISTRADOS EN EL SISTEMA?</a:t>
            </a:r>
          </a:p>
        </p:txBody>
      </p:sp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83943044"/>
              </p:ext>
            </p:extLst>
          </p:nvPr>
        </p:nvGraphicFramePr>
        <p:xfrm>
          <a:off x="978196" y="1153854"/>
          <a:ext cx="7091916" cy="21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9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86299776"/>
              </p:ext>
            </p:extLst>
          </p:nvPr>
        </p:nvGraphicFramePr>
        <p:xfrm>
          <a:off x="414670" y="3652285"/>
          <a:ext cx="3019647" cy="217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483100" y="3810000"/>
            <a:ext cx="372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97% de los ciudadanos encuestados respondió que sus datos fueron registrados en la base de datos.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196603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4130" y="365127"/>
            <a:ext cx="7101219" cy="474846"/>
          </a:xfrm>
        </p:spPr>
        <p:txBody>
          <a:bodyPr>
            <a:normAutofit/>
          </a:bodyPr>
          <a:lstStyle/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4. INDIQUE EL GRADO DE SATISFACCION CON EL SERVICIO RECIBIDO EN EL SIAC</a:t>
            </a:r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32565840"/>
              </p:ext>
            </p:extLst>
          </p:nvPr>
        </p:nvGraphicFramePr>
        <p:xfrm>
          <a:off x="912517" y="1190845"/>
          <a:ext cx="7266283" cy="2137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7779174"/>
              </p:ext>
            </p:extLst>
          </p:nvPr>
        </p:nvGraphicFramePr>
        <p:xfrm>
          <a:off x="308344" y="3662621"/>
          <a:ext cx="2913321" cy="212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949700" y="3911600"/>
            <a:ext cx="421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 el 52%  respondió que el servicio del SIAC es Excelente.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29614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67023" y="365128"/>
            <a:ext cx="6548326" cy="315356"/>
          </a:xfrm>
        </p:spPr>
        <p:txBody>
          <a:bodyPr>
            <a:normAutofit/>
          </a:bodyPr>
          <a:lstStyle/>
          <a:p>
            <a:r>
              <a:rPr lang="es-CO" sz="1600" b="1" dirty="0"/>
              <a:t>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5. NOMBRE DEL SERVICIO SOCIAL O LA OFICINA DONDE FUE ATENDIDO</a:t>
            </a:r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18288273"/>
              </p:ext>
            </p:extLst>
          </p:nvPr>
        </p:nvGraphicFramePr>
        <p:xfrm>
          <a:off x="1638300" y="1193800"/>
          <a:ext cx="6057900" cy="29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28700" y="4495800"/>
            <a:ext cx="422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servicio social más visitado por los ciudadanos fue el de adulto mayor con  34%,  seguido de Emergencia social con  19% 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80377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4200" y="215900"/>
            <a:ext cx="7937500" cy="685799"/>
          </a:xfrm>
        </p:spPr>
        <p:txBody>
          <a:bodyPr>
            <a:normAutofit/>
          </a:bodyPr>
          <a:lstStyle/>
          <a:p>
            <a:pPr algn="ctr"/>
            <a:r>
              <a:rPr lang="es-CO" sz="1200" b="1" dirty="0"/>
              <a:t>6.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CONSIDERA QUE EL SERVIDORA/A QUE LE ATENDIO EN EL SERVICIO SOCIAL FUE RESPETUOSO Y RECEPTIVO AL MOMENTO DE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ESCUCHAR 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SU SOLICITUD O </a:t>
            </a: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INQUIETUD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1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33613039"/>
              </p:ext>
            </p:extLst>
          </p:nvPr>
        </p:nvGraphicFramePr>
        <p:xfrm>
          <a:off x="812800" y="1173163"/>
          <a:ext cx="7442200" cy="228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11534739"/>
              </p:ext>
            </p:extLst>
          </p:nvPr>
        </p:nvGraphicFramePr>
        <p:xfrm>
          <a:off x="381000" y="3797300"/>
          <a:ext cx="3009900" cy="231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013200" y="3835400"/>
            <a:ext cx="4254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99%   de los ciudadanos que solicitaron información en los servicios sociales  respondieron  que los servidores que los atendieron fueron respetuosos y receptivos al momento de escuchar las solicitudes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80571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5196</TotalTime>
  <Words>1915</Words>
  <Application>Microsoft Office PowerPoint</Application>
  <PresentationFormat>Presentación en pantalla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3. ANTES DE SER DIRECCIONADO AL SERVICIO SOCIAL PARA SU ATENCION. ¿SUS DATOS FUERON REGISTRADOS EN EL SISTEMA?</vt:lpstr>
      <vt:lpstr> 4. INDIQUE EL GRADO DE SATISFACCION CON EL SERVICIO RECIBIDO EN EL SIAC</vt:lpstr>
      <vt:lpstr> 5. NOMBRE DEL SERVICIO SOCIAL O LA OFICINA DONDE FUE ATENDIDO</vt:lpstr>
      <vt:lpstr>6. CONSIDERA QUE EL SERVIDORA/A QUE LE ATENDIO EN EL SERVICIO SOCIAL FUE RESPETUOSO Y RECEPTIVO AL MOMENTO DE ESCUCHAR SU SOLICITUD O INQUIETUD</vt:lpstr>
      <vt:lpstr>PORQUE</vt:lpstr>
      <vt:lpstr>7. EL CUMPLIMIENTO DEL HORARIO Y FECHA ESTABLECIDA  PARA LA ATENCION EN EL SERVICIO SOCIAL FUE :</vt:lpstr>
      <vt:lpstr>8. POR FAVOR INDIQUE EL GRADO DE SATISFACCION CON EL SERVICIO SOCIAL DONDE FUE ATENDIDO</vt:lpstr>
      <vt:lpstr>9. QUE SUGERENCIAS HARIA PARA MEJORAR EL SERVICIO SOCIAL DONDE FUE ATENDIDO</vt:lpstr>
      <vt:lpstr>Diapositiva 14</vt:lpstr>
      <vt:lpstr>Diapositiva 15</vt:lpstr>
      <vt:lpstr>Diapositiva 16</vt:lpstr>
      <vt:lpstr>Diapositiva 17</vt:lpstr>
      <vt:lpstr>10. CONSIDERA QUE LAS INSTALACIONES DE LA ENTIDAD SON COMODAS PARA LA ATENCION A LA CIUDADANIA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Jeisson Ospina</dc:creator>
  <cp:lastModifiedBy>amorales</cp:lastModifiedBy>
  <cp:revision>372</cp:revision>
  <dcterms:created xsi:type="dcterms:W3CDTF">2016-01-26T05:02:33Z</dcterms:created>
  <dcterms:modified xsi:type="dcterms:W3CDTF">2016-08-29T14:17:09Z</dcterms:modified>
</cp:coreProperties>
</file>