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0" r:id="rId2"/>
    <p:sldId id="281" r:id="rId3"/>
    <p:sldId id="258" r:id="rId4"/>
    <p:sldId id="318" r:id="rId5"/>
    <p:sldId id="260" r:id="rId6"/>
    <p:sldId id="319" r:id="rId7"/>
    <p:sldId id="320" r:id="rId8"/>
    <p:sldId id="321" r:id="rId9"/>
    <p:sldId id="322" r:id="rId10"/>
    <p:sldId id="261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23" r:id="rId29"/>
    <p:sldId id="279" r:id="rId30"/>
  </p:sldIdLst>
  <p:sldSz cx="9144000" cy="6858000" type="screen4x3"/>
  <p:notesSz cx="7010400" cy="92964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3" autoAdjust="0"/>
    <p:restoredTop sz="87101" autoAdjust="0"/>
  </p:normalViewPr>
  <p:slideViewPr>
    <p:cSldViewPr>
      <p:cViewPr>
        <p:scale>
          <a:sx n="73" d="100"/>
          <a:sy n="73" d="100"/>
        </p:scale>
        <p:origin x="-1182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283F69-C908-4EE5-8F1A-82137E852942}" type="datetimeFigureOut">
              <a:rPr lang="es-ES"/>
              <a:pPr>
                <a:defRPr/>
              </a:pPr>
              <a:t>17/01/2014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7F360C-511B-448A-9535-86AB842994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70BA25-464D-4ABC-B3D8-3DD212F144B4}" type="datetimeFigureOut">
              <a:rPr lang="es-ES"/>
              <a:pPr>
                <a:defRPr/>
              </a:pPr>
              <a:t>17/01/2014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E9AD84-57D5-4C91-90D5-2CE842509F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xfrm>
            <a:off x="701675" y="4414838"/>
            <a:ext cx="5607050" cy="41846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Proceso entrega de canasta alimentaria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BC0A6-D3A4-45A1-BB73-B9C4631A3D11}" type="datetime1">
              <a:rPr lang="es-CO"/>
              <a:pPr>
                <a:defRPr/>
              </a:pPr>
              <a:t>17/01/2014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05A43-E71B-45FD-8C14-1342FB1C3F2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F42C8-DCA9-47BC-BE38-AD9AF6B24FA3}" type="datetime1">
              <a:rPr lang="es-CO"/>
              <a:pPr>
                <a:defRPr/>
              </a:pPr>
              <a:t>17/01/2014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2154-AB9D-4542-9D2F-0FE345C8EEC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33D5-350A-4049-B572-827AF31706E4}" type="datetime1">
              <a:rPr lang="es-CO"/>
              <a:pPr>
                <a:defRPr/>
              </a:pPr>
              <a:t>17/01/2014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9D49F-4544-4BE7-AAB3-4B76597C7FE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4E070-6980-476B-894A-0F10BA8311CC}" type="datetime1">
              <a:rPr lang="es-CO"/>
              <a:pPr>
                <a:defRPr/>
              </a:pPr>
              <a:t>17/01/2014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C4890-0C55-48E0-B524-1C7508E4B23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96F48-82E7-48D1-B54D-5F811E97E31B}" type="datetime1">
              <a:rPr lang="es-CO"/>
              <a:pPr>
                <a:defRPr/>
              </a:pPr>
              <a:t>17/01/2014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B318-CDF7-4E3D-AC10-59EB40C90CA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1740B-23EF-4635-8247-D539D7A7866F}" type="datetime1">
              <a:rPr lang="es-CO"/>
              <a:pPr>
                <a:defRPr/>
              </a:pPr>
              <a:t>17/01/2014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FCF6A-50FD-4AA1-9781-1E8F2736D75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3B54-5D05-4EC0-B1B4-CA7B3E8C09DF}" type="datetime1">
              <a:rPr lang="es-CO"/>
              <a:pPr>
                <a:defRPr/>
              </a:pPr>
              <a:t>17/01/2014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88CDC-3CE9-4A18-A3DE-3C7578EFD76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9580-5FE8-4811-BB90-A573012EEF1B}" type="datetime1">
              <a:rPr lang="es-CO"/>
              <a:pPr>
                <a:defRPr/>
              </a:pPr>
              <a:t>17/01/2014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F7B1-8D69-4CC6-BFEF-070B6E5BC6A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8CAF-9C9E-4FA4-B2C5-AFBA30F52D24}" type="datetime1">
              <a:rPr lang="es-CO"/>
              <a:pPr>
                <a:defRPr/>
              </a:pPr>
              <a:t>17/01/2014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429A1-688E-4715-A510-BAB6E6A3DCC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DE331-8ECE-4364-871D-0006F9C06145}" type="datetime1">
              <a:rPr lang="es-CO"/>
              <a:pPr>
                <a:defRPr/>
              </a:pPr>
              <a:t>17/01/2014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AF422-4426-4D95-ABC2-AFBC4881870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C2C3E-64EA-4CA8-B845-949BD7EE5B33}" type="datetime1">
              <a:rPr lang="es-CO"/>
              <a:pPr>
                <a:defRPr/>
              </a:pPr>
              <a:t>17/01/2014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F0B41-AE82-490A-A7B2-FF04046FC5E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BF7319-7CD9-4FE8-BE86-2553445D6B83}" type="datetime1">
              <a:rPr lang="es-CO"/>
              <a:pPr>
                <a:defRPr/>
              </a:pPr>
              <a:t>17/01/2014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B7A486-2539-40F0-B5DB-F7FED6815DC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059113" y="602138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/>
              <a:t>Diciembre 17 de 2013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356100" y="620713"/>
            <a:ext cx="184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 sz="15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9388" y="549275"/>
            <a:ext cx="8785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DIRECCION TERRITORIAL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58775" y="1628775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/>
              <a:t>Subdirección para la Gestión Integral Local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179388" y="2852738"/>
            <a:ext cx="8785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i="1"/>
              <a:t>Proyecto 730: Alimentando Capacidades: Desarrollo de habilidades y apoyo alimentario para superar las condiciones de vulnerabilidad.</a:t>
            </a:r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827088" y="4005263"/>
            <a:ext cx="7921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FF3300"/>
                </a:solidFill>
              </a:rPr>
              <a:t>Servicio Social Mi Vital Alimentario</a:t>
            </a:r>
          </a:p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FF3300"/>
                </a:solidFill>
              </a:rPr>
              <a:t>Modalidad Canasta Complementaria de Alimentos.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6 Título"/>
          <p:cNvSpPr txBox="1">
            <a:spLocks/>
          </p:cNvSpPr>
          <p:nvPr/>
        </p:nvSpPr>
        <p:spPr bwMode="auto">
          <a:xfrm>
            <a:off x="900113" y="188913"/>
            <a:ext cx="52863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360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5209" name="Group 89"/>
          <p:cNvGraphicFramePr>
            <a:graphicFrameLocks noGrp="1"/>
          </p:cNvGraphicFramePr>
          <p:nvPr/>
        </p:nvGraphicFramePr>
        <p:xfrm>
          <a:off x="539750" y="908050"/>
          <a:ext cx="8205788" cy="4759327"/>
        </p:xfrm>
        <a:graphic>
          <a:graphicData uri="http://schemas.openxmlformats.org/drawingml/2006/table">
            <a:tbl>
              <a:tblPr/>
              <a:tblGrid>
                <a:gridCol w="3576638"/>
                <a:gridCol w="4629150"/>
              </a:tblGrid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Nombre de la Entidad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SECRETARÍA DISTRITAL DE INTEGRACIÓN SOCIAL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Nombre del Servicio Social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Mi Vital Alimentario,  modalidad canasta complementaria de alimentos.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Tipo de Encuesta 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 Cerrada.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Población Objetivo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 Familias participantes  en atención de la modalidad canastas complementarias de alimentos.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Cobertura geográfica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    Bogotá , 16 Subdirecciones Locales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Fechas de trabajo de campo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    De noviembre 28 a diciembre 14 de 2013.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Precisión 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  Error de 5% y nivel de confianza proyectado del 95%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Número de entrevistadores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  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Formulario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  576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Marco estadístico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Puntos de entrega de Canastas complementaria de alimentos</a:t>
                      </a: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: Las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 encuestas se realizarán en forma presencial (cara a cara) por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 interceptación a usuarios seleccionados a través del método de muestreo  probabilístico.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Muestra Detallada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Según muestra detallada a continuación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05" name="3 Título"/>
          <p:cNvSpPr txBox="1">
            <a:spLocks/>
          </p:cNvSpPr>
          <p:nvPr/>
        </p:nvSpPr>
        <p:spPr bwMode="auto">
          <a:xfrm>
            <a:off x="755650" y="0"/>
            <a:ext cx="7345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CO" sz="3600" b="1">
                <a:solidFill>
                  <a:srgbClr val="C00000"/>
                </a:solidFill>
                <a:latin typeface="Calibri" pitchFamily="34" charset="0"/>
              </a:rPr>
              <a:t>FICHA TÉCNICA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59477" name="Group 85"/>
          <p:cNvGraphicFramePr>
            <a:graphicFrameLocks noGrp="1"/>
          </p:cNvGraphicFramePr>
          <p:nvPr/>
        </p:nvGraphicFramePr>
        <p:xfrm>
          <a:off x="1979613" y="981075"/>
          <a:ext cx="4286250" cy="2457662"/>
        </p:xfrm>
        <a:graphic>
          <a:graphicData uri="http://schemas.openxmlformats.org/drawingml/2006/table">
            <a:tbl>
              <a:tblPr/>
              <a:tblGrid>
                <a:gridCol w="1481137"/>
                <a:gridCol w="2805113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Tipo de Canasta</a:t>
                      </a:r>
                    </a:p>
                  </a:txBody>
                  <a:tcPr marL="7832" marR="7832" marT="783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Número de núcleos familiares a entrevistar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832" marR="7832" marT="783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pitchFamily="34" charset="0"/>
                        </a:rPr>
                        <a:t>TIPO A</a:t>
                      </a:r>
                    </a:p>
                  </a:txBody>
                  <a:tcPr marL="7832" marR="7832" marT="783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236</a:t>
                      </a:r>
                    </a:p>
                  </a:txBody>
                  <a:tcPr marL="7832" marR="7832" marT="783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pitchFamily="34" charset="0"/>
                        </a:rPr>
                        <a:t>TIPO B</a:t>
                      </a:r>
                    </a:p>
                  </a:txBody>
                  <a:tcPr marL="7832" marR="7832" marT="783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283</a:t>
                      </a:r>
                    </a:p>
                  </a:txBody>
                  <a:tcPr marL="7832" marR="7832" marT="783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pitchFamily="34" charset="0"/>
                        </a:rPr>
                        <a:t>TIPO C</a:t>
                      </a:r>
                    </a:p>
                  </a:txBody>
                  <a:tcPr marL="7832" marR="7832" marT="783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7832" marR="7832" marT="783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pitchFamily="34" charset="0"/>
                        </a:rPr>
                        <a:t>TIPO D</a:t>
                      </a:r>
                    </a:p>
                  </a:txBody>
                  <a:tcPr marL="7832" marR="7832" marT="783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832" marR="7832" marT="783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Total general</a:t>
                      </a:r>
                    </a:p>
                  </a:txBody>
                  <a:tcPr marL="7832" marR="7832" marT="783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Arial" pitchFamily="34" charset="0"/>
                        </a:rPr>
                        <a:t>576</a:t>
                      </a:r>
                    </a:p>
                  </a:txBody>
                  <a:tcPr marL="7832" marR="7832" marT="783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471" name="Group 79"/>
          <p:cNvGraphicFramePr>
            <a:graphicFrameLocks noGrp="1"/>
          </p:cNvGraphicFramePr>
          <p:nvPr/>
        </p:nvGraphicFramePr>
        <p:xfrm>
          <a:off x="1979613" y="3860800"/>
          <a:ext cx="4286250" cy="2000252"/>
        </p:xfrm>
        <a:graphic>
          <a:graphicData uri="http://schemas.openxmlformats.org/drawingml/2006/table">
            <a:tbl>
              <a:tblPr/>
              <a:tblGrid>
                <a:gridCol w="3275012"/>
                <a:gridCol w="1011238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     Resultado Encuesta</a:t>
                      </a:r>
                    </a:p>
                  </a:txBody>
                  <a:tcPr marL="7832" marR="7832" marT="783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832" marR="7832" marT="7832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pitchFamily="34" charset="0"/>
                        </a:rPr>
                        <a:t>Respuestas completas </a:t>
                      </a:r>
                    </a:p>
                  </a:txBody>
                  <a:tcPr marL="7832" marR="7832" marT="783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483</a:t>
                      </a:r>
                    </a:p>
                  </a:txBody>
                  <a:tcPr marL="7832" marR="7832" marT="7832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pitchFamily="34" charset="0"/>
                        </a:rPr>
                        <a:t>Respuestas incompletas</a:t>
                      </a:r>
                    </a:p>
                  </a:txBody>
                  <a:tcPr marL="7832" marR="7832" marT="783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7832" marR="7832" marT="7832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Total de respuestas</a:t>
                      </a:r>
                    </a:p>
                  </a:txBody>
                  <a:tcPr marL="7832" marR="7832" marT="783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492</a:t>
                      </a:r>
                    </a:p>
                  </a:txBody>
                  <a:tcPr marL="7832" marR="7832" marT="7832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2330" name="Text Box 28"/>
          <p:cNvSpPr txBox="1">
            <a:spLocks noChangeArrowheads="1"/>
          </p:cNvSpPr>
          <p:nvPr/>
        </p:nvSpPr>
        <p:spPr bwMode="auto">
          <a:xfrm>
            <a:off x="3327400" y="2079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2331" name="3 Título"/>
          <p:cNvSpPr txBox="1">
            <a:spLocks/>
          </p:cNvSpPr>
          <p:nvPr/>
        </p:nvSpPr>
        <p:spPr bwMode="auto">
          <a:xfrm>
            <a:off x="971550" y="188913"/>
            <a:ext cx="7345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CO" sz="3600" b="1">
                <a:solidFill>
                  <a:srgbClr val="C00000"/>
                </a:solidFill>
                <a:latin typeface="Calibri" pitchFamily="34" charset="0"/>
              </a:rPr>
              <a:t>PROYECCION ENTREVISTADOS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655" name="Group 239"/>
          <p:cNvGraphicFramePr>
            <a:graphicFrameLocks noGrp="1"/>
          </p:cNvGraphicFramePr>
          <p:nvPr/>
        </p:nvGraphicFramePr>
        <p:xfrm>
          <a:off x="468313" y="1052513"/>
          <a:ext cx="8361362" cy="4249298"/>
        </p:xfrm>
        <a:graphic>
          <a:graphicData uri="http://schemas.openxmlformats.org/drawingml/2006/table">
            <a:tbl>
              <a:tblPr/>
              <a:tblGrid>
                <a:gridCol w="936625"/>
                <a:gridCol w="2376487"/>
                <a:gridCol w="863600"/>
                <a:gridCol w="1001713"/>
                <a:gridCol w="936625"/>
                <a:gridCol w="374650"/>
                <a:gridCol w="503237"/>
                <a:gridCol w="377825"/>
                <a:gridCol w="585788"/>
                <a:gridCol w="404812"/>
              </a:tblGrid>
              <a:tr h="1349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PUNTOS DE ATENCIÓN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PUNTOS DE ATENCIÓN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TÉCNICA DE RECOLECCIÓN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MUESTRA Y ERROR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POR PUNTO  DE ATENCIÓN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error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error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error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192088">
                <a:tc rowSpan="1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CANAL PRESENCIAL</a:t>
                      </a: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KENNEDY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CDC BELLAVISTA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Cara a Cara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ROM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SAN CRISTOBAL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AGUAS CLARAS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Cara a Cara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CHIRCALES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MALVINAS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BRISAS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BOSA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SAN JOSE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Cara a Cara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SAN PEDRO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ARGELIA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CIUDAD BOLIVAR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MOCHUELO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Cara a Cara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BRISAS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VISTA HERMOSA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PERDOMO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PASQUILLA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WUAUNAN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ALTOS DE LA ESTANCIA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89" name="3 Título"/>
          <p:cNvSpPr txBox="1">
            <a:spLocks/>
          </p:cNvSpPr>
          <p:nvPr/>
        </p:nvSpPr>
        <p:spPr bwMode="auto">
          <a:xfrm>
            <a:off x="827088" y="188913"/>
            <a:ext cx="7345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CO" sz="3600" b="1">
                <a:solidFill>
                  <a:srgbClr val="C00000"/>
                </a:solidFill>
                <a:latin typeface="Calibri" pitchFamily="34" charset="0"/>
              </a:rPr>
              <a:t>ALCANCE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61664" name="Group 224"/>
          <p:cNvGraphicFramePr>
            <a:graphicFrameLocks noGrp="1"/>
          </p:cNvGraphicFramePr>
          <p:nvPr/>
        </p:nvGraphicFramePr>
        <p:xfrm>
          <a:off x="285750" y="692150"/>
          <a:ext cx="8575675" cy="4824418"/>
        </p:xfrm>
        <a:graphic>
          <a:graphicData uri="http://schemas.openxmlformats.org/drawingml/2006/table">
            <a:tbl>
              <a:tblPr/>
              <a:tblGrid>
                <a:gridCol w="960438"/>
                <a:gridCol w="2436812"/>
                <a:gridCol w="998538"/>
                <a:gridCol w="914400"/>
                <a:gridCol w="962025"/>
                <a:gridCol w="384175"/>
                <a:gridCol w="515937"/>
                <a:gridCol w="387350"/>
                <a:gridCol w="600075"/>
                <a:gridCol w="415925"/>
              </a:tblGrid>
              <a:tr h="1698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PUNTOS DE ATENCIÓN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No. PUNTOS DE ATENCIÓN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TÉCNICA DE RECOLECCIÓN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MUESTRA Y ERROR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3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POR PUNTO  DE ATENCIÓN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error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error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error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206375">
                <a:tc rowSpan="1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CANAL PRESENCIAL</a:t>
                      </a: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USME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DANUBIO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Cara a Cara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GRAN YOMASA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ALFONSO LOPEZ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SUMAPAZ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SANTA ROSA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Cara a Cara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BETANIA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CHORRERAS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ITMO TABACO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LAGUNITAS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NAZARETH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RAIZAL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SAN JUAN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SANTO DOMINGO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USME RURAL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DESTINO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Cara a Cara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REQUILINA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MARGARITAS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SOCHES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OLARTE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TESORO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62601" name="Group 137"/>
          <p:cNvGraphicFramePr>
            <a:graphicFrameLocks noGrp="1"/>
          </p:cNvGraphicFramePr>
          <p:nvPr/>
        </p:nvGraphicFramePr>
        <p:xfrm>
          <a:off x="285750" y="857250"/>
          <a:ext cx="8361363" cy="4659316"/>
        </p:xfrm>
        <a:graphic>
          <a:graphicData uri="http://schemas.openxmlformats.org/drawingml/2006/table">
            <a:tbl>
              <a:tblPr/>
              <a:tblGrid>
                <a:gridCol w="936625"/>
                <a:gridCol w="2376488"/>
                <a:gridCol w="863600"/>
                <a:gridCol w="1001712"/>
                <a:gridCol w="936625"/>
                <a:gridCol w="374650"/>
                <a:gridCol w="503238"/>
                <a:gridCol w="377825"/>
                <a:gridCol w="585787"/>
                <a:gridCol w="404813"/>
              </a:tblGrid>
              <a:tr h="20478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PUNTOS DE ATENCIÓN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No. PUNTOS DE ATENCIÓN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TÉCNICA DE RECOLECCIÓN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MUESTRA Y ERROR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4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POR PUNTO  DE ATENCIÓN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error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error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error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500063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CANAL PRESENCIAL</a:t>
                      </a: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SANTA FE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VERJON SANTA FE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Cara a Cara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TUNJUELITO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SAN BENITO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Cara a Cara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ENGATIVA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UNIR SECTOR II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Cara a Cara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CHAPINERO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VERJON RURAL CHAPINERO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Cara a Cara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BOSQUES BELLAVISTA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SUBA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TIBABUYES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Cara a Cara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CHORRILLOS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USAQUEN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MIRADOR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Cara a Cara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956" marR="4956" marT="495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6 Título"/>
          <p:cNvSpPr txBox="1">
            <a:spLocks/>
          </p:cNvSpPr>
          <p:nvPr/>
        </p:nvSpPr>
        <p:spPr bwMode="auto">
          <a:xfrm>
            <a:off x="755650" y="404813"/>
            <a:ext cx="75977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ctr" eaLnBrk="0" hangingPunct="0"/>
            <a:r>
              <a:rPr lang="es-CO" sz="4400">
                <a:solidFill>
                  <a:srgbClr val="C00000"/>
                </a:solidFill>
                <a:latin typeface="Calibri" pitchFamily="34" charset="0"/>
              </a:rPr>
              <a:t>ANÁLISIS Y RESULTADOS</a:t>
            </a:r>
          </a:p>
        </p:txBody>
      </p:sp>
      <p:pic>
        <p:nvPicPr>
          <p:cNvPr id="16387" name="Picture 6" descr="analisis-resultados-encuestas-on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399573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ANd9GcSxwkwoBcIo0-r4zhEFzb3WZicNYooXEBu9NEIxrUghGF-aVe6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484313"/>
            <a:ext cx="3671888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ANd9GcTMx4IVnDBOmJDnhke8UFEIqAM-wTGxhSm1SiZFGqa3Ss1ZL84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789363"/>
            <a:ext cx="396081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" descr="C:\Documents and Settings\cbello\Escritorio\PRE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714375"/>
            <a:ext cx="6694488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643188" y="142875"/>
            <a:ext cx="4365625" cy="4032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ES" b="1" dirty="0">
                <a:latin typeface="Arial" charset="0"/>
                <a:cs typeface="Arial" charset="0"/>
              </a:rPr>
              <a:t>1. ¿Como califica el servicio que está recibiendo?</a:t>
            </a:r>
            <a:endParaRPr lang="es-ES" i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72250" y="1857375"/>
            <a:ext cx="2182813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dirty="0"/>
              <a:t>Muy Bueno  46% </a:t>
            </a:r>
          </a:p>
          <a:p>
            <a:pPr>
              <a:defRPr/>
            </a:pPr>
            <a:r>
              <a:rPr lang="es-ES" dirty="0"/>
              <a:t>Bueno  49% </a:t>
            </a:r>
          </a:p>
          <a:p>
            <a:pPr>
              <a:defRPr/>
            </a:pPr>
            <a:r>
              <a:rPr lang="es-ES" dirty="0"/>
              <a:t>Regular  3%</a:t>
            </a:r>
          </a:p>
          <a:p>
            <a:pPr>
              <a:defRPr/>
            </a:pPr>
            <a:r>
              <a:rPr lang="es-ES" dirty="0"/>
              <a:t>Malo  1% </a:t>
            </a:r>
          </a:p>
          <a:p>
            <a:pPr>
              <a:defRPr/>
            </a:pPr>
            <a:r>
              <a:rPr lang="es-ES" dirty="0"/>
              <a:t>Muy Malo 0.00%  </a:t>
            </a:r>
          </a:p>
          <a:p>
            <a:pPr>
              <a:defRPr/>
            </a:pPr>
            <a:r>
              <a:rPr lang="es-ES" dirty="0"/>
              <a:t>Sin respuesta 0.00% </a:t>
            </a:r>
          </a:p>
          <a:p>
            <a:pPr>
              <a:defRPr/>
            </a:pPr>
            <a:r>
              <a:rPr lang="es-ES" dirty="0"/>
              <a:t>No completada o</a:t>
            </a:r>
          </a:p>
          <a:p>
            <a:pPr>
              <a:defRPr/>
            </a:pPr>
            <a:r>
              <a:rPr lang="es-ES" dirty="0"/>
              <a:t>No mostrada  1.83%  </a:t>
            </a:r>
            <a:endParaRPr lang="en-US" dirty="0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1000125" y="4429125"/>
            <a:ext cx="7777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s-ES"/>
              <a:t>Como se muestra en la gráfica, el </a:t>
            </a:r>
            <a:r>
              <a:rPr lang="es-ES">
                <a:solidFill>
                  <a:srgbClr val="FF0000"/>
                </a:solidFill>
              </a:rPr>
              <a:t>46% </a:t>
            </a:r>
            <a:r>
              <a:rPr lang="es-ES"/>
              <a:t>de los participantes entrevistados califican el servicio como  Muy Bueno, para el </a:t>
            </a:r>
            <a:r>
              <a:rPr lang="es-ES">
                <a:solidFill>
                  <a:srgbClr val="FF0000"/>
                </a:solidFill>
              </a:rPr>
              <a:t>49%</a:t>
            </a:r>
            <a:r>
              <a:rPr lang="es-ES"/>
              <a:t> el servicio es Bueno y el </a:t>
            </a:r>
            <a:r>
              <a:rPr lang="es-ES">
                <a:solidFill>
                  <a:srgbClr val="FF0000"/>
                </a:solidFill>
              </a:rPr>
              <a:t>3% </a:t>
            </a:r>
            <a:r>
              <a:rPr lang="es-ES"/>
              <a:t>de los-as participantes encuestados califican el servicio como Regular  .</a:t>
            </a:r>
            <a:endParaRPr lang="es-E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Documents and Settings\cbello\Escritorio\PRE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42938"/>
            <a:ext cx="63579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436" name="1 Título"/>
          <p:cNvSpPr txBox="1">
            <a:spLocks/>
          </p:cNvSpPr>
          <p:nvPr/>
        </p:nvSpPr>
        <p:spPr bwMode="auto">
          <a:xfrm>
            <a:off x="1547813" y="142875"/>
            <a:ext cx="59039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b="1"/>
              <a:t>2. ¿Cómo califica el ingreso al servicio?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500813" y="1428750"/>
            <a:ext cx="2182812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dirty="0"/>
              <a:t>Muy Bueno  33% </a:t>
            </a:r>
          </a:p>
          <a:p>
            <a:pPr>
              <a:defRPr/>
            </a:pPr>
            <a:r>
              <a:rPr lang="es-ES" dirty="0"/>
              <a:t>Bueno  60% </a:t>
            </a:r>
          </a:p>
          <a:p>
            <a:pPr>
              <a:defRPr/>
            </a:pPr>
            <a:r>
              <a:rPr lang="es-ES" dirty="0"/>
              <a:t>Regular  5.7%  </a:t>
            </a:r>
          </a:p>
          <a:p>
            <a:pPr>
              <a:defRPr/>
            </a:pPr>
            <a:r>
              <a:rPr lang="es-ES" dirty="0"/>
              <a:t>Malo  0.41%  </a:t>
            </a:r>
          </a:p>
          <a:p>
            <a:pPr>
              <a:defRPr/>
            </a:pPr>
            <a:r>
              <a:rPr lang="es-ES" dirty="0"/>
              <a:t>Muy Malo 0.00% </a:t>
            </a:r>
          </a:p>
          <a:p>
            <a:pPr>
              <a:defRPr/>
            </a:pPr>
            <a:r>
              <a:rPr lang="es-ES" dirty="0"/>
              <a:t>Sin respuesta 0.00% </a:t>
            </a:r>
          </a:p>
          <a:p>
            <a:pPr>
              <a:defRPr/>
            </a:pPr>
            <a:r>
              <a:rPr lang="es-ES" dirty="0"/>
              <a:t>No completada o </a:t>
            </a:r>
          </a:p>
          <a:p>
            <a:pPr>
              <a:defRPr/>
            </a:pPr>
            <a:r>
              <a:rPr lang="es-ES" dirty="0"/>
              <a:t>No mostrada 1.83%   </a:t>
            </a:r>
            <a:endParaRPr lang="en-US" dirty="0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571500" y="4357688"/>
            <a:ext cx="814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s-ES"/>
              <a:t>El </a:t>
            </a:r>
            <a:r>
              <a:rPr lang="es-ES">
                <a:solidFill>
                  <a:srgbClr val="FF0000"/>
                </a:solidFill>
              </a:rPr>
              <a:t>33% </a:t>
            </a:r>
            <a:r>
              <a:rPr lang="es-ES"/>
              <a:t>de los  participantes encuestados califican el ingreso al servicio como Muy Bueno y el </a:t>
            </a:r>
            <a:r>
              <a:rPr lang="es-ES">
                <a:solidFill>
                  <a:srgbClr val="FF0000"/>
                </a:solidFill>
              </a:rPr>
              <a:t>60% </a:t>
            </a:r>
            <a:r>
              <a:rPr lang="es-ES"/>
              <a:t>de participantes encuestados como Bueno.  A  penas el </a:t>
            </a:r>
            <a:r>
              <a:rPr lang="es-ES">
                <a:solidFill>
                  <a:srgbClr val="FF0000"/>
                </a:solidFill>
              </a:rPr>
              <a:t>5.7% </a:t>
            </a:r>
            <a:r>
              <a:rPr lang="es-ES"/>
              <a:t>de los participantes calificaron el ingreso al servicio como regular.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cbello\Escritorio\PREG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000125"/>
            <a:ext cx="6715125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428875" y="0"/>
            <a:ext cx="4365625" cy="4032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ES" sz="2000" b="1" dirty="0">
                <a:latin typeface="Arial" charset="0"/>
                <a:cs typeface="Arial" charset="0"/>
              </a:rPr>
              <a:t>3. ¿Cómo califica la atención del personal que presta el servicio?</a:t>
            </a:r>
            <a:endParaRPr lang="es-ES" sz="2000" i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43625" y="1500188"/>
            <a:ext cx="2182813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dirty="0"/>
              <a:t>Muy Bueno  43%</a:t>
            </a:r>
          </a:p>
          <a:p>
            <a:pPr>
              <a:defRPr/>
            </a:pPr>
            <a:r>
              <a:rPr lang="es-ES" dirty="0"/>
              <a:t>Bueno  50.% </a:t>
            </a:r>
          </a:p>
          <a:p>
            <a:pPr>
              <a:defRPr/>
            </a:pPr>
            <a:r>
              <a:rPr lang="es-ES" dirty="0"/>
              <a:t>Regular  3.2%</a:t>
            </a:r>
          </a:p>
          <a:p>
            <a:pPr>
              <a:defRPr/>
            </a:pPr>
            <a:r>
              <a:rPr lang="es-ES" dirty="0"/>
              <a:t>Malo  1.2%</a:t>
            </a:r>
          </a:p>
          <a:p>
            <a:pPr>
              <a:defRPr/>
            </a:pPr>
            <a:r>
              <a:rPr lang="es-ES" dirty="0"/>
              <a:t>Muy Malo 0.00% </a:t>
            </a:r>
          </a:p>
          <a:p>
            <a:pPr>
              <a:defRPr/>
            </a:pPr>
            <a:r>
              <a:rPr lang="es-ES" dirty="0"/>
              <a:t>Sin respuesta 0.00% </a:t>
            </a:r>
          </a:p>
          <a:p>
            <a:pPr>
              <a:defRPr/>
            </a:pPr>
            <a:r>
              <a:rPr lang="es-ES" dirty="0"/>
              <a:t>No completada o </a:t>
            </a:r>
          </a:p>
          <a:p>
            <a:pPr>
              <a:defRPr/>
            </a:pPr>
            <a:r>
              <a:rPr lang="es-ES" dirty="0"/>
              <a:t>No mostrada 1.83%   </a:t>
            </a:r>
            <a:endParaRPr lang="en-US" dirty="0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857250" y="4429125"/>
            <a:ext cx="77771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s-ES"/>
              <a:t>El </a:t>
            </a:r>
            <a:r>
              <a:rPr lang="es-ES">
                <a:solidFill>
                  <a:srgbClr val="FF0000"/>
                </a:solidFill>
              </a:rPr>
              <a:t>50%</a:t>
            </a:r>
            <a:r>
              <a:rPr lang="es-ES"/>
              <a:t> de los entrevistados califican la atención del personal de la modalidad de canasta  complementaria de alimentos como Muy Bueno,  y,  el  </a:t>
            </a:r>
            <a:r>
              <a:rPr lang="es-ES">
                <a:solidFill>
                  <a:srgbClr val="FF0000"/>
                </a:solidFill>
              </a:rPr>
              <a:t>43 %</a:t>
            </a:r>
            <a:r>
              <a:rPr lang="es-ES"/>
              <a:t> como Bueno.  El </a:t>
            </a:r>
            <a:r>
              <a:rPr lang="es-ES">
                <a:solidFill>
                  <a:srgbClr val="FF0000"/>
                </a:solidFill>
              </a:rPr>
              <a:t>3.2%</a:t>
            </a:r>
            <a:r>
              <a:rPr lang="es-ES"/>
              <a:t> y el </a:t>
            </a:r>
            <a:r>
              <a:rPr lang="es-ES">
                <a:solidFill>
                  <a:srgbClr val="FF0000"/>
                </a:solidFill>
              </a:rPr>
              <a:t>1.2%</a:t>
            </a:r>
            <a:r>
              <a:rPr lang="es-ES"/>
              <a:t> de participantes que fueron encuestados consideran la atención como regular y muy mala respectivamente.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cbello\Escritorio\PREG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75"/>
            <a:ext cx="735806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357438" y="142875"/>
            <a:ext cx="4365625" cy="4032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ES" b="1" dirty="0">
                <a:latin typeface="Arial" charset="0"/>
                <a:cs typeface="Arial" charset="0"/>
              </a:rPr>
              <a:t>4. ¿Cómo califica el sitio donde se presta el servicio?</a:t>
            </a:r>
            <a:endParaRPr lang="es-ES" i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357938" y="1500188"/>
            <a:ext cx="2130425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dirty="0"/>
              <a:t>Muy Bueno 25%</a:t>
            </a:r>
          </a:p>
          <a:p>
            <a:pPr>
              <a:defRPr/>
            </a:pPr>
            <a:r>
              <a:rPr lang="es-ES" dirty="0"/>
              <a:t>Bueno 55%</a:t>
            </a:r>
          </a:p>
          <a:p>
            <a:pPr>
              <a:defRPr/>
            </a:pPr>
            <a:r>
              <a:rPr lang="es-ES" dirty="0"/>
              <a:t>Regular 15%</a:t>
            </a:r>
          </a:p>
          <a:p>
            <a:pPr>
              <a:defRPr/>
            </a:pPr>
            <a:r>
              <a:rPr lang="es-ES" dirty="0"/>
              <a:t>Malo 3%</a:t>
            </a:r>
          </a:p>
          <a:p>
            <a:pPr>
              <a:defRPr/>
            </a:pPr>
            <a:r>
              <a:rPr lang="es-ES" dirty="0"/>
              <a:t>Muy Malo 0.41%</a:t>
            </a:r>
          </a:p>
          <a:p>
            <a:pPr>
              <a:defRPr/>
            </a:pPr>
            <a:r>
              <a:rPr lang="es-ES" dirty="0"/>
              <a:t>Sin respuesta  0.00%</a:t>
            </a:r>
          </a:p>
          <a:p>
            <a:pPr>
              <a:defRPr/>
            </a:pPr>
            <a:r>
              <a:rPr lang="es-ES" dirty="0"/>
              <a:t>No completada o </a:t>
            </a:r>
          </a:p>
          <a:p>
            <a:pPr>
              <a:defRPr/>
            </a:pPr>
            <a:r>
              <a:rPr lang="es-ES" dirty="0"/>
              <a:t>No mostrada 1.83%  </a:t>
            </a:r>
            <a:endParaRPr lang="en-US" dirty="0"/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714375" y="4286250"/>
            <a:ext cx="7777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s-ES"/>
              <a:t>El </a:t>
            </a:r>
            <a:r>
              <a:rPr lang="es-ES">
                <a:solidFill>
                  <a:srgbClr val="FF0000"/>
                </a:solidFill>
              </a:rPr>
              <a:t>25%</a:t>
            </a:r>
            <a:r>
              <a:rPr lang="es-ES"/>
              <a:t> y </a:t>
            </a:r>
            <a:r>
              <a:rPr lang="es-ES">
                <a:solidFill>
                  <a:srgbClr val="FF0000"/>
                </a:solidFill>
              </a:rPr>
              <a:t>55% </a:t>
            </a:r>
            <a:r>
              <a:rPr lang="es-ES"/>
              <a:t>de los encuestados califican el sitio o punto donde se entrega la canasta como Muy Bueno y Bueno respectivamente, para el </a:t>
            </a:r>
          </a:p>
          <a:p>
            <a:r>
              <a:rPr lang="es-ES">
                <a:solidFill>
                  <a:srgbClr val="FF0000"/>
                </a:solidFill>
              </a:rPr>
              <a:t>15 %</a:t>
            </a:r>
            <a:r>
              <a:rPr lang="es-ES"/>
              <a:t> el sitio o punto de entrega lo califica como regular y el 3% como malo.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lantillapowerBP co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333375"/>
            <a:ext cx="9220201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foto sd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05163" y="-2403475"/>
            <a:ext cx="15544801" cy="11658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192588" y="388938"/>
            <a:ext cx="184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 sz="1500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39750" y="620713"/>
            <a:ext cx="7921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FF3300"/>
                </a:solidFill>
              </a:rPr>
              <a:t>Resultado encuestas de Satisfacción</a:t>
            </a:r>
          </a:p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FF3300"/>
                </a:solidFill>
              </a:rPr>
              <a:t>Servicio Social Mi Vital Alimentario</a:t>
            </a:r>
          </a:p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FF3300"/>
                </a:solidFill>
              </a:rPr>
              <a:t>Modalidad Canasta Complementaria de Alimentos.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140200" y="5373688"/>
            <a:ext cx="184150" cy="366712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cbello\Escritorio\PREG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785813"/>
            <a:ext cx="62817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 txBox="1">
            <a:spLocks noGrp="1"/>
          </p:cNvSpPr>
          <p:nvPr/>
        </p:nvSpPr>
        <p:spPr>
          <a:xfrm>
            <a:off x="3143250" y="6357938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357438" y="142875"/>
            <a:ext cx="4365625" cy="4032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ES" b="1" dirty="0">
                <a:latin typeface="Arial" charset="0"/>
                <a:cs typeface="Arial" charset="0"/>
              </a:rPr>
              <a:t>5. ¿Cómo califica la presentación de los alimentos entregados?</a:t>
            </a:r>
            <a:endParaRPr lang="es-ES" i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00750" y="857250"/>
            <a:ext cx="2289175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dirty="0"/>
              <a:t>Muy Bueno  46% </a:t>
            </a:r>
          </a:p>
          <a:p>
            <a:pPr>
              <a:defRPr/>
            </a:pPr>
            <a:r>
              <a:rPr lang="es-ES" dirty="0"/>
              <a:t>Bueno  49%</a:t>
            </a:r>
          </a:p>
          <a:p>
            <a:pPr>
              <a:defRPr/>
            </a:pPr>
            <a:r>
              <a:rPr lang="es-ES" dirty="0"/>
              <a:t>Regular 2 %</a:t>
            </a:r>
          </a:p>
          <a:p>
            <a:pPr>
              <a:defRPr/>
            </a:pPr>
            <a:r>
              <a:rPr lang="es-ES" dirty="0"/>
              <a:t>Malo 1%</a:t>
            </a:r>
          </a:p>
          <a:p>
            <a:pPr>
              <a:defRPr/>
            </a:pPr>
            <a:r>
              <a:rPr lang="es-ES" dirty="0"/>
              <a:t>Muy Malo  0.41%</a:t>
            </a:r>
          </a:p>
          <a:p>
            <a:pPr>
              <a:defRPr/>
            </a:pPr>
            <a:r>
              <a:rPr lang="es-ES" dirty="0"/>
              <a:t>Sin respuesta 0.00% </a:t>
            </a:r>
          </a:p>
          <a:p>
            <a:pPr>
              <a:defRPr/>
            </a:pPr>
            <a:r>
              <a:rPr lang="es-ES" dirty="0"/>
              <a:t>No completada o</a:t>
            </a:r>
          </a:p>
          <a:p>
            <a:pPr>
              <a:defRPr/>
            </a:pPr>
            <a:r>
              <a:rPr lang="es-ES" dirty="0"/>
              <a:t>No mostrada 1.83%     </a:t>
            </a:r>
            <a:endParaRPr lang="en-US" dirty="0"/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857250" y="4500563"/>
            <a:ext cx="77771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s-ES"/>
              <a:t>El </a:t>
            </a:r>
            <a:r>
              <a:rPr lang="es-ES">
                <a:solidFill>
                  <a:srgbClr val="FF0000"/>
                </a:solidFill>
              </a:rPr>
              <a:t>46%</a:t>
            </a:r>
            <a:r>
              <a:rPr lang="es-ES"/>
              <a:t> de los entrevistados califican la presentación de los alimentos entregados en el servicio de canasta como </a:t>
            </a:r>
            <a:r>
              <a:rPr lang="es-ES">
                <a:solidFill>
                  <a:srgbClr val="FF0000"/>
                </a:solidFill>
              </a:rPr>
              <a:t>Muy Bueno </a:t>
            </a:r>
            <a:r>
              <a:rPr lang="es-ES"/>
              <a:t>y un </a:t>
            </a:r>
            <a:r>
              <a:rPr lang="es-ES">
                <a:solidFill>
                  <a:srgbClr val="FF0000"/>
                </a:solidFill>
              </a:rPr>
              <a:t>49 %</a:t>
            </a:r>
            <a:r>
              <a:rPr lang="es-ES"/>
              <a:t> como </a:t>
            </a:r>
            <a:r>
              <a:rPr lang="es-ES">
                <a:solidFill>
                  <a:srgbClr val="FF0000"/>
                </a:solidFill>
              </a:rPr>
              <a:t>Bueno. </a:t>
            </a:r>
            <a:r>
              <a:rPr lang="es-ES"/>
              <a:t>El 5% restante representan los participantes que calificaron los alimentos entregados como malo (1%)  o que no se muestra respuesta a la pregunta.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cbello\Escritorio\PREG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3"/>
            <a:ext cx="6643688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357438" y="142875"/>
            <a:ext cx="4365625" cy="4032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ES" b="1" dirty="0">
                <a:latin typeface="Arial" charset="0"/>
                <a:cs typeface="Arial" charset="0"/>
              </a:rPr>
              <a:t>6. ¿Cómo califica el acceso al punto de entrega de los alimentos?</a:t>
            </a:r>
            <a:endParaRPr lang="es-ES" i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357938" y="857250"/>
            <a:ext cx="2281237" cy="2586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dirty="0"/>
              <a:t>Muy Bueno 25.%  </a:t>
            </a:r>
          </a:p>
          <a:p>
            <a:pPr>
              <a:defRPr/>
            </a:pPr>
            <a:r>
              <a:rPr lang="es-ES" dirty="0"/>
              <a:t>Bueno 62%  </a:t>
            </a:r>
          </a:p>
          <a:p>
            <a:pPr>
              <a:defRPr/>
            </a:pPr>
            <a:r>
              <a:rPr lang="es-ES" dirty="0"/>
              <a:t>Regular 10%  </a:t>
            </a:r>
          </a:p>
          <a:p>
            <a:pPr>
              <a:defRPr/>
            </a:pPr>
            <a:r>
              <a:rPr lang="es-ES" dirty="0"/>
              <a:t>Malo 1%  </a:t>
            </a:r>
          </a:p>
          <a:p>
            <a:pPr>
              <a:defRPr/>
            </a:pPr>
            <a:r>
              <a:rPr lang="es-ES" dirty="0"/>
              <a:t>Muy Malo 00 %  </a:t>
            </a:r>
          </a:p>
          <a:p>
            <a:pPr>
              <a:defRPr/>
            </a:pPr>
            <a:r>
              <a:rPr lang="es-ES" dirty="0"/>
              <a:t>Sin respuesta 00.00%  </a:t>
            </a:r>
          </a:p>
          <a:p>
            <a:pPr>
              <a:defRPr/>
            </a:pPr>
            <a:r>
              <a:rPr lang="es-ES" dirty="0"/>
              <a:t>No completada o </a:t>
            </a:r>
          </a:p>
          <a:p>
            <a:pPr>
              <a:defRPr/>
            </a:pPr>
            <a:r>
              <a:rPr lang="es-ES" dirty="0"/>
              <a:t>No mostrada 2 % </a:t>
            </a:r>
          </a:p>
          <a:p>
            <a:pPr>
              <a:defRPr/>
            </a:pPr>
            <a:r>
              <a:rPr lang="es-ES" dirty="0"/>
              <a:t>   </a:t>
            </a:r>
            <a:endParaRPr lang="en-US" dirty="0"/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539750" y="4508500"/>
            <a:ext cx="77771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s-ES"/>
              <a:t>El </a:t>
            </a:r>
            <a:r>
              <a:rPr lang="es-ES">
                <a:solidFill>
                  <a:srgbClr val="FF0000"/>
                </a:solidFill>
              </a:rPr>
              <a:t>62%</a:t>
            </a:r>
            <a:r>
              <a:rPr lang="es-ES"/>
              <a:t> de los entrevistados califican el acceso al punto de entrega como Bueno,  un </a:t>
            </a:r>
            <a:r>
              <a:rPr lang="es-ES">
                <a:solidFill>
                  <a:srgbClr val="FF0000"/>
                </a:solidFill>
              </a:rPr>
              <a:t>25 % </a:t>
            </a:r>
            <a:r>
              <a:rPr lang="es-ES"/>
              <a:t>como Muy Bueno y un </a:t>
            </a:r>
            <a:r>
              <a:rPr lang="es-ES">
                <a:solidFill>
                  <a:srgbClr val="FF0000"/>
                </a:solidFill>
              </a:rPr>
              <a:t>10%</a:t>
            </a:r>
            <a:r>
              <a:rPr lang="es-ES"/>
              <a:t> como Regular.  Los demás ítems evaluados presentaron un porcentaje bajo.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cbello\Escritorio\PREG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857250"/>
            <a:ext cx="6624637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357438" y="142875"/>
            <a:ext cx="4365625" cy="4032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ES" b="1" dirty="0">
                <a:latin typeface="Arial" charset="0"/>
                <a:cs typeface="Arial" charset="0"/>
              </a:rPr>
              <a:t>7. ¿Cómo califica la cantidad de alimentos entregados?</a:t>
            </a:r>
            <a:endParaRPr lang="es-ES" i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00750" y="1143000"/>
            <a:ext cx="2182813" cy="2586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dirty="0"/>
              <a:t>Muy Bueno 43 %  </a:t>
            </a:r>
          </a:p>
          <a:p>
            <a:pPr>
              <a:defRPr/>
            </a:pPr>
            <a:r>
              <a:rPr lang="es-ES" dirty="0"/>
              <a:t>Bueno 49 %  </a:t>
            </a:r>
          </a:p>
          <a:p>
            <a:pPr>
              <a:defRPr/>
            </a:pPr>
            <a:r>
              <a:rPr lang="es-ES" dirty="0"/>
              <a:t>Regular 6 %  </a:t>
            </a:r>
          </a:p>
          <a:p>
            <a:pPr>
              <a:defRPr/>
            </a:pPr>
            <a:r>
              <a:rPr lang="es-ES" dirty="0"/>
              <a:t>Malo 0.20%  </a:t>
            </a:r>
          </a:p>
          <a:p>
            <a:pPr>
              <a:defRPr/>
            </a:pPr>
            <a:r>
              <a:rPr lang="es-ES" dirty="0"/>
              <a:t>Muy Malo 0.00%  </a:t>
            </a:r>
          </a:p>
          <a:p>
            <a:pPr>
              <a:defRPr/>
            </a:pPr>
            <a:r>
              <a:rPr lang="es-ES" dirty="0"/>
              <a:t>Sin respuesta 00%  </a:t>
            </a:r>
          </a:p>
          <a:p>
            <a:pPr>
              <a:defRPr/>
            </a:pPr>
            <a:r>
              <a:rPr lang="es-ES" dirty="0"/>
              <a:t>No completada o </a:t>
            </a:r>
          </a:p>
          <a:p>
            <a:pPr>
              <a:defRPr/>
            </a:pPr>
            <a:r>
              <a:rPr lang="es-ES" dirty="0"/>
              <a:t>No mostrada 1.83%   </a:t>
            </a:r>
          </a:p>
          <a:p>
            <a:pPr>
              <a:defRPr/>
            </a:pPr>
            <a:r>
              <a:rPr lang="es-ES" dirty="0"/>
              <a:t>   </a:t>
            </a:r>
            <a:endParaRPr lang="en-US" dirty="0"/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539750" y="4508500"/>
            <a:ext cx="7777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s-ES"/>
              <a:t>El </a:t>
            </a:r>
            <a:r>
              <a:rPr lang="es-ES">
                <a:solidFill>
                  <a:srgbClr val="FF0000"/>
                </a:solidFill>
              </a:rPr>
              <a:t>43% </a:t>
            </a:r>
            <a:r>
              <a:rPr lang="es-ES"/>
              <a:t>de los entrevistados califican la cantidad de alimentos que reciben en la canasta como Muy Bueno y un </a:t>
            </a:r>
            <a:r>
              <a:rPr lang="es-ES">
                <a:solidFill>
                  <a:srgbClr val="FF0000"/>
                </a:solidFill>
              </a:rPr>
              <a:t>49 %</a:t>
            </a:r>
            <a:r>
              <a:rPr lang="es-ES"/>
              <a:t> como Bueno.  Solo un </a:t>
            </a:r>
            <a:r>
              <a:rPr lang="es-ES">
                <a:solidFill>
                  <a:srgbClr val="FF0000"/>
                </a:solidFill>
              </a:rPr>
              <a:t>6%</a:t>
            </a:r>
            <a:r>
              <a:rPr lang="es-ES"/>
              <a:t> lo califica como Regular.  Los demás ítems evaluados presentaron un porcentaje no representativo.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cbello\Escritorio\PREG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1071563"/>
            <a:ext cx="669448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357438" y="142875"/>
            <a:ext cx="4365625" cy="4032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ES" b="1" dirty="0">
                <a:latin typeface="Arial" charset="0"/>
                <a:cs typeface="Arial" charset="0"/>
              </a:rPr>
              <a:t>8. ¿Cómo califica la organización para la entrega de los alimentos?</a:t>
            </a:r>
            <a:endParaRPr lang="es-ES" i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43625" y="1500188"/>
            <a:ext cx="2193925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dirty="0"/>
              <a:t>Muy Bueno 28 %  </a:t>
            </a:r>
          </a:p>
          <a:p>
            <a:pPr>
              <a:defRPr/>
            </a:pPr>
            <a:r>
              <a:rPr lang="es-ES" dirty="0"/>
              <a:t>Bueno 56 %  </a:t>
            </a:r>
          </a:p>
          <a:p>
            <a:pPr>
              <a:defRPr/>
            </a:pPr>
            <a:r>
              <a:rPr lang="es-ES" dirty="0"/>
              <a:t>Regular 12 %  </a:t>
            </a:r>
          </a:p>
          <a:p>
            <a:pPr>
              <a:defRPr/>
            </a:pPr>
            <a:r>
              <a:rPr lang="es-ES" dirty="0"/>
              <a:t>Malo 1.22%  </a:t>
            </a:r>
          </a:p>
          <a:p>
            <a:pPr>
              <a:defRPr/>
            </a:pPr>
            <a:r>
              <a:rPr lang="es-ES" dirty="0"/>
              <a:t>Muy Malo 0.20%  </a:t>
            </a:r>
          </a:p>
          <a:p>
            <a:pPr>
              <a:defRPr/>
            </a:pPr>
            <a:r>
              <a:rPr lang="es-ES" dirty="0"/>
              <a:t>Sin respuesta 0.00%  </a:t>
            </a:r>
          </a:p>
          <a:p>
            <a:pPr>
              <a:defRPr/>
            </a:pPr>
            <a:r>
              <a:rPr lang="es-ES" dirty="0"/>
              <a:t>No completada o </a:t>
            </a:r>
          </a:p>
          <a:p>
            <a:pPr>
              <a:defRPr/>
            </a:pPr>
            <a:r>
              <a:rPr lang="es-ES" dirty="0"/>
              <a:t>No mostrada91.83%  </a:t>
            </a:r>
            <a:endParaRPr lang="en-US" dirty="0"/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468313" y="4437063"/>
            <a:ext cx="77771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s-ES"/>
              <a:t>El </a:t>
            </a:r>
            <a:r>
              <a:rPr lang="es-ES">
                <a:solidFill>
                  <a:srgbClr val="FF0000"/>
                </a:solidFill>
              </a:rPr>
              <a:t>28 %</a:t>
            </a:r>
            <a:r>
              <a:rPr lang="es-ES"/>
              <a:t> de los entrevistados califican la organización en la entrega de la canasta como Muy Bueno y un </a:t>
            </a:r>
            <a:r>
              <a:rPr lang="es-ES">
                <a:solidFill>
                  <a:srgbClr val="FF0000"/>
                </a:solidFill>
              </a:rPr>
              <a:t>57 % </a:t>
            </a:r>
            <a:r>
              <a:rPr lang="es-ES"/>
              <a:t>como Bueno.  El </a:t>
            </a:r>
            <a:r>
              <a:rPr lang="es-ES">
                <a:solidFill>
                  <a:srgbClr val="FF0000"/>
                </a:solidFill>
              </a:rPr>
              <a:t>12%</a:t>
            </a:r>
            <a:r>
              <a:rPr lang="es-ES"/>
              <a:t> lo califica como Regular.  Los demás ítems evaluados presentaron un porcentaje bajo, solo el</a:t>
            </a:r>
            <a:r>
              <a:rPr lang="es-ES">
                <a:solidFill>
                  <a:srgbClr val="FF0000"/>
                </a:solidFill>
              </a:rPr>
              <a:t> 1% </a:t>
            </a:r>
            <a:r>
              <a:rPr lang="es-ES"/>
              <a:t>lo califica malo.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cbello\Escritorio\PREG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70770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357438" y="142875"/>
            <a:ext cx="4365625" cy="4032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ES" b="1" dirty="0">
                <a:latin typeface="Arial" charset="0"/>
                <a:cs typeface="Arial" charset="0"/>
              </a:rPr>
              <a:t>9. ¿Cómo califica el cumplimiento de fechas y horarios para la entrega de alimentos?</a:t>
            </a:r>
            <a:endParaRPr lang="es-ES" i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29375" y="1500188"/>
            <a:ext cx="2163763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dirty="0"/>
              <a:t>Muy Bueno 23 %  </a:t>
            </a:r>
          </a:p>
          <a:p>
            <a:pPr>
              <a:defRPr/>
            </a:pPr>
            <a:r>
              <a:rPr lang="es-ES" dirty="0"/>
              <a:t>Bueno 44 %  </a:t>
            </a:r>
          </a:p>
          <a:p>
            <a:pPr>
              <a:defRPr/>
            </a:pPr>
            <a:r>
              <a:rPr lang="es-ES" dirty="0"/>
              <a:t>Regular 27 %  </a:t>
            </a:r>
          </a:p>
          <a:p>
            <a:pPr>
              <a:defRPr/>
            </a:pPr>
            <a:r>
              <a:rPr lang="es-ES" dirty="0"/>
              <a:t>Malo 3.05%  </a:t>
            </a:r>
          </a:p>
          <a:p>
            <a:pPr>
              <a:defRPr/>
            </a:pPr>
            <a:r>
              <a:rPr lang="es-ES" dirty="0"/>
              <a:t>Muy Malo 1.42%  </a:t>
            </a:r>
          </a:p>
          <a:p>
            <a:pPr>
              <a:defRPr/>
            </a:pPr>
            <a:r>
              <a:rPr lang="es-ES" dirty="0"/>
              <a:t>Sin respuesta 0.00%  </a:t>
            </a:r>
          </a:p>
          <a:p>
            <a:pPr>
              <a:defRPr/>
            </a:pPr>
            <a:r>
              <a:rPr lang="es-ES" dirty="0"/>
              <a:t>No completada o </a:t>
            </a:r>
          </a:p>
          <a:p>
            <a:pPr>
              <a:defRPr/>
            </a:pPr>
            <a:r>
              <a:rPr lang="es-ES" dirty="0"/>
              <a:t>No mostrada 1.83%  </a:t>
            </a:r>
            <a:endParaRPr lang="en-US" dirty="0"/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714375" y="4500563"/>
            <a:ext cx="7858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s-ES"/>
              <a:t>El </a:t>
            </a:r>
            <a:r>
              <a:rPr lang="es-ES">
                <a:solidFill>
                  <a:srgbClr val="FF0000"/>
                </a:solidFill>
              </a:rPr>
              <a:t>44% </a:t>
            </a:r>
            <a:r>
              <a:rPr lang="es-ES"/>
              <a:t>de los entrevistados califican el cumplimiento de fechas y horarios en la entrega de canasta como Bueno, </a:t>
            </a:r>
            <a:r>
              <a:rPr lang="es-ES">
                <a:solidFill>
                  <a:srgbClr val="FF0000"/>
                </a:solidFill>
              </a:rPr>
              <a:t>27</a:t>
            </a:r>
            <a:r>
              <a:rPr lang="es-ES"/>
              <a:t> % como Regular y un </a:t>
            </a:r>
            <a:r>
              <a:rPr lang="es-ES">
                <a:solidFill>
                  <a:srgbClr val="FF0000"/>
                </a:solidFill>
              </a:rPr>
              <a:t>23%</a:t>
            </a:r>
            <a:r>
              <a:rPr lang="es-ES"/>
              <a:t> como Muy Bueno .  Los demás ítems evaluados presentaron un  porcentaje bajo, solo el 1% lo califica  muy malo.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cbello\Escritorio\PREG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85813"/>
            <a:ext cx="6826250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357438" y="142875"/>
            <a:ext cx="4365625" cy="4032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ES" b="1" dirty="0">
                <a:latin typeface="Arial" charset="0"/>
                <a:cs typeface="Arial" charset="0"/>
              </a:rPr>
              <a:t>10. ¿Cómo califica la frescura de los alimentos?</a:t>
            </a:r>
            <a:endParaRPr lang="es-ES" i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286500" y="1500188"/>
            <a:ext cx="2182813" cy="2586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dirty="0"/>
              <a:t>Muy Bueno  42 %</a:t>
            </a:r>
          </a:p>
          <a:p>
            <a:pPr>
              <a:defRPr/>
            </a:pPr>
            <a:r>
              <a:rPr lang="es-ES" dirty="0"/>
              <a:t>Bueno  53%</a:t>
            </a:r>
          </a:p>
          <a:p>
            <a:pPr>
              <a:defRPr/>
            </a:pPr>
            <a:r>
              <a:rPr lang="es-ES" dirty="0"/>
              <a:t>Regular  2.03%</a:t>
            </a:r>
          </a:p>
          <a:p>
            <a:pPr>
              <a:defRPr/>
            </a:pPr>
            <a:r>
              <a:rPr lang="es-ES" dirty="0"/>
              <a:t>Malo  0.81%  </a:t>
            </a:r>
          </a:p>
          <a:p>
            <a:pPr>
              <a:defRPr/>
            </a:pPr>
            <a:r>
              <a:rPr lang="es-ES" dirty="0"/>
              <a:t>Muy Malo 0.20%  </a:t>
            </a:r>
          </a:p>
          <a:p>
            <a:pPr>
              <a:defRPr/>
            </a:pPr>
            <a:r>
              <a:rPr lang="es-ES" dirty="0"/>
              <a:t>Sin respuesta 0.00%  </a:t>
            </a:r>
          </a:p>
          <a:p>
            <a:pPr>
              <a:defRPr/>
            </a:pPr>
            <a:r>
              <a:rPr lang="es-ES" dirty="0"/>
              <a:t>No completada o </a:t>
            </a:r>
          </a:p>
          <a:p>
            <a:pPr>
              <a:defRPr/>
            </a:pPr>
            <a:r>
              <a:rPr lang="es-ES" dirty="0"/>
              <a:t>No mostrada 1.83%   </a:t>
            </a:r>
          </a:p>
          <a:p>
            <a:pPr>
              <a:defRPr/>
            </a:pPr>
            <a:r>
              <a:rPr lang="es-ES" dirty="0"/>
              <a:t>   </a:t>
            </a:r>
            <a:endParaRPr lang="en-US" dirty="0"/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642938" y="4714875"/>
            <a:ext cx="8137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s-ES"/>
              <a:t>El </a:t>
            </a:r>
            <a:r>
              <a:rPr lang="es-ES">
                <a:solidFill>
                  <a:srgbClr val="FF0000"/>
                </a:solidFill>
              </a:rPr>
              <a:t>53% </a:t>
            </a:r>
            <a:r>
              <a:rPr lang="es-ES"/>
              <a:t>de los entrevistados califican la frescura de los alimentos entregados en la canasta como Bueno, </a:t>
            </a:r>
            <a:r>
              <a:rPr lang="es-ES">
                <a:solidFill>
                  <a:srgbClr val="FF0000"/>
                </a:solidFill>
              </a:rPr>
              <a:t>42 % </a:t>
            </a:r>
            <a:r>
              <a:rPr lang="es-ES"/>
              <a:t>como Muy Bueno .  Los demás ítems evaluados presentaron un porcentaje bajo.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651" name="2 CuadroTexto"/>
          <p:cNvSpPr txBox="1">
            <a:spLocks noChangeArrowheads="1"/>
          </p:cNvSpPr>
          <p:nvPr/>
        </p:nvSpPr>
        <p:spPr bwMode="auto">
          <a:xfrm>
            <a:off x="1042988" y="549275"/>
            <a:ext cx="7273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4000" b="1">
                <a:solidFill>
                  <a:srgbClr val="C00000"/>
                </a:solidFill>
                <a:latin typeface="Cambria" pitchFamily="18" charset="0"/>
              </a:rPr>
              <a:t>ANALISIS Y RECOMENDACIONES</a:t>
            </a:r>
            <a:endParaRPr lang="es-ES" sz="4000" b="1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7652" name="Picture 6" descr="ANd9GcRrM0gylLk7dr75RLqrKFaTp4G_ewTRXU7zEdv0xpg1bO8qhw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636838"/>
            <a:ext cx="388778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CuadroTexto"/>
          <p:cNvSpPr txBox="1">
            <a:spLocks noChangeArrowheads="1"/>
          </p:cNvSpPr>
          <p:nvPr/>
        </p:nvSpPr>
        <p:spPr bwMode="auto">
          <a:xfrm>
            <a:off x="827088" y="404813"/>
            <a:ext cx="7273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4000" b="1">
                <a:solidFill>
                  <a:srgbClr val="C00000"/>
                </a:solidFill>
                <a:latin typeface="Cambria" pitchFamily="18" charset="0"/>
              </a:rPr>
              <a:t>ANÁLISIS</a:t>
            </a:r>
            <a:endParaRPr lang="es-ES" sz="4000" b="1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8675" name="5 CuadroTexto"/>
          <p:cNvSpPr txBox="1">
            <a:spLocks noChangeArrowheads="1"/>
          </p:cNvSpPr>
          <p:nvPr/>
        </p:nvSpPr>
        <p:spPr bwMode="auto">
          <a:xfrm>
            <a:off x="285750" y="1785938"/>
            <a:ext cx="85725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600"/>
              <a:t>Los referentes locales del servicio social  Mi Vital Alimentario modalidad Canasta Complementaria de Alimentos, aplicaron 492 encuestas a igual numero de núcleos familiares  de  576 proyectadas..Se realizaron 10 preguntas orientadas a conocer el  nivel de satisfacción de los participantes del servicio frente a varios de los aspectos en la prestación del mismo ( calidad y cantidad de alimentos, logística, punto de entrega entre otros), donde podían calificarlo como muy bueno, bueno, regular , malo y muy malo..</a:t>
            </a:r>
          </a:p>
          <a:p>
            <a:pPr algn="just"/>
            <a:endParaRPr lang="es-ES" sz="1600"/>
          </a:p>
          <a:p>
            <a:pPr algn="just"/>
            <a:r>
              <a:rPr lang="es-ES" sz="1600"/>
              <a:t>Los resultados promedio obtenidos de forma general, nos muestran que el 35% de participantes del total de encuestas aplicadas califican el servicio como muy bueno. y. el 53% como bueno, es decir que 88% de los participantes tiene un nivel de satisfacción y aceptación frente al servicio. El 10% califica el servicio como regular o malo y el 2% de encuestas presentan inconsistencias en el diligenciamiento.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CuadroTexto"/>
          <p:cNvSpPr txBox="1">
            <a:spLocks noChangeArrowheads="1"/>
          </p:cNvSpPr>
          <p:nvPr/>
        </p:nvSpPr>
        <p:spPr bwMode="auto">
          <a:xfrm>
            <a:off x="857250" y="571500"/>
            <a:ext cx="7273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4000" b="1">
                <a:solidFill>
                  <a:srgbClr val="C00000"/>
                </a:solidFill>
                <a:latin typeface="Cambria" pitchFamily="18" charset="0"/>
              </a:rPr>
              <a:t>RECOMENDACIONES</a:t>
            </a:r>
            <a:endParaRPr lang="es-ES" sz="4000" b="1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571500" y="1928813"/>
            <a:ext cx="799306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de-DE"/>
              <a:t>A  pesar de que el 88% de las familias encuestada califican el servicio como muy bueno y bueno, se debe formular un plan de trabajo que permita dar tratamiento a los aspectos  de calidad y oportunidad  no conformes en la prestaciòn del servicio que permita que el 100% de la poblaciòn atendida en la modalidad de servicio canasta complementaria de alimentas sienta total satisfacciòn.y aceptaciòn del servicio social que reciben.</a:t>
            </a:r>
          </a:p>
          <a:p>
            <a:pPr eaLnBrk="0" hangingPunct="0">
              <a:buFont typeface="Wingdings" pitchFamily="2" charset="2"/>
              <a:buChar char="Ø"/>
            </a:pPr>
            <a:endParaRPr lang="de-DE"/>
          </a:p>
          <a:p>
            <a:pPr eaLnBrk="0" hangingPunct="0">
              <a:buFont typeface="Wingdings" pitchFamily="2" charset="2"/>
              <a:buChar char="Ø"/>
            </a:pPr>
            <a:endParaRPr lang="de-DE"/>
          </a:p>
          <a:p>
            <a:pPr eaLnBrk="0" hangingPunct="0">
              <a:buFont typeface="Wingdings" pitchFamily="2" charset="2"/>
              <a:buChar char="Ø"/>
            </a:pPr>
            <a:endParaRPr lang="de-DE"/>
          </a:p>
          <a:p>
            <a:pPr eaLnBrk="0" hangingPunct="0">
              <a:buFont typeface="Wingdings" pitchFamily="2" charset="2"/>
              <a:buChar char="Ø"/>
            </a:pPr>
            <a:endParaRPr lang="de-DE"/>
          </a:p>
          <a:p>
            <a:pPr eaLnBrk="0" hangingPunct="0">
              <a:buFont typeface="Wingdings" pitchFamily="2" charset="2"/>
              <a:buChar char="Ø"/>
            </a:pPr>
            <a:endParaRPr lang="de-DE"/>
          </a:p>
          <a:p>
            <a:pPr eaLnBrk="0" hangingPunct="0">
              <a:buFont typeface="Wingdings" pitchFamily="2" charset="2"/>
              <a:buChar char="Ø"/>
            </a:pPr>
            <a:endParaRPr lang="de-DE"/>
          </a:p>
          <a:p>
            <a:pPr eaLnBrk="0" hangingPunct="0">
              <a:buFont typeface="Wingdings" pitchFamily="2" charset="2"/>
              <a:buChar char="Ø"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60392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defRPr/>
            </a:pPr>
            <a:r>
              <a:rPr lang="es-ES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 R A C I A S</a:t>
            </a:r>
          </a:p>
        </p:txBody>
      </p:sp>
      <p:pic>
        <p:nvPicPr>
          <p:cNvPr id="30723" name="Picture 5" descr="manos y trigo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600200"/>
            <a:ext cx="6769100" cy="2189163"/>
          </a:xfrm>
          <a:noFill/>
        </p:spPr>
      </p:pic>
      <p:grpSp>
        <p:nvGrpSpPr>
          <p:cNvPr id="30724" name="Group 7"/>
          <p:cNvGrpSpPr>
            <a:grpSpLocks/>
          </p:cNvGrpSpPr>
          <p:nvPr/>
        </p:nvGrpSpPr>
        <p:grpSpPr bwMode="auto">
          <a:xfrm>
            <a:off x="0" y="3933825"/>
            <a:ext cx="9144000" cy="1439863"/>
            <a:chOff x="0" y="0"/>
            <a:chExt cx="5760" cy="1207"/>
          </a:xfrm>
        </p:grpSpPr>
        <p:pic>
          <p:nvPicPr>
            <p:cNvPr id="30725" name="Picture 8" descr="mateo_y_amiga_comiendo_helad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47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9" descr="ni%F1os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7" y="0"/>
              <a:ext cx="1290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Picture 10" descr="Cj00274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7" y="0"/>
              <a:ext cx="998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Picture 11" descr="articles-105379_destacado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6" y="0"/>
              <a:ext cx="1143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9" name="Picture 12" descr="bebe_comiendo_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20" y="0"/>
              <a:ext cx="1140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Título"/>
          <p:cNvSpPr txBox="1">
            <a:spLocks/>
          </p:cNvSpPr>
          <p:nvPr/>
        </p:nvSpPr>
        <p:spPr bwMode="auto">
          <a:xfrm>
            <a:off x="1331913" y="260350"/>
            <a:ext cx="6553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CO" sz="3600" b="1">
                <a:solidFill>
                  <a:srgbClr val="C00000"/>
                </a:solidFill>
                <a:latin typeface="Calibri" pitchFamily="34" charset="0"/>
              </a:rPr>
              <a:t>PREGUNTAS FORMULADAS</a:t>
            </a:r>
          </a:p>
        </p:txBody>
      </p:sp>
      <p:graphicFrame>
        <p:nvGraphicFramePr>
          <p:cNvPr id="3127" name="Group 55"/>
          <p:cNvGraphicFramePr>
            <a:graphicFrameLocks noGrp="1"/>
          </p:cNvGraphicFramePr>
          <p:nvPr/>
        </p:nvGraphicFramePr>
        <p:xfrm>
          <a:off x="900113" y="1125538"/>
          <a:ext cx="7331393" cy="4319593"/>
        </p:xfrm>
        <a:graphic>
          <a:graphicData uri="http://schemas.openxmlformats.org/drawingml/2006/table">
            <a:tbl>
              <a:tblPr/>
              <a:tblGrid>
                <a:gridCol w="208280"/>
                <a:gridCol w="642938"/>
                <a:gridCol w="5667375"/>
                <a:gridCol w="812800"/>
              </a:tblGrid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¿Como califica el servicio que está recibiendo?</a:t>
                      </a:r>
                      <a:endParaRPr kumimoji="0" lang="es-C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¿Cómo califica el ingreso al servicio?</a:t>
                      </a:r>
                      <a:endParaRPr kumimoji="0" lang="es-CO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¿Cómo califica la atención del personal que presta el servicio?</a:t>
                      </a:r>
                      <a:endParaRPr kumimoji="0" lang="es-C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¿Cómo califica el sitio donde se presta el servicio?</a:t>
                      </a:r>
                      <a:endParaRPr kumimoji="0" lang="es-C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¿Cómo califica la presentación de los alimentos entregados?</a:t>
                      </a:r>
                      <a:endParaRPr kumimoji="0" lang="es-C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6.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¿Cómo califica el acceso al punto de entrega de los alimentos?</a:t>
                      </a:r>
                      <a:endParaRPr kumimoji="0" lang="es-CO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¿Cómo califica la cantidad de alimentos entregados?</a:t>
                      </a:r>
                      <a:endParaRPr kumimoji="0" lang="es-CO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¿Cómo califica la organización para la entrega de los alimentos?</a:t>
                      </a:r>
                      <a:endParaRPr kumimoji="0" lang="es-C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9.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¿Cómo califica el cumplimiento de fechas y horarios para la entrega de alimentos?</a:t>
                      </a:r>
                      <a:endParaRPr kumimoji="0" lang="es-CO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¿Cómo califica la frescura de los alimentos?</a:t>
                      </a:r>
                      <a:endParaRPr kumimoji="0" lang="es-CO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body" idx="1"/>
          </p:nvPr>
        </p:nvSpPr>
        <p:spPr>
          <a:xfrm>
            <a:off x="428625" y="1285875"/>
            <a:ext cx="8002588" cy="4086225"/>
          </a:xfrm>
        </p:spPr>
        <p:txBody>
          <a:bodyPr/>
          <a:lstStyle/>
          <a:p>
            <a:pPr marL="609600" indent="-609600" algn="just">
              <a:buFont typeface="Arial" pitchFamily="34" charset="0"/>
              <a:buNone/>
            </a:pPr>
            <a:r>
              <a:rPr lang="es-ES" smtClean="0"/>
              <a:t>     </a:t>
            </a:r>
            <a:r>
              <a:rPr lang="es-ES" sz="2800" smtClean="0"/>
              <a:t>Pregunta No 6.</a:t>
            </a:r>
          </a:p>
          <a:p>
            <a:pPr marL="609600" indent="-609600" algn="just">
              <a:buFont typeface="Arial" pitchFamily="34" charset="0"/>
              <a:buNone/>
            </a:pPr>
            <a:r>
              <a:rPr lang="es-ES" sz="2800" smtClean="0"/>
              <a:t> ¿Cómo califica el acceso al punto de entrega de los alimentos?</a:t>
            </a:r>
          </a:p>
          <a:p>
            <a:pPr marL="609600" indent="-609600" algn="just">
              <a:buFont typeface="Arial" pitchFamily="34" charset="0"/>
              <a:buNone/>
            </a:pPr>
            <a:endParaRPr lang="es-ES" sz="2800" smtClean="0"/>
          </a:p>
          <a:p>
            <a:pPr marL="609600" indent="-609600" algn="just">
              <a:buFont typeface="Arial" pitchFamily="34" charset="0"/>
              <a:buNone/>
            </a:pPr>
            <a:r>
              <a:rPr lang="es-ES" sz="2800" smtClean="0">
                <a:solidFill>
                  <a:srgbClr val="FF0000"/>
                </a:solidFill>
              </a:rPr>
              <a:t>     Conocer si el o la participante del servicio  se le facilita el acceso a los puntos de entrega para el retiro de la canasta de alimentos y su posterior transporte a su residencia</a:t>
            </a:r>
            <a:r>
              <a:rPr lang="es-ES" sz="2800" smtClean="0"/>
              <a:t>.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OBJETIVO POR PREGUNTAS ESPECIFICAS</a:t>
            </a:r>
            <a:endParaRPr lang="es-E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Título"/>
          <p:cNvSpPr txBox="1">
            <a:spLocks/>
          </p:cNvSpPr>
          <p:nvPr/>
        </p:nvSpPr>
        <p:spPr bwMode="auto">
          <a:xfrm>
            <a:off x="1116013" y="260350"/>
            <a:ext cx="6553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CO" sz="3600" b="1">
                <a:solidFill>
                  <a:srgbClr val="C00000"/>
                </a:solidFill>
                <a:latin typeface="Calibri" pitchFamily="34" charset="0"/>
              </a:rPr>
              <a:t>PRELIMINARES</a:t>
            </a:r>
          </a:p>
        </p:txBody>
      </p:sp>
      <p:sp>
        <p:nvSpPr>
          <p:cNvPr id="6147" name="Rectangle 47"/>
          <p:cNvSpPr>
            <a:spLocks noChangeArrowheads="1"/>
          </p:cNvSpPr>
          <p:nvPr/>
        </p:nvSpPr>
        <p:spPr bwMode="auto">
          <a:xfrm>
            <a:off x="611188" y="2349500"/>
            <a:ext cx="79930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endParaRPr lang="de-DE"/>
          </a:p>
          <a:p>
            <a:pPr algn="just">
              <a:spcBef>
                <a:spcPct val="50000"/>
              </a:spcBef>
            </a:pPr>
            <a:r>
              <a:rPr lang="de-DE" sz="2400"/>
              <a:t>Identificar el nivel de satisfacción de los participantes del </a:t>
            </a:r>
            <a:r>
              <a:rPr lang="es-ES" sz="2400"/>
              <a:t>servicio social Mi Vital Alimentario, modalidad Canasta Complementaria de Alimentos</a:t>
            </a:r>
            <a:r>
              <a:rPr lang="de-DE" sz="2400"/>
              <a:t>  prestado por la Secretaria Distrital de Integración Social – SDIS.</a:t>
            </a:r>
            <a:r>
              <a:rPr lang="es-ES" sz="2400"/>
              <a:t> </a:t>
            </a:r>
          </a:p>
        </p:txBody>
      </p:sp>
      <p:sp>
        <p:nvSpPr>
          <p:cNvPr id="6148" name="Rectangle 49"/>
          <p:cNvSpPr>
            <a:spLocks noChangeArrowheads="1"/>
          </p:cNvSpPr>
          <p:nvPr/>
        </p:nvSpPr>
        <p:spPr bwMode="auto">
          <a:xfrm>
            <a:off x="2357438" y="1714500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de-DE" sz="3600" b="1"/>
              <a:t>OBJETIVO</a:t>
            </a:r>
            <a:endParaRPr lang="es-ES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body" idx="1"/>
          </p:nvPr>
        </p:nvSpPr>
        <p:spPr>
          <a:xfrm>
            <a:off x="428625" y="1285875"/>
            <a:ext cx="8002588" cy="3629025"/>
          </a:xfrm>
        </p:spPr>
        <p:txBody>
          <a:bodyPr/>
          <a:lstStyle/>
          <a:p>
            <a:pPr marL="609600" indent="-609600">
              <a:buFont typeface="Arial" pitchFamily="34" charset="0"/>
              <a:buNone/>
            </a:pPr>
            <a:r>
              <a:rPr lang="es-ES" smtClean="0"/>
              <a:t>     </a:t>
            </a:r>
            <a:r>
              <a:rPr lang="es-ES" sz="2800" smtClean="0"/>
              <a:t>Pregunta No7.</a:t>
            </a:r>
          </a:p>
          <a:p>
            <a:pPr marL="609600" indent="-609600">
              <a:buFont typeface="Arial" pitchFamily="34" charset="0"/>
              <a:buNone/>
            </a:pPr>
            <a:r>
              <a:rPr lang="es-ES" sz="2800" smtClean="0"/>
              <a:t> ¿Cómo califica la cantidad de alimentos entregados? </a:t>
            </a:r>
          </a:p>
          <a:p>
            <a:pPr marL="609600" indent="-609600">
              <a:buFont typeface="Arial" pitchFamily="34" charset="0"/>
              <a:buNone/>
            </a:pPr>
            <a:endParaRPr lang="es-ES" sz="2800" smtClean="0"/>
          </a:p>
          <a:p>
            <a:pPr marL="609600" indent="-609600">
              <a:buFont typeface="Arial" pitchFamily="34" charset="0"/>
              <a:buNone/>
            </a:pPr>
            <a:r>
              <a:rPr lang="es-ES" sz="2800" smtClean="0"/>
              <a:t>     </a:t>
            </a:r>
            <a:r>
              <a:rPr lang="es-ES" sz="2800" smtClean="0">
                <a:solidFill>
                  <a:srgbClr val="FF0000"/>
                </a:solidFill>
              </a:rPr>
              <a:t>Conocer el grado de satisfacción del o la participante del servicio frente a la cantidad de productos alimentarios que recibe en cada entrega mensual</a:t>
            </a:r>
            <a:r>
              <a:rPr lang="es-ES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1143000"/>
          </a:xfrm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OBJETIVO POR PREGUNTAS ESPECIFICAS</a:t>
            </a:r>
            <a:endParaRPr lang="es-E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002587" cy="3629025"/>
          </a:xfrm>
        </p:spPr>
        <p:txBody>
          <a:bodyPr/>
          <a:lstStyle/>
          <a:p>
            <a:pPr marL="609600" indent="-609600">
              <a:buFont typeface="Arial" pitchFamily="34" charset="0"/>
              <a:buNone/>
            </a:pPr>
            <a:r>
              <a:rPr lang="es-ES" smtClean="0"/>
              <a:t>     </a:t>
            </a:r>
            <a:r>
              <a:rPr lang="es-ES" sz="2800" smtClean="0"/>
              <a:t>Pregunta No 8.</a:t>
            </a:r>
          </a:p>
          <a:p>
            <a:pPr marL="609600" indent="-609600">
              <a:buFont typeface="Arial" pitchFamily="34" charset="0"/>
              <a:buNone/>
            </a:pPr>
            <a:r>
              <a:rPr lang="es-ES" sz="2800" smtClean="0"/>
              <a:t> ¿Cómo califica la organización para la entrega de los alimentos? </a:t>
            </a:r>
          </a:p>
          <a:p>
            <a:pPr marL="609600" indent="-609600">
              <a:buFont typeface="Arial" pitchFamily="34" charset="0"/>
              <a:buNone/>
            </a:pPr>
            <a:endParaRPr lang="es-ES" sz="2800" smtClean="0"/>
          </a:p>
          <a:p>
            <a:pPr marL="609600" indent="-609600">
              <a:buFont typeface="Arial" pitchFamily="34" charset="0"/>
              <a:buNone/>
            </a:pPr>
            <a:r>
              <a:rPr lang="es-ES" sz="2800" smtClean="0"/>
              <a:t>     </a:t>
            </a:r>
            <a:r>
              <a:rPr lang="es-ES" sz="2800" smtClean="0">
                <a:solidFill>
                  <a:srgbClr val="FF0000"/>
                </a:solidFill>
              </a:rPr>
              <a:t>Identificar la satisfacción de los o las participantes del servicio frente a como es organizada la entrega de la canasta.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OBJETIVO POR PREGUNTAS ESPECIFICAS</a:t>
            </a:r>
            <a:endParaRPr lang="es-E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002587" cy="3629025"/>
          </a:xfrm>
        </p:spPr>
        <p:txBody>
          <a:bodyPr/>
          <a:lstStyle/>
          <a:p>
            <a:pPr marL="609600" indent="-609600">
              <a:buFont typeface="Arial" pitchFamily="34" charset="0"/>
              <a:buNone/>
            </a:pPr>
            <a:r>
              <a:rPr lang="es-ES" smtClean="0"/>
              <a:t>     </a:t>
            </a:r>
            <a:r>
              <a:rPr lang="es-ES" sz="2800" smtClean="0"/>
              <a:t>Pregunta No 9.</a:t>
            </a:r>
          </a:p>
          <a:p>
            <a:pPr marL="609600" indent="-609600">
              <a:buFont typeface="Arial" pitchFamily="34" charset="0"/>
              <a:buNone/>
            </a:pPr>
            <a:r>
              <a:rPr lang="es-ES" sz="2800" smtClean="0"/>
              <a:t> ¿Cómo califica el cumplimiento de fechas y horarios para la entrega de alimentos?</a:t>
            </a:r>
          </a:p>
          <a:p>
            <a:pPr marL="609600" indent="-609600">
              <a:buFont typeface="Arial" pitchFamily="34" charset="0"/>
              <a:buNone/>
            </a:pPr>
            <a:endParaRPr lang="es-ES" sz="2800" smtClean="0"/>
          </a:p>
          <a:p>
            <a:pPr marL="609600" indent="-609600">
              <a:buFont typeface="Arial" pitchFamily="34" charset="0"/>
              <a:buNone/>
            </a:pPr>
            <a:r>
              <a:rPr lang="es-ES" sz="2800" smtClean="0">
                <a:solidFill>
                  <a:srgbClr val="FF0000"/>
                </a:solidFill>
              </a:rPr>
              <a:t>     Conocer la satisfacción que siente el o la participante del servicio frente a la programación de fechas y horarios para la entrega de la canasta alimentaria.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143000"/>
          </a:xfrm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OBJETIVO POR PREGUNTAS ESPECIFICAS</a:t>
            </a:r>
            <a:endParaRPr lang="es-E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002587" cy="3629025"/>
          </a:xfrm>
        </p:spPr>
        <p:txBody>
          <a:bodyPr/>
          <a:lstStyle/>
          <a:p>
            <a:pPr marL="609600" indent="-609600">
              <a:buFont typeface="Arial" pitchFamily="34" charset="0"/>
              <a:buNone/>
            </a:pPr>
            <a:r>
              <a:rPr lang="es-ES" sz="2800" smtClean="0"/>
              <a:t>     Pregunta No 10.</a:t>
            </a:r>
          </a:p>
          <a:p>
            <a:pPr marL="609600" indent="-609600">
              <a:buFont typeface="Arial" pitchFamily="34" charset="0"/>
              <a:buNone/>
            </a:pPr>
            <a:r>
              <a:rPr lang="es-ES" sz="2800" smtClean="0"/>
              <a:t> ¿Cómo califica la frescura de los alimentos? </a:t>
            </a:r>
          </a:p>
          <a:p>
            <a:pPr marL="609600" indent="-609600">
              <a:buFont typeface="Arial" pitchFamily="34" charset="0"/>
              <a:buNone/>
            </a:pPr>
            <a:endParaRPr lang="es-ES" sz="2800" smtClean="0"/>
          </a:p>
          <a:p>
            <a:pPr marL="609600" indent="-609600">
              <a:buFont typeface="Arial" pitchFamily="34" charset="0"/>
              <a:buNone/>
            </a:pPr>
            <a:r>
              <a:rPr lang="es-ES" sz="2800" smtClean="0"/>
              <a:t>     </a:t>
            </a:r>
            <a:r>
              <a:rPr lang="es-ES" sz="2800" smtClean="0">
                <a:solidFill>
                  <a:srgbClr val="FF0000"/>
                </a:solidFill>
              </a:rPr>
              <a:t>Conocer si los alimentos entregados cumplen con las características organolépticas propias para su aprovechamiento al máximo</a:t>
            </a:r>
            <a:r>
              <a:rPr lang="es-ES" smtClean="0"/>
              <a:t>. 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143000"/>
          </a:xfrm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OBJETIVO POR PREGUNTAS ESPECIFICAS</a:t>
            </a:r>
            <a:endParaRPr lang="es-E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4" name="Picture 12" descr="ANd9GcQJerpNXfL5YBHxRVmFOvHrsBukmRc33kc5hIRAfgYIEsqk7F1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5000625"/>
            <a:ext cx="18573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</TotalTime>
  <Words>1828</Words>
  <Application>Microsoft Office PowerPoint</Application>
  <PresentationFormat>Presentación en pantalla (4:3)</PresentationFormat>
  <Paragraphs>344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Calibri</vt:lpstr>
      <vt:lpstr>Tahoma</vt:lpstr>
      <vt:lpstr>+mj-lt</vt:lpstr>
      <vt:lpstr>Times New Roman</vt:lpstr>
      <vt:lpstr>Cambria</vt:lpstr>
      <vt:lpstr>Wingdings</vt:lpstr>
      <vt:lpstr>Tema de Office</vt:lpstr>
      <vt:lpstr>Diapositiva 1</vt:lpstr>
      <vt:lpstr>Diapositiva 2</vt:lpstr>
      <vt:lpstr>Diapositiva 3</vt:lpstr>
      <vt:lpstr>OBJETIVO POR PREGUNTAS ESPECIFICAS</vt:lpstr>
      <vt:lpstr>Diapositiva 5</vt:lpstr>
      <vt:lpstr>OBJETIVO POR PREGUNTAS ESPECIFICAS</vt:lpstr>
      <vt:lpstr>OBJETIVO POR PREGUNTAS ESPECIFICAS</vt:lpstr>
      <vt:lpstr>OBJETIVO POR PREGUNTAS ESPECIFICAS</vt:lpstr>
      <vt:lpstr>OBJETIVO POR PREGUNTAS ESPECIFICAS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G R A C I A 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mnaranjo</dc:creator>
  <cp:lastModifiedBy>MCastro</cp:lastModifiedBy>
  <cp:revision>335</cp:revision>
  <dcterms:created xsi:type="dcterms:W3CDTF">2012-01-31T17:21:44Z</dcterms:created>
  <dcterms:modified xsi:type="dcterms:W3CDTF">2014-01-17T21:13:03Z</dcterms:modified>
</cp:coreProperties>
</file>